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8288000" cy="10287000"/>
  <p:notesSz cx="6858000" cy="9144000"/>
  <p:embeddedFontLst>
    <p:embeddedFont>
      <p:font typeface="Inter" panose="020B0502030000000004" pitchFamily="34" charset="0"/>
      <p:regular r:id="rId17"/>
      <p:bold r:id="rId18"/>
      <p:italic r:id="rId19"/>
      <p:boldItalic r:id="rId20"/>
    </p:embeddedFont>
    <p:embeddedFont>
      <p:font typeface="Inter ExtraBold" panose="020B0604020202020204" charset="0"/>
      <p:bold r:id="rId21"/>
      <p:boldItalic r:id="rId22"/>
    </p:embeddedFont>
    <p:embeddedFont>
      <p:font typeface="Inter Medium" panose="020B0602030000000004" pitchFamily="3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0" roundtripDataSignature="AMtx7mjXHAnS1waDomlvfjEhfdoQhkvAY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906"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30"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3fad8106996_0_8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6" name="Google Shape;146;g3fad8106996_0_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3fad8106996_0_9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4" name="Google Shape;154;g3fad8106996_0_9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3fad8106996_0_10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2" name="Google Shape;162;g3fad8106996_0_10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3fad8106996_0_1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0" name="Google Shape;170;g3fad8106996_0_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3fad8106996_0_1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7" name="Google Shape;177;g3fad8106996_0_12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4" name="Google Shape;94;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1" name="Google Shape;10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3fad8106996_0_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9" name="Google Shape;109;g3fad8106996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7" name="Google Shape;117;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3fad8106996_0_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3" name="Google Shape;123;g3fad8106996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3fad8106996_0_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1" name="Google Shape;131;g3fad8106996_0_2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3fad8106996_0_5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6" name="Google Shape;136;g3fad8106996_0_5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3fad8106996_0_6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1" name="Google Shape;141;g3fad8106996_0_6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2"/>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2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3"/>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3"/>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2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4"/>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4"/>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5"/>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6"/>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6"/>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7"/>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17"/>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8"/>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18"/>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18"/>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18"/>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20"/>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0"/>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20"/>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21"/>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1"/>
          <p:cNvSpPr>
            <a:spLocks noGrp="1"/>
          </p:cNvSpPr>
          <p:nvPr>
            <p:ph type="pic" idx="2"/>
          </p:nvPr>
        </p:nvSpPr>
        <p:spPr>
          <a:xfrm>
            <a:off x="1792288" y="612775"/>
            <a:ext cx="5486400" cy="4114800"/>
          </a:xfrm>
          <a:prstGeom prst="rect">
            <a:avLst/>
          </a:prstGeom>
          <a:noFill/>
          <a:ln>
            <a:noFill/>
          </a:ln>
        </p:spPr>
      </p:sp>
      <p:sp>
        <p:nvSpPr>
          <p:cNvPr id="64" name="Google Shape;64;p21"/>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p:nvPr/>
        </p:nvSpPr>
        <p:spPr>
          <a:xfrm>
            <a:off x="0" y="0"/>
            <a:ext cx="2084832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a:stretch>
          </a:blipFill>
          <a:ln>
            <a:noFill/>
          </a:ln>
        </p:spPr>
        <p:txBody>
          <a:bodyPr/>
          <a:lstStyle/>
          <a:p>
            <a:endParaRPr lang="en-AU"/>
          </a:p>
        </p:txBody>
      </p:sp>
      <p:sp>
        <p:nvSpPr>
          <p:cNvPr id="85" name="Google Shape;85;p1"/>
          <p:cNvSpPr txBox="1"/>
          <p:nvPr/>
        </p:nvSpPr>
        <p:spPr>
          <a:xfrm>
            <a:off x="1028700" y="1206500"/>
            <a:ext cx="16316700" cy="1621500"/>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Clr>
                <a:srgbClr val="000000"/>
              </a:buClr>
              <a:buSzPts val="4900"/>
              <a:buFont typeface="Arial"/>
              <a:buNone/>
            </a:pPr>
            <a:r>
              <a:rPr lang="en-US" sz="4900" b="1">
                <a:solidFill>
                  <a:srgbClr val="FFFFFF"/>
                </a:solidFill>
                <a:latin typeface="Inter"/>
                <a:ea typeface="Inter"/>
                <a:cs typeface="Inter"/>
                <a:sym typeface="Inter"/>
              </a:rPr>
              <a:t>What Are Children and Young People, </a:t>
            </a:r>
            <a:endParaRPr sz="4900" b="1">
              <a:solidFill>
                <a:srgbClr val="FFFFFF"/>
              </a:solidFill>
              <a:latin typeface="Inter"/>
              <a:ea typeface="Inter"/>
              <a:cs typeface="Inter"/>
              <a:sym typeface="Inter"/>
            </a:endParaRPr>
          </a:p>
          <a:p>
            <a:pPr marL="0" marR="0" lvl="0" indent="0" algn="l" rtl="0">
              <a:lnSpc>
                <a:spcPct val="115000"/>
              </a:lnSpc>
              <a:spcBef>
                <a:spcPts val="0"/>
              </a:spcBef>
              <a:spcAft>
                <a:spcPts val="0"/>
              </a:spcAft>
              <a:buClr>
                <a:srgbClr val="000000"/>
              </a:buClr>
              <a:buSzPts val="4900"/>
              <a:buFont typeface="Arial"/>
              <a:buNone/>
            </a:pPr>
            <a:r>
              <a:rPr lang="en-US" sz="4900" b="1">
                <a:solidFill>
                  <a:srgbClr val="FFFFFF"/>
                </a:solidFill>
                <a:latin typeface="Inter"/>
                <a:ea typeface="Inter"/>
                <a:cs typeface="Inter"/>
                <a:sym typeface="Inter"/>
              </a:rPr>
              <a:t>in the Eyes of the System?</a:t>
            </a:r>
            <a:endParaRPr sz="4900" b="1" i="0" u="none" strike="noStrike" cap="none">
              <a:solidFill>
                <a:srgbClr val="000000"/>
              </a:solidFill>
              <a:latin typeface="Inter"/>
              <a:ea typeface="Inter"/>
              <a:cs typeface="Inter"/>
              <a:sym typeface="Inter"/>
            </a:endParaRPr>
          </a:p>
        </p:txBody>
      </p:sp>
      <p:sp>
        <p:nvSpPr>
          <p:cNvPr id="86" name="Google Shape;86;p1"/>
          <p:cNvSpPr txBox="1"/>
          <p:nvPr/>
        </p:nvSpPr>
        <p:spPr>
          <a:xfrm>
            <a:off x="1028701" y="3429000"/>
            <a:ext cx="13942800" cy="1255500"/>
          </a:xfrm>
          <a:prstGeom prst="rect">
            <a:avLst/>
          </a:prstGeom>
          <a:noFill/>
          <a:ln>
            <a:noFill/>
          </a:ln>
        </p:spPr>
        <p:txBody>
          <a:bodyPr spcFirstLastPara="1" wrap="square" lIns="0" tIns="0" rIns="0" bIns="0" anchor="t" anchorCtr="0">
            <a:spAutoFit/>
          </a:bodyPr>
          <a:lstStyle/>
          <a:p>
            <a:pPr marL="0" marR="0" lvl="0" indent="0" algn="l" rtl="0">
              <a:lnSpc>
                <a:spcPct val="140016"/>
              </a:lnSpc>
              <a:spcBef>
                <a:spcPts val="0"/>
              </a:spcBef>
              <a:spcAft>
                <a:spcPts val="0"/>
              </a:spcAft>
              <a:buClr>
                <a:srgbClr val="000000"/>
              </a:buClr>
              <a:buSzPts val="2399"/>
              <a:buFont typeface="Arial"/>
              <a:buNone/>
            </a:pPr>
            <a:r>
              <a:rPr lang="en-US" sz="2399" b="1" i="0" u="none" strike="noStrike" cap="none">
                <a:solidFill>
                  <a:srgbClr val="FFFFFF"/>
                </a:solidFill>
                <a:latin typeface="Inter"/>
                <a:ea typeface="Inter"/>
                <a:cs typeface="Inter"/>
                <a:sym typeface="Inter"/>
              </a:rPr>
              <a:t>Moderators</a:t>
            </a:r>
            <a:endParaRPr sz="1400" b="1" i="0" u="none" strike="noStrike" cap="none">
              <a:solidFill>
                <a:srgbClr val="000000"/>
              </a:solidFill>
              <a:latin typeface="Inter"/>
              <a:ea typeface="Inter"/>
              <a:cs typeface="Inter"/>
              <a:sym typeface="Inter"/>
            </a:endParaRPr>
          </a:p>
          <a:p>
            <a:pPr marL="0" marR="0" lvl="0" indent="0" algn="l" rtl="0">
              <a:lnSpc>
                <a:spcPct val="140020"/>
              </a:lnSpc>
              <a:spcBef>
                <a:spcPts val="0"/>
              </a:spcBef>
              <a:spcAft>
                <a:spcPts val="0"/>
              </a:spcAft>
              <a:buClr>
                <a:srgbClr val="000000"/>
              </a:buClr>
              <a:buSzPts val="1999"/>
              <a:buFont typeface="Arial"/>
              <a:buNone/>
            </a:pPr>
            <a:r>
              <a:rPr lang="en-US" sz="1999" b="1" i="0" u="none" strike="noStrike" cap="none">
                <a:solidFill>
                  <a:srgbClr val="FFFFFF"/>
                </a:solidFill>
                <a:latin typeface="Inter"/>
                <a:ea typeface="Inter"/>
                <a:cs typeface="Inter"/>
                <a:sym typeface="Inter"/>
              </a:rPr>
              <a:t>Dr. Bengianni Halil-Pizziran</a:t>
            </a:r>
            <a:r>
              <a:rPr lang="en-US" sz="1999" b="1">
                <a:solidFill>
                  <a:srgbClr val="FFFFFF"/>
                </a:solidFill>
                <a:latin typeface="Inter"/>
                <a:ea typeface="Inter"/>
                <a:cs typeface="Inter"/>
                <a:sym typeface="Inter"/>
              </a:rPr>
              <a:t>i, </a:t>
            </a:r>
            <a:r>
              <a:rPr lang="en-US" sz="1999" b="0" i="0" u="none" strike="noStrike" cap="none">
                <a:solidFill>
                  <a:srgbClr val="FFFFFF"/>
                </a:solidFill>
                <a:latin typeface="Inter Medium"/>
                <a:ea typeface="Inter Medium"/>
                <a:cs typeface="Inter Medium"/>
                <a:sym typeface="Inter Medium"/>
              </a:rPr>
              <a:t>Managing Director of Research &amp; Evaluation, Impact Initiativ</a:t>
            </a:r>
            <a:r>
              <a:rPr lang="en-US" sz="1999">
                <a:solidFill>
                  <a:srgbClr val="FFFFFF"/>
                </a:solidFill>
                <a:latin typeface="Inter Medium"/>
                <a:ea typeface="Inter Medium"/>
                <a:cs typeface="Inter Medium"/>
                <a:sym typeface="Inter Medium"/>
              </a:rPr>
              <a:t>e &amp; </a:t>
            </a:r>
            <a:r>
              <a:rPr lang="en-US" sz="1999" b="0" i="0" u="none" strike="noStrike" cap="none">
                <a:solidFill>
                  <a:srgbClr val="FFFFFF"/>
                </a:solidFill>
                <a:latin typeface="Inter Medium"/>
                <a:ea typeface="Inter Medium"/>
                <a:cs typeface="Inter Medium"/>
                <a:sym typeface="Inter Medium"/>
              </a:rPr>
              <a:t>Co-Founder</a:t>
            </a:r>
            <a:r>
              <a:rPr lang="en-US" sz="1999">
                <a:solidFill>
                  <a:srgbClr val="FFFFFF"/>
                </a:solidFill>
                <a:latin typeface="Inter Medium"/>
                <a:ea typeface="Inter Medium"/>
                <a:cs typeface="Inter Medium"/>
                <a:sym typeface="Inter Medium"/>
              </a:rPr>
              <a:t>, synk.ai</a:t>
            </a:r>
            <a:endParaRPr sz="1999" b="0" i="0" u="none" strike="noStrike" cap="none">
              <a:solidFill>
                <a:srgbClr val="FFFFFF"/>
              </a:solidFill>
              <a:latin typeface="Inter Medium"/>
              <a:ea typeface="Inter Medium"/>
              <a:cs typeface="Inter Medium"/>
              <a:sym typeface="Inter Medium"/>
            </a:endParaRPr>
          </a:p>
          <a:p>
            <a:pPr marL="0" lvl="0" indent="0" algn="l" rtl="0">
              <a:lnSpc>
                <a:spcPct val="140020"/>
              </a:lnSpc>
              <a:spcBef>
                <a:spcPts val="0"/>
              </a:spcBef>
              <a:spcAft>
                <a:spcPts val="0"/>
              </a:spcAft>
              <a:buClr>
                <a:schemeClr val="dk1"/>
              </a:buClr>
              <a:buSzPts val="1100"/>
              <a:buFont typeface="Arial"/>
              <a:buNone/>
            </a:pPr>
            <a:r>
              <a:rPr lang="en-US" sz="1999">
                <a:solidFill>
                  <a:srgbClr val="FFFFFF"/>
                </a:solidFill>
                <a:latin typeface="Inter Medium"/>
                <a:ea typeface="Inter Medium"/>
                <a:cs typeface="Inter Medium"/>
                <a:sym typeface="Inter Medium"/>
              </a:rPr>
              <a:t>I</a:t>
            </a:r>
            <a:r>
              <a:rPr lang="en-US" sz="1999" b="1">
                <a:solidFill>
                  <a:srgbClr val="FFFFFF"/>
                </a:solidFill>
                <a:latin typeface="Inter"/>
                <a:ea typeface="Inter"/>
                <a:cs typeface="Inter"/>
                <a:sym typeface="Inter"/>
              </a:rPr>
              <a:t>mogen Gerraty,</a:t>
            </a:r>
            <a:r>
              <a:rPr lang="en-US" sz="1999">
                <a:solidFill>
                  <a:srgbClr val="FFFFFF"/>
                </a:solidFill>
                <a:latin typeface="Inter Medium"/>
                <a:ea typeface="Inter Medium"/>
                <a:cs typeface="Inter Medium"/>
                <a:sym typeface="Inter Medium"/>
              </a:rPr>
              <a:t> Co-CEO, YLab</a:t>
            </a:r>
            <a:endParaRPr sz="1999">
              <a:solidFill>
                <a:srgbClr val="FFFFFF"/>
              </a:solidFill>
              <a:latin typeface="Inter Medium"/>
              <a:ea typeface="Inter Medium"/>
              <a:cs typeface="Inter Medium"/>
              <a:sym typeface="Inter Medium"/>
            </a:endParaRPr>
          </a:p>
        </p:txBody>
      </p:sp>
      <p:sp>
        <p:nvSpPr>
          <p:cNvPr id="87" name="Google Shape;87;p1"/>
          <p:cNvSpPr txBox="1"/>
          <p:nvPr/>
        </p:nvSpPr>
        <p:spPr>
          <a:xfrm>
            <a:off x="1028700" y="5509975"/>
            <a:ext cx="13707300" cy="2311200"/>
          </a:xfrm>
          <a:prstGeom prst="rect">
            <a:avLst/>
          </a:prstGeom>
          <a:noFill/>
          <a:ln>
            <a:noFill/>
          </a:ln>
        </p:spPr>
        <p:txBody>
          <a:bodyPr spcFirstLastPara="1" wrap="square" lIns="0" tIns="0" rIns="0" bIns="0" anchor="t" anchorCtr="0">
            <a:spAutoFit/>
          </a:bodyPr>
          <a:lstStyle/>
          <a:p>
            <a:pPr marL="0" marR="0" lvl="0" indent="0" algn="l" rtl="0">
              <a:lnSpc>
                <a:spcPct val="155022"/>
              </a:lnSpc>
              <a:spcBef>
                <a:spcPts val="0"/>
              </a:spcBef>
              <a:spcAft>
                <a:spcPts val="0"/>
              </a:spcAft>
              <a:buClr>
                <a:srgbClr val="000000"/>
              </a:buClr>
              <a:buSzPts val="2399"/>
              <a:buFont typeface="Arial"/>
              <a:buNone/>
            </a:pPr>
            <a:r>
              <a:rPr lang="en-US" sz="2399" b="1" i="0" u="none" strike="noStrike" cap="none">
                <a:solidFill>
                  <a:srgbClr val="FFFFFF"/>
                </a:solidFill>
                <a:latin typeface="Inter"/>
                <a:ea typeface="Inter"/>
                <a:cs typeface="Inter"/>
                <a:sym typeface="Inter"/>
              </a:rPr>
              <a:t>Panelists</a:t>
            </a:r>
            <a:endParaRPr sz="1400" b="1" i="0" u="none" strike="noStrike" cap="none">
              <a:solidFill>
                <a:srgbClr val="000000"/>
              </a:solidFill>
              <a:latin typeface="Inter"/>
              <a:ea typeface="Inter"/>
              <a:cs typeface="Inter"/>
              <a:sym typeface="Inter"/>
            </a:endParaRPr>
          </a:p>
          <a:p>
            <a:pPr marL="0" lvl="0" indent="0" algn="l" rtl="0">
              <a:lnSpc>
                <a:spcPct val="155027"/>
              </a:lnSpc>
              <a:spcBef>
                <a:spcPts val="0"/>
              </a:spcBef>
              <a:spcAft>
                <a:spcPts val="0"/>
              </a:spcAft>
              <a:buClr>
                <a:schemeClr val="dk1"/>
              </a:buClr>
              <a:buSzPts val="1100"/>
              <a:buFont typeface="Arial"/>
              <a:buNone/>
            </a:pPr>
            <a:r>
              <a:rPr lang="en-US" sz="1999" b="1">
                <a:solidFill>
                  <a:srgbClr val="FFFFFF"/>
                </a:solidFill>
                <a:latin typeface="Inter"/>
                <a:ea typeface="Inter"/>
                <a:cs typeface="Inter"/>
                <a:sym typeface="Inter"/>
              </a:rPr>
              <a:t>Deb Tsorbaris</a:t>
            </a:r>
            <a:r>
              <a:rPr lang="en-US" sz="1999">
                <a:solidFill>
                  <a:srgbClr val="FFFFFF"/>
                </a:solidFill>
                <a:latin typeface="Inter Medium"/>
                <a:ea typeface="Inter Medium"/>
                <a:cs typeface="Inter Medium"/>
                <a:sym typeface="Inter Medium"/>
              </a:rPr>
              <a:t>, National Children’s Commissioner</a:t>
            </a:r>
            <a:endParaRPr sz="1999">
              <a:solidFill>
                <a:srgbClr val="FFFFFF"/>
              </a:solidFill>
              <a:latin typeface="Inter Medium"/>
              <a:ea typeface="Inter Medium"/>
              <a:cs typeface="Inter Medium"/>
              <a:sym typeface="Inter Medium"/>
            </a:endParaRPr>
          </a:p>
          <a:p>
            <a:pPr marL="0" lvl="0" indent="0" algn="l" rtl="0">
              <a:lnSpc>
                <a:spcPct val="155027"/>
              </a:lnSpc>
              <a:spcBef>
                <a:spcPts val="0"/>
              </a:spcBef>
              <a:spcAft>
                <a:spcPts val="0"/>
              </a:spcAft>
              <a:buClr>
                <a:schemeClr val="dk1"/>
              </a:buClr>
              <a:buSzPts val="1100"/>
              <a:buFont typeface="Arial"/>
              <a:buNone/>
            </a:pPr>
            <a:r>
              <a:rPr lang="en-US" sz="1999" b="1">
                <a:solidFill>
                  <a:srgbClr val="FFFFFF"/>
                </a:solidFill>
                <a:latin typeface="Inter"/>
                <a:ea typeface="Inter"/>
                <a:cs typeface="Inter"/>
                <a:sym typeface="Inter"/>
              </a:rPr>
              <a:t>Sue-Anne Hunter</a:t>
            </a:r>
            <a:r>
              <a:rPr lang="en-US" sz="1999">
                <a:solidFill>
                  <a:srgbClr val="FFFFFF"/>
                </a:solidFill>
                <a:latin typeface="Inter Medium"/>
                <a:ea typeface="Inter Medium"/>
                <a:cs typeface="Inter Medium"/>
                <a:sym typeface="Inter Medium"/>
              </a:rPr>
              <a:t>, National Commissioner for Aboriginal and Torres Strait Islander Children and Young People</a:t>
            </a:r>
            <a:endParaRPr sz="1999">
              <a:solidFill>
                <a:srgbClr val="FFFFFF"/>
              </a:solidFill>
              <a:latin typeface="Inter Medium"/>
              <a:ea typeface="Inter Medium"/>
              <a:cs typeface="Inter Medium"/>
              <a:sym typeface="Inter Medium"/>
            </a:endParaRPr>
          </a:p>
          <a:p>
            <a:pPr marL="0" lvl="0" indent="0" algn="l" rtl="0">
              <a:lnSpc>
                <a:spcPct val="155027"/>
              </a:lnSpc>
              <a:spcBef>
                <a:spcPts val="0"/>
              </a:spcBef>
              <a:spcAft>
                <a:spcPts val="0"/>
              </a:spcAft>
              <a:buClr>
                <a:schemeClr val="dk1"/>
              </a:buClr>
              <a:buSzPts val="1100"/>
              <a:buFont typeface="Arial"/>
              <a:buNone/>
            </a:pPr>
            <a:r>
              <a:rPr lang="en-US" sz="1999" b="1">
                <a:solidFill>
                  <a:srgbClr val="FFFFFF"/>
                </a:solidFill>
                <a:latin typeface="Inter"/>
                <a:ea typeface="Inter"/>
                <a:cs typeface="Inter"/>
                <a:sym typeface="Inter"/>
              </a:rPr>
              <a:t>Chris Collett</a:t>
            </a:r>
            <a:r>
              <a:rPr lang="en-US" sz="1999">
                <a:solidFill>
                  <a:srgbClr val="FFFFFF"/>
                </a:solidFill>
                <a:latin typeface="Inter Medium"/>
                <a:ea typeface="Inter Medium"/>
                <a:cs typeface="Inter Medium"/>
                <a:sym typeface="Inter Medium"/>
              </a:rPr>
              <a:t>, Acting Deputy Secretary, Justice and Communities Group, Attorney-General’s Department, Australian Government</a:t>
            </a:r>
            <a:endParaRPr sz="1999">
              <a:solidFill>
                <a:srgbClr val="FFFFFF"/>
              </a:solidFill>
              <a:latin typeface="Inter Medium"/>
              <a:ea typeface="Inter Medium"/>
              <a:cs typeface="Inter Medium"/>
              <a:sym typeface="Inter Medium"/>
            </a:endParaRPr>
          </a:p>
        </p:txBody>
      </p:sp>
      <p:pic>
        <p:nvPicPr>
          <p:cNvPr id="88" name="Google Shape;88;p1" title="Screenshot 2026-08-25 at 2.55.57 pm.png"/>
          <p:cNvPicPr preferRelativeResize="0"/>
          <p:nvPr/>
        </p:nvPicPr>
        <p:blipFill rotWithShape="1">
          <a:blip r:embed="rId4">
            <a:alphaModFix/>
          </a:blip>
          <a:srcRect/>
          <a:stretch/>
        </p:blipFill>
        <p:spPr>
          <a:xfrm>
            <a:off x="855126" y="8636400"/>
            <a:ext cx="1627919" cy="828625"/>
          </a:xfrm>
          <a:prstGeom prst="rect">
            <a:avLst/>
          </a:prstGeom>
          <a:noFill/>
          <a:ln>
            <a:noFill/>
          </a:ln>
        </p:spPr>
      </p:pic>
      <p:sp>
        <p:nvSpPr>
          <p:cNvPr id="89" name="Google Shape;89;p1"/>
          <p:cNvSpPr/>
          <p:nvPr/>
        </p:nvSpPr>
        <p:spPr>
          <a:xfrm>
            <a:off x="4572000" y="8730676"/>
            <a:ext cx="1625518" cy="640065"/>
          </a:xfrm>
          <a:custGeom>
            <a:avLst/>
            <a:gdLst/>
            <a:ahLst/>
            <a:cxnLst/>
            <a:rect l="l" t="t" r="r" b="b"/>
            <a:pathLst>
              <a:path w="2778664" h="944746" extrusionOk="0">
                <a:moveTo>
                  <a:pt x="0" y="0"/>
                </a:moveTo>
                <a:lnTo>
                  <a:pt x="2778664" y="0"/>
                </a:lnTo>
                <a:lnTo>
                  <a:pt x="2778664" y="944746"/>
                </a:lnTo>
                <a:lnTo>
                  <a:pt x="0" y="944746"/>
                </a:lnTo>
                <a:lnTo>
                  <a:pt x="0" y="0"/>
                </a:lnTo>
                <a:close/>
              </a:path>
            </a:pathLst>
          </a:custGeom>
          <a:blipFill rotWithShape="1">
            <a:blip r:embed="rId5">
              <a:alphaModFix/>
            </a:blip>
            <a:stretch>
              <a:fillRect/>
            </a:stretch>
          </a:blipFill>
          <a:ln>
            <a:noFill/>
          </a:ln>
        </p:spPr>
        <p:txBody>
          <a:bodyPr/>
          <a:lstStyle/>
          <a:p>
            <a:endParaRPr lang="en-AU"/>
          </a:p>
        </p:txBody>
      </p:sp>
      <p:pic>
        <p:nvPicPr>
          <p:cNvPr id="90" name="Google Shape;90;p1" title="YLab_Logo_Large_Aloe.png"/>
          <p:cNvPicPr preferRelativeResize="0"/>
          <p:nvPr/>
        </p:nvPicPr>
        <p:blipFill>
          <a:blip r:embed="rId6">
            <a:alphaModFix/>
          </a:blip>
          <a:stretch>
            <a:fillRect/>
          </a:stretch>
        </p:blipFill>
        <p:spPr>
          <a:xfrm>
            <a:off x="2922899" y="8730675"/>
            <a:ext cx="1118474" cy="640076"/>
          </a:xfrm>
          <a:prstGeom prst="rect">
            <a:avLst/>
          </a:prstGeom>
          <a:noFill/>
          <a:ln>
            <a:noFill/>
          </a:ln>
        </p:spPr>
      </p:pic>
      <p:pic>
        <p:nvPicPr>
          <p:cNvPr id="91" name="Google Shape;91;p1" title="ag-logo.png"/>
          <p:cNvPicPr preferRelativeResize="0"/>
          <p:nvPr/>
        </p:nvPicPr>
        <p:blipFill>
          <a:blip r:embed="rId7">
            <a:alphaModFix/>
          </a:blip>
          <a:stretch>
            <a:fillRect/>
          </a:stretch>
        </p:blipFill>
        <p:spPr>
          <a:xfrm>
            <a:off x="6728150" y="8730675"/>
            <a:ext cx="3047970" cy="6400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D2E49"/>
        </a:solidFill>
        <a:effectLst/>
      </p:bgPr>
    </p:bg>
    <p:spTree>
      <p:nvGrpSpPr>
        <p:cNvPr id="1" name="Shape 147"/>
        <p:cNvGrpSpPr/>
        <p:nvPr/>
      </p:nvGrpSpPr>
      <p:grpSpPr>
        <a:xfrm>
          <a:off x="0" y="0"/>
          <a:ext cx="0" cy="0"/>
          <a:chOff x="0" y="0"/>
          <a:chExt cx="0" cy="0"/>
        </a:xfrm>
      </p:grpSpPr>
      <p:sp>
        <p:nvSpPr>
          <p:cNvPr id="148" name="Google Shape;148;g3fad8106996_0_83"/>
          <p:cNvSpPr txBox="1"/>
          <p:nvPr/>
        </p:nvSpPr>
        <p:spPr>
          <a:xfrm>
            <a:off x="1896175" y="3429000"/>
            <a:ext cx="14652300" cy="29244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1400"/>
              </a:spcBef>
              <a:spcAft>
                <a:spcPts val="400"/>
              </a:spcAft>
              <a:buClr>
                <a:srgbClr val="000000"/>
              </a:buClr>
              <a:buSzPts val="4000"/>
              <a:buFont typeface="Arial"/>
              <a:buNone/>
            </a:pPr>
            <a:r>
              <a:rPr lang="en-US" sz="4000" b="1">
                <a:solidFill>
                  <a:schemeClr val="lt1"/>
                </a:solidFill>
                <a:latin typeface="Inter"/>
                <a:ea typeface="Inter"/>
                <a:cs typeface="Inter"/>
                <a:sym typeface="Inter"/>
              </a:rPr>
              <a:t>A fuller understanding of children and young people only matters if it changes how systems are designed, how decisions are made, how responsibility is organised and how success is judged.</a:t>
            </a:r>
            <a:endParaRPr sz="4000" b="1" i="0" u="none" strike="noStrike" cap="none">
              <a:solidFill>
                <a:schemeClr val="lt1"/>
              </a:solidFill>
              <a:latin typeface="Inter"/>
              <a:ea typeface="Inter"/>
              <a:cs typeface="Inter"/>
              <a:sym typeface="Inter"/>
            </a:endParaRPr>
          </a:p>
        </p:txBody>
      </p:sp>
      <p:sp>
        <p:nvSpPr>
          <p:cNvPr id="149" name="Google Shape;149;g3fad8106996_0_83"/>
          <p:cNvSpPr txBox="1"/>
          <p:nvPr/>
        </p:nvSpPr>
        <p:spPr>
          <a:xfrm>
            <a:off x="1896175" y="2874900"/>
            <a:ext cx="5464500" cy="554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3272FC"/>
                </a:solidFill>
                <a:latin typeface="Inter Medium"/>
                <a:ea typeface="Inter Medium"/>
                <a:cs typeface="Inter Medium"/>
                <a:sym typeface="Inter Medium"/>
              </a:rPr>
              <a:t>Second Proposition</a:t>
            </a:r>
            <a:endParaRPr sz="2400" b="0" i="0" u="none" strike="noStrike" cap="none">
              <a:solidFill>
                <a:srgbClr val="3272FC"/>
              </a:solidFill>
              <a:latin typeface="Inter Medium"/>
              <a:ea typeface="Inter Medium"/>
              <a:cs typeface="Inter Medium"/>
              <a:sym typeface="Inter Medium"/>
            </a:endParaRPr>
          </a:p>
        </p:txBody>
      </p:sp>
      <p:sp>
        <p:nvSpPr>
          <p:cNvPr id="150" name="Google Shape;150;g3fad8106996_0_83"/>
          <p:cNvSpPr/>
          <p:nvPr/>
        </p:nvSpPr>
        <p:spPr>
          <a:xfrm rot="10800000">
            <a:off x="1889975" y="5719276"/>
            <a:ext cx="5901778" cy="864982"/>
          </a:xfrm>
          <a:custGeom>
            <a:avLst/>
            <a:gdLst/>
            <a:ahLst/>
            <a:cxnLst/>
            <a:rect l="l" t="t" r="r" b="b"/>
            <a:pathLst>
              <a:path w="7470605" h="1153309" extrusionOk="0">
                <a:moveTo>
                  <a:pt x="0" y="48061"/>
                </a:moveTo>
                <a:cubicBezTo>
                  <a:pt x="2442210" y="7421"/>
                  <a:pt x="2786380" y="2341"/>
                  <a:pt x="3228340" y="12501"/>
                </a:cubicBezTo>
                <a:cubicBezTo>
                  <a:pt x="3727450" y="23931"/>
                  <a:pt x="4414520" y="77271"/>
                  <a:pt x="4820920" y="88701"/>
                </a:cubicBezTo>
                <a:cubicBezTo>
                  <a:pt x="5073650" y="96321"/>
                  <a:pt x="5196840" y="95051"/>
                  <a:pt x="5435600" y="93781"/>
                </a:cubicBezTo>
                <a:cubicBezTo>
                  <a:pt x="5764530" y="93781"/>
                  <a:pt x="6271260" y="84891"/>
                  <a:pt x="6614160" y="76001"/>
                </a:cubicBezTo>
                <a:cubicBezTo>
                  <a:pt x="6878320" y="69651"/>
                  <a:pt x="7179310" y="-73859"/>
                  <a:pt x="7316470" y="50601"/>
                </a:cubicBezTo>
                <a:cubicBezTo>
                  <a:pt x="7482840" y="200461"/>
                  <a:pt x="7528560" y="928171"/>
                  <a:pt x="7383780" y="1089461"/>
                </a:cubicBezTo>
                <a:cubicBezTo>
                  <a:pt x="7265670" y="1220271"/>
                  <a:pt x="6976110" y="1108511"/>
                  <a:pt x="6696710" y="1114861"/>
                </a:cubicBezTo>
                <a:cubicBezTo>
                  <a:pt x="6261100" y="1126291"/>
                  <a:pt x="5438140" y="1136451"/>
                  <a:pt x="5022850" y="1133911"/>
                </a:cubicBezTo>
                <a:cubicBezTo>
                  <a:pt x="4776470" y="1131371"/>
                  <a:pt x="4665980" y="1126291"/>
                  <a:pt x="4434840" y="1117401"/>
                </a:cubicBezTo>
                <a:cubicBezTo>
                  <a:pt x="4102100" y="1104701"/>
                  <a:pt x="3556000" y="1062791"/>
                  <a:pt x="3214370" y="1053901"/>
                </a:cubicBezTo>
                <a:cubicBezTo>
                  <a:pt x="2967990" y="1046281"/>
                  <a:pt x="2857500" y="1050091"/>
                  <a:pt x="2578100" y="1051361"/>
                </a:cubicBezTo>
                <a:cubicBezTo>
                  <a:pt x="2043430" y="1053901"/>
                  <a:pt x="589280" y="1070411"/>
                  <a:pt x="238760" y="1080571"/>
                </a:cubicBezTo>
                <a:cubicBezTo>
                  <a:pt x="137160" y="1083111"/>
                  <a:pt x="54610" y="1075491"/>
                  <a:pt x="41910" y="1088191"/>
                </a:cubicBezTo>
                <a:cubicBezTo>
                  <a:pt x="39370" y="1090731"/>
                  <a:pt x="43180" y="1098351"/>
                  <a:pt x="43180" y="1098351"/>
                </a:cubicBezTo>
                <a:cubicBezTo>
                  <a:pt x="43180" y="1098351"/>
                  <a:pt x="0" y="48061"/>
                  <a:pt x="0" y="48061"/>
                </a:cubicBezTo>
              </a:path>
            </a:pathLst>
          </a:custGeom>
          <a:solidFill>
            <a:srgbClr val="7EFFF7">
              <a:alpha val="2470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 name="Google Shape;151;g3fad8106996_0_83"/>
          <p:cNvSpPr txBox="1"/>
          <p:nvPr/>
        </p:nvSpPr>
        <p:spPr>
          <a:xfrm>
            <a:off x="1889975" y="7680099"/>
            <a:ext cx="9355780" cy="1129510"/>
          </a:xfrm>
          <a:prstGeom prst="rect">
            <a:avLst/>
          </a:prstGeom>
          <a:noFill/>
          <a:ln w="19050" cap="flat" cmpd="sng">
            <a:solidFill>
              <a:schemeClr val="lt1"/>
            </a:solidFill>
            <a:prstDash val="solid"/>
            <a:round/>
            <a:headEnd type="none" w="sm" len="sm"/>
            <a:tailEnd type="none" w="sm" len="sm"/>
          </a:ln>
        </p:spPr>
        <p:txBody>
          <a:bodyPr spcFirstLastPara="1" wrap="square" lIns="91425" tIns="91425" rIns="91425" bIns="91425" anchor="t" anchorCtr="0">
            <a:spAutoFit/>
          </a:bodyPr>
          <a:lstStyle/>
          <a:p>
            <a:pPr marL="0" marR="0" lvl="0" indent="0" algn="ctr" rtl="0">
              <a:lnSpc>
                <a:spcPct val="115000"/>
              </a:lnSpc>
              <a:spcBef>
                <a:spcPts val="1200"/>
              </a:spcBef>
              <a:spcAft>
                <a:spcPts val="1200"/>
              </a:spcAft>
              <a:buClr>
                <a:srgbClr val="000000"/>
              </a:buClr>
              <a:buSzPts val="1800"/>
              <a:buFont typeface="Arial"/>
              <a:buNone/>
            </a:pPr>
            <a:r>
              <a:rPr lang="en-US" sz="1800" b="0" i="1" u="none" strike="noStrike" cap="none" dirty="0">
                <a:solidFill>
                  <a:schemeClr val="lt1"/>
                </a:solidFill>
                <a:latin typeface="Inter"/>
                <a:ea typeface="Inter"/>
                <a:cs typeface="Inter"/>
                <a:sym typeface="Inter"/>
              </a:rPr>
              <a:t>As you listen: </a:t>
            </a:r>
            <a:r>
              <a:rPr lang="en-US" sz="1800" i="1" dirty="0">
                <a:solidFill>
                  <a:schemeClr val="lt1"/>
                </a:solidFill>
                <a:latin typeface="Inter"/>
                <a:ea typeface="Inter"/>
                <a:cs typeface="Inter"/>
                <a:sym typeface="Inter"/>
              </a:rPr>
              <a:t>Where is the biggest gap between how systems describe children and young people and how those systems behave?</a:t>
            </a:r>
            <a:endParaRPr sz="1800" b="0" i="1" u="none" strike="noStrike" cap="none" dirty="0">
              <a:solidFill>
                <a:schemeClr val="lt1"/>
              </a:solidFill>
              <a:latin typeface="Inter"/>
              <a:ea typeface="Inter"/>
              <a:cs typeface="Inter"/>
              <a:sym typeface="Inte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g3fad8106996_0_95"/>
          <p:cNvSpPr/>
          <p:nvPr/>
        </p:nvSpPr>
        <p:spPr>
          <a:xfrm>
            <a:off x="0" y="0"/>
            <a:ext cx="2007108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18259" b="-18259"/>
            </a:stretch>
          </a:blipFill>
          <a:ln>
            <a:noFill/>
          </a:ln>
        </p:spPr>
        <p:txBody>
          <a:bodyPr/>
          <a:lstStyle/>
          <a:p>
            <a:endParaRPr lang="en-AU"/>
          </a:p>
        </p:txBody>
      </p:sp>
      <p:sp>
        <p:nvSpPr>
          <p:cNvPr id="157" name="Google Shape;157;g3fad8106996_0_95"/>
          <p:cNvSpPr txBox="1"/>
          <p:nvPr/>
        </p:nvSpPr>
        <p:spPr>
          <a:xfrm>
            <a:off x="1525276" y="2007825"/>
            <a:ext cx="14081700" cy="1654800"/>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Clr>
                <a:srgbClr val="000000"/>
              </a:buClr>
              <a:buSzPts val="5000"/>
              <a:buFont typeface="Arial"/>
              <a:buNone/>
            </a:pPr>
            <a:r>
              <a:rPr lang="en-US" sz="5000" b="1">
                <a:latin typeface="Inter"/>
                <a:ea typeface="Inter"/>
                <a:cs typeface="Inter"/>
                <a:sym typeface="Inter"/>
              </a:rPr>
              <a:t>What are children and young people, in the eyes of the system in </a:t>
            </a:r>
            <a:r>
              <a:rPr lang="en-US" sz="5000" b="1" i="1">
                <a:latin typeface="Inter"/>
                <a:ea typeface="Inter"/>
                <a:cs typeface="Inter"/>
                <a:sym typeface="Inter"/>
              </a:rPr>
              <a:t>your context?</a:t>
            </a:r>
            <a:endParaRPr sz="1400" b="0" i="1" u="none" strike="noStrike" cap="none">
              <a:solidFill>
                <a:srgbClr val="000000"/>
              </a:solidFill>
              <a:latin typeface="Arial"/>
              <a:ea typeface="Arial"/>
              <a:cs typeface="Arial"/>
              <a:sym typeface="Arial"/>
            </a:endParaRPr>
          </a:p>
        </p:txBody>
      </p:sp>
      <p:sp>
        <p:nvSpPr>
          <p:cNvPr id="158" name="Google Shape;158;g3fad8106996_0_95"/>
          <p:cNvSpPr txBox="1"/>
          <p:nvPr/>
        </p:nvSpPr>
        <p:spPr>
          <a:xfrm>
            <a:off x="1525275" y="4276450"/>
            <a:ext cx="13752300" cy="46455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1200"/>
              </a:spcBef>
              <a:spcAft>
                <a:spcPts val="0"/>
              </a:spcAft>
              <a:buClr>
                <a:schemeClr val="dk1"/>
              </a:buClr>
              <a:buSzPts val="1100"/>
              <a:buFont typeface="Arial"/>
              <a:buNone/>
            </a:pPr>
            <a:r>
              <a:rPr lang="en-US" sz="2400">
                <a:solidFill>
                  <a:schemeClr val="dk1"/>
                </a:solidFill>
                <a:latin typeface="Inter Medium"/>
                <a:ea typeface="Inter Medium"/>
                <a:cs typeface="Inter Medium"/>
                <a:sym typeface="Inter Medium"/>
              </a:rPr>
              <a:t>Consider the systems you work within:</a:t>
            </a:r>
            <a:endParaRPr sz="2400" b="0" i="0" u="none" strike="noStrike" cap="none">
              <a:solidFill>
                <a:schemeClr val="dk1"/>
              </a:solidFill>
              <a:latin typeface="Inter Medium"/>
              <a:ea typeface="Inter Medium"/>
              <a:cs typeface="Inter Medium"/>
              <a:sym typeface="Inter Medium"/>
            </a:endParaRPr>
          </a:p>
          <a:p>
            <a:pPr marL="0" marR="0" lvl="0" indent="0" algn="l" rtl="0">
              <a:lnSpc>
                <a:spcPct val="115000"/>
              </a:lnSpc>
              <a:spcBef>
                <a:spcPts val="1800"/>
              </a:spcBef>
              <a:spcAft>
                <a:spcPts val="0"/>
              </a:spcAft>
              <a:buClr>
                <a:schemeClr val="dk1"/>
              </a:buClr>
              <a:buSzPts val="1100"/>
              <a:buFont typeface="Arial"/>
              <a:buNone/>
            </a:pPr>
            <a:r>
              <a:rPr lang="en-US" sz="4000" b="1" i="1">
                <a:solidFill>
                  <a:schemeClr val="dk1"/>
                </a:solidFill>
                <a:latin typeface="Inter"/>
                <a:ea typeface="Inter"/>
                <a:cs typeface="Inter"/>
                <a:sym typeface="Inter"/>
              </a:rPr>
              <a:t>If you worked backwards from how they actually operate, what would they tell you about the children and young people those systems assume?</a:t>
            </a:r>
            <a:endParaRPr sz="4000" b="1" i="1" u="none" strike="noStrike" cap="none">
              <a:solidFill>
                <a:schemeClr val="dk1"/>
              </a:solidFill>
              <a:latin typeface="Inter"/>
              <a:ea typeface="Inter"/>
              <a:cs typeface="Inter"/>
              <a:sym typeface="Inter"/>
            </a:endParaRPr>
          </a:p>
          <a:p>
            <a:pPr marL="0" marR="0" lvl="0" indent="0" algn="l" rtl="0">
              <a:lnSpc>
                <a:spcPct val="115000"/>
              </a:lnSpc>
              <a:spcBef>
                <a:spcPts val="1200"/>
              </a:spcBef>
              <a:spcAft>
                <a:spcPts val="0"/>
              </a:spcAft>
              <a:buClr>
                <a:srgbClr val="000000"/>
              </a:buClr>
              <a:buSzPts val="2400"/>
              <a:buFont typeface="Arial"/>
              <a:buNone/>
            </a:pPr>
            <a:endParaRPr sz="2400" b="0" i="0" u="none" strike="noStrike" cap="none">
              <a:solidFill>
                <a:schemeClr val="dk1"/>
              </a:solidFill>
              <a:latin typeface="Inter Medium"/>
              <a:ea typeface="Inter Medium"/>
              <a:cs typeface="Inter Medium"/>
              <a:sym typeface="Inter Medium"/>
            </a:endParaRPr>
          </a:p>
          <a:p>
            <a:pPr marL="0" marR="0" lvl="0" indent="0" algn="l" rtl="0">
              <a:lnSpc>
                <a:spcPct val="115000"/>
              </a:lnSpc>
              <a:spcBef>
                <a:spcPts val="1200"/>
              </a:spcBef>
              <a:spcAft>
                <a:spcPts val="0"/>
              </a:spcAft>
              <a:buClr>
                <a:srgbClr val="000000"/>
              </a:buClr>
              <a:buSzPts val="2400"/>
              <a:buFont typeface="Arial"/>
              <a:buNone/>
            </a:pPr>
            <a:endParaRPr sz="2400" b="0" i="0" u="none" strike="noStrike" cap="none">
              <a:solidFill>
                <a:schemeClr val="dk1"/>
              </a:solidFill>
              <a:latin typeface="Inter Medium"/>
              <a:ea typeface="Inter Medium"/>
              <a:cs typeface="Inter Medium"/>
              <a:sym typeface="Inter Medium"/>
            </a:endParaRPr>
          </a:p>
          <a:p>
            <a:pPr marL="0" marR="0" lvl="0" indent="0" algn="l" rtl="0">
              <a:lnSpc>
                <a:spcPct val="115000"/>
              </a:lnSpc>
              <a:spcBef>
                <a:spcPts val="1200"/>
              </a:spcBef>
              <a:spcAft>
                <a:spcPts val="0"/>
              </a:spcAft>
              <a:buClr>
                <a:schemeClr val="dk1"/>
              </a:buClr>
              <a:buSzPts val="1100"/>
              <a:buFont typeface="Arial"/>
              <a:buNone/>
            </a:pPr>
            <a:r>
              <a:rPr lang="en-US" sz="2400">
                <a:solidFill>
                  <a:schemeClr val="dk1"/>
                </a:solidFill>
                <a:latin typeface="Inter Medium"/>
                <a:ea typeface="Inter Medium"/>
                <a:cs typeface="Inter Medium"/>
                <a:sym typeface="Inter Medium"/>
              </a:rPr>
              <a:t>Think system behaviour, not stated intent.</a:t>
            </a:r>
            <a:endParaRPr sz="2400" b="0" i="0" u="none" strike="noStrike" cap="none">
              <a:solidFill>
                <a:schemeClr val="dk1"/>
              </a:solidFill>
              <a:latin typeface="Inter Medium"/>
              <a:ea typeface="Inter Medium"/>
              <a:cs typeface="Inter Medium"/>
              <a:sym typeface="Inter Medium"/>
            </a:endParaRPr>
          </a:p>
        </p:txBody>
      </p:sp>
      <p:sp>
        <p:nvSpPr>
          <p:cNvPr id="159" name="Google Shape;159;g3fad8106996_0_95"/>
          <p:cNvSpPr txBox="1"/>
          <p:nvPr/>
        </p:nvSpPr>
        <p:spPr>
          <a:xfrm>
            <a:off x="1439350" y="1435975"/>
            <a:ext cx="30000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a:latin typeface="Inter Medium"/>
                <a:ea typeface="Inter Medium"/>
                <a:cs typeface="Inter Medium"/>
                <a:sym typeface="Inter Medium"/>
              </a:rPr>
              <a:t>FOR THE ROOM</a:t>
            </a:r>
            <a:endParaRPr sz="1800">
              <a:latin typeface="Inter Medium"/>
              <a:ea typeface="Inter Medium"/>
              <a:cs typeface="Inter Medium"/>
              <a:sym typeface="Inter Medium"/>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g3fad8106996_0_103"/>
          <p:cNvSpPr/>
          <p:nvPr/>
        </p:nvSpPr>
        <p:spPr>
          <a:xfrm>
            <a:off x="0" y="0"/>
            <a:ext cx="2007108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18259" b="-18259"/>
            </a:stretch>
          </a:blipFill>
          <a:ln>
            <a:noFill/>
          </a:ln>
        </p:spPr>
        <p:txBody>
          <a:bodyPr/>
          <a:lstStyle/>
          <a:p>
            <a:endParaRPr lang="en-AU"/>
          </a:p>
        </p:txBody>
      </p:sp>
      <p:sp>
        <p:nvSpPr>
          <p:cNvPr id="165" name="Google Shape;165;g3fad8106996_0_103"/>
          <p:cNvSpPr txBox="1"/>
          <p:nvPr/>
        </p:nvSpPr>
        <p:spPr>
          <a:xfrm>
            <a:off x="1548818" y="2408000"/>
            <a:ext cx="11669400" cy="769500"/>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Clr>
                <a:srgbClr val="000000"/>
              </a:buClr>
              <a:buSzPts val="5000"/>
              <a:buFont typeface="Arial"/>
              <a:buNone/>
            </a:pPr>
            <a:r>
              <a:rPr lang="en-US" sz="5000" b="1">
                <a:latin typeface="Inter"/>
                <a:ea typeface="Inter"/>
                <a:cs typeface="Inter"/>
                <a:sym typeface="Inter"/>
              </a:rPr>
              <a:t>What should this panel confront?</a:t>
            </a:r>
            <a:endParaRPr sz="1400" b="0" i="0" u="none" strike="noStrike" cap="none">
              <a:solidFill>
                <a:srgbClr val="000000"/>
              </a:solidFill>
              <a:latin typeface="Arial"/>
              <a:ea typeface="Arial"/>
              <a:cs typeface="Arial"/>
              <a:sym typeface="Arial"/>
            </a:endParaRPr>
          </a:p>
        </p:txBody>
      </p:sp>
      <p:sp>
        <p:nvSpPr>
          <p:cNvPr id="166" name="Google Shape;166;g3fad8106996_0_103"/>
          <p:cNvSpPr txBox="1"/>
          <p:nvPr/>
        </p:nvSpPr>
        <p:spPr>
          <a:xfrm>
            <a:off x="1548825" y="3735025"/>
            <a:ext cx="12316200" cy="5249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Clr>
                <a:schemeClr val="dk1"/>
              </a:buClr>
              <a:buSzPts val="1100"/>
              <a:buFont typeface="Arial"/>
              <a:buNone/>
            </a:pPr>
            <a:r>
              <a:rPr lang="en-US" sz="2400">
                <a:solidFill>
                  <a:schemeClr val="dk1"/>
                </a:solidFill>
                <a:latin typeface="Inter Medium"/>
                <a:ea typeface="Inter Medium"/>
                <a:cs typeface="Inter Medium"/>
                <a:sym typeface="Inter Medium"/>
              </a:rPr>
              <a:t>Having heard the three perspectives:</a:t>
            </a:r>
            <a:endParaRPr sz="2400">
              <a:solidFill>
                <a:schemeClr val="dk1"/>
              </a:solidFill>
              <a:latin typeface="Inter Medium"/>
              <a:ea typeface="Inter Medium"/>
              <a:cs typeface="Inter Medium"/>
              <a:sym typeface="Inter Medium"/>
            </a:endParaRPr>
          </a:p>
          <a:p>
            <a:pPr marL="0" marR="0" lvl="0" indent="0" algn="l" rtl="0">
              <a:lnSpc>
                <a:spcPct val="115000"/>
              </a:lnSpc>
              <a:spcBef>
                <a:spcPts val="1800"/>
              </a:spcBef>
              <a:spcAft>
                <a:spcPts val="0"/>
              </a:spcAft>
              <a:buClr>
                <a:srgbClr val="000000"/>
              </a:buClr>
              <a:buSzPts val="4000"/>
              <a:buFont typeface="Arial"/>
              <a:buNone/>
            </a:pPr>
            <a:r>
              <a:rPr lang="en-US" sz="4000" b="1" i="1">
                <a:solidFill>
                  <a:schemeClr val="dk1"/>
                </a:solidFill>
                <a:latin typeface="Inter"/>
                <a:ea typeface="Inter"/>
                <a:cs typeface="Inter"/>
                <a:sym typeface="Inter"/>
              </a:rPr>
              <a:t>What is one question we should confront about how systems see, understand and respond to children and young people?</a:t>
            </a:r>
            <a:endParaRPr sz="4000" b="1" i="1" u="none" strike="noStrike" cap="none">
              <a:solidFill>
                <a:schemeClr val="dk1"/>
              </a:solidFill>
              <a:latin typeface="Inter"/>
              <a:ea typeface="Inter"/>
              <a:cs typeface="Inter"/>
              <a:sym typeface="Inter"/>
            </a:endParaRPr>
          </a:p>
          <a:p>
            <a:pPr marL="0" marR="0" lvl="0" indent="0" algn="l" rtl="0">
              <a:lnSpc>
                <a:spcPct val="115000"/>
              </a:lnSpc>
              <a:spcBef>
                <a:spcPts val="1200"/>
              </a:spcBef>
              <a:spcAft>
                <a:spcPts val="0"/>
              </a:spcAft>
              <a:buClr>
                <a:srgbClr val="000000"/>
              </a:buClr>
              <a:buSzPts val="2400"/>
              <a:buFont typeface="Arial"/>
              <a:buNone/>
            </a:pPr>
            <a:endParaRPr sz="2400" b="0" i="0" u="none" strike="noStrike" cap="none">
              <a:solidFill>
                <a:schemeClr val="dk1"/>
              </a:solidFill>
              <a:latin typeface="Inter Medium"/>
              <a:ea typeface="Inter Medium"/>
              <a:cs typeface="Inter Medium"/>
              <a:sym typeface="Inter Medium"/>
            </a:endParaRPr>
          </a:p>
          <a:p>
            <a:pPr marL="0" marR="0" lvl="0" indent="0" algn="l" rtl="0">
              <a:lnSpc>
                <a:spcPct val="115000"/>
              </a:lnSpc>
              <a:spcBef>
                <a:spcPts val="1200"/>
              </a:spcBef>
              <a:spcAft>
                <a:spcPts val="0"/>
              </a:spcAft>
              <a:buClr>
                <a:srgbClr val="000000"/>
              </a:buClr>
              <a:buSzPts val="2400"/>
              <a:buFont typeface="Arial"/>
              <a:buNone/>
            </a:pPr>
            <a:endParaRPr sz="2400" b="0" i="0" u="none" strike="noStrike" cap="none">
              <a:solidFill>
                <a:schemeClr val="dk1"/>
              </a:solidFill>
              <a:latin typeface="Inter Medium"/>
              <a:ea typeface="Inter Medium"/>
              <a:cs typeface="Inter Medium"/>
              <a:sym typeface="Inter Medium"/>
            </a:endParaRPr>
          </a:p>
          <a:p>
            <a:pPr marL="0" marR="0" lvl="0" indent="0" algn="l" rtl="0">
              <a:lnSpc>
                <a:spcPct val="115000"/>
              </a:lnSpc>
              <a:spcBef>
                <a:spcPts val="1200"/>
              </a:spcBef>
              <a:spcAft>
                <a:spcPts val="0"/>
              </a:spcAft>
              <a:buClr>
                <a:srgbClr val="000000"/>
              </a:buClr>
              <a:buSzPts val="2400"/>
              <a:buFont typeface="Arial"/>
              <a:buNone/>
            </a:pPr>
            <a:r>
              <a:rPr lang="en-US" sz="2400">
                <a:solidFill>
                  <a:schemeClr val="dk1"/>
                </a:solidFill>
                <a:latin typeface="Inter Medium"/>
                <a:ea typeface="Inter Medium"/>
                <a:cs typeface="Inter Medium"/>
                <a:sym typeface="Inter Medium"/>
              </a:rPr>
              <a:t>Bring us the question you think the room should leave with.</a:t>
            </a:r>
            <a:endParaRPr sz="2400" b="0" i="0" u="none" strike="noStrike" cap="none">
              <a:solidFill>
                <a:schemeClr val="dk1"/>
              </a:solidFill>
              <a:latin typeface="Inter Medium"/>
              <a:ea typeface="Inter Medium"/>
              <a:cs typeface="Inter Medium"/>
              <a:sym typeface="Inter Medium"/>
            </a:endParaRPr>
          </a:p>
          <a:p>
            <a:pPr marL="0" marR="0" lvl="0" indent="0" algn="l" rtl="0">
              <a:lnSpc>
                <a:spcPct val="115000"/>
              </a:lnSpc>
              <a:spcBef>
                <a:spcPts val="1400"/>
              </a:spcBef>
              <a:spcAft>
                <a:spcPts val="400"/>
              </a:spcAft>
              <a:buClr>
                <a:srgbClr val="000000"/>
              </a:buClr>
              <a:buSzPts val="2400"/>
              <a:buFont typeface="Arial"/>
              <a:buNone/>
            </a:pPr>
            <a:endParaRPr sz="2400" b="0" i="0" u="none" strike="noStrike" cap="none">
              <a:solidFill>
                <a:schemeClr val="dk1"/>
              </a:solidFill>
              <a:latin typeface="Inter Medium"/>
              <a:ea typeface="Inter Medium"/>
              <a:cs typeface="Inter Medium"/>
              <a:sym typeface="Inter Medium"/>
            </a:endParaRPr>
          </a:p>
        </p:txBody>
      </p:sp>
      <p:sp>
        <p:nvSpPr>
          <p:cNvPr id="167" name="Google Shape;167;g3fad8106996_0_103"/>
          <p:cNvSpPr txBox="1"/>
          <p:nvPr/>
        </p:nvSpPr>
        <p:spPr>
          <a:xfrm>
            <a:off x="1470050" y="1946300"/>
            <a:ext cx="30000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a:latin typeface="Inter Medium"/>
                <a:ea typeface="Inter Medium"/>
                <a:cs typeface="Inter Medium"/>
                <a:sym typeface="Inter Medium"/>
              </a:rPr>
              <a:t>FOR THE ROOM</a:t>
            </a:r>
            <a:endParaRPr sz="1800">
              <a:latin typeface="Inter Medium"/>
              <a:ea typeface="Inter Medium"/>
              <a:cs typeface="Inter Medium"/>
              <a:sym typeface="Inter Medium"/>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D2E49"/>
        </a:solidFill>
        <a:effectLst/>
      </p:bgPr>
    </p:bg>
    <p:spTree>
      <p:nvGrpSpPr>
        <p:cNvPr id="1" name="Shape 171"/>
        <p:cNvGrpSpPr/>
        <p:nvPr/>
      </p:nvGrpSpPr>
      <p:grpSpPr>
        <a:xfrm>
          <a:off x="0" y="0"/>
          <a:ext cx="0" cy="0"/>
          <a:chOff x="0" y="0"/>
          <a:chExt cx="0" cy="0"/>
        </a:xfrm>
      </p:grpSpPr>
      <p:sp>
        <p:nvSpPr>
          <p:cNvPr id="172" name="Google Shape;172;g3fad8106996_0_113"/>
          <p:cNvSpPr txBox="1"/>
          <p:nvPr/>
        </p:nvSpPr>
        <p:spPr>
          <a:xfrm>
            <a:off x="3274950" y="3983100"/>
            <a:ext cx="11738100" cy="22164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1400"/>
              </a:spcBef>
              <a:spcAft>
                <a:spcPts val="400"/>
              </a:spcAft>
              <a:buClr>
                <a:srgbClr val="000000"/>
              </a:buClr>
              <a:buSzPts val="4000"/>
              <a:buFont typeface="Arial"/>
              <a:buNone/>
            </a:pPr>
            <a:r>
              <a:rPr lang="en-US" sz="4000" b="1">
                <a:solidFill>
                  <a:schemeClr val="lt1"/>
                </a:solidFill>
                <a:latin typeface="Inter"/>
                <a:ea typeface="Inter"/>
                <a:cs typeface="Inter"/>
                <a:sym typeface="Inter"/>
              </a:rPr>
              <a:t>If there is one thing you would like people in this room to take away from this conversation, it is…</a:t>
            </a:r>
            <a:endParaRPr sz="4000" b="1" i="0" u="none" strike="noStrike" cap="none">
              <a:solidFill>
                <a:schemeClr val="lt1"/>
              </a:solidFill>
              <a:latin typeface="Inter"/>
              <a:ea typeface="Inter"/>
              <a:cs typeface="Inter"/>
              <a:sym typeface="Inter"/>
            </a:endParaRPr>
          </a:p>
        </p:txBody>
      </p:sp>
      <p:sp>
        <p:nvSpPr>
          <p:cNvPr id="173" name="Google Shape;173;g3fad8106996_0_113"/>
          <p:cNvSpPr txBox="1"/>
          <p:nvPr/>
        </p:nvSpPr>
        <p:spPr>
          <a:xfrm>
            <a:off x="3274950" y="3429000"/>
            <a:ext cx="5464500" cy="554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a:solidFill>
                  <a:srgbClr val="3272FC"/>
                </a:solidFill>
                <a:latin typeface="Inter Medium"/>
                <a:ea typeface="Inter Medium"/>
                <a:cs typeface="Inter Medium"/>
                <a:sym typeface="Inter Medium"/>
              </a:rPr>
              <a:t>Takeaway</a:t>
            </a:r>
            <a:endParaRPr sz="2400" b="0" i="0" u="none" strike="noStrike" cap="none">
              <a:solidFill>
                <a:srgbClr val="3272FC"/>
              </a:solidFill>
              <a:latin typeface="Inter Medium"/>
              <a:ea typeface="Inter Medium"/>
              <a:cs typeface="Inter Medium"/>
              <a:sym typeface="Inter Medium"/>
            </a:endParaRPr>
          </a:p>
        </p:txBody>
      </p:sp>
      <p:sp>
        <p:nvSpPr>
          <p:cNvPr id="174" name="Google Shape;174;g3fad8106996_0_113"/>
          <p:cNvSpPr/>
          <p:nvPr/>
        </p:nvSpPr>
        <p:spPr>
          <a:xfrm rot="10800000">
            <a:off x="6471205" y="4899473"/>
            <a:ext cx="8311048" cy="864982"/>
          </a:xfrm>
          <a:custGeom>
            <a:avLst/>
            <a:gdLst/>
            <a:ahLst/>
            <a:cxnLst/>
            <a:rect l="l" t="t" r="r" b="b"/>
            <a:pathLst>
              <a:path w="7470605" h="1153309" extrusionOk="0">
                <a:moveTo>
                  <a:pt x="0" y="48061"/>
                </a:moveTo>
                <a:cubicBezTo>
                  <a:pt x="2442210" y="7421"/>
                  <a:pt x="2786380" y="2341"/>
                  <a:pt x="3228340" y="12501"/>
                </a:cubicBezTo>
                <a:cubicBezTo>
                  <a:pt x="3727450" y="23931"/>
                  <a:pt x="4414520" y="77271"/>
                  <a:pt x="4820920" y="88701"/>
                </a:cubicBezTo>
                <a:cubicBezTo>
                  <a:pt x="5073650" y="96321"/>
                  <a:pt x="5196840" y="95051"/>
                  <a:pt x="5435600" y="93781"/>
                </a:cubicBezTo>
                <a:cubicBezTo>
                  <a:pt x="5764530" y="93781"/>
                  <a:pt x="6271260" y="84891"/>
                  <a:pt x="6614160" y="76001"/>
                </a:cubicBezTo>
                <a:cubicBezTo>
                  <a:pt x="6878320" y="69651"/>
                  <a:pt x="7179310" y="-73859"/>
                  <a:pt x="7316470" y="50601"/>
                </a:cubicBezTo>
                <a:cubicBezTo>
                  <a:pt x="7482840" y="200461"/>
                  <a:pt x="7528560" y="928171"/>
                  <a:pt x="7383780" y="1089461"/>
                </a:cubicBezTo>
                <a:cubicBezTo>
                  <a:pt x="7265670" y="1220271"/>
                  <a:pt x="6976110" y="1108511"/>
                  <a:pt x="6696710" y="1114861"/>
                </a:cubicBezTo>
                <a:cubicBezTo>
                  <a:pt x="6261100" y="1126291"/>
                  <a:pt x="5438140" y="1136451"/>
                  <a:pt x="5022850" y="1133911"/>
                </a:cubicBezTo>
                <a:cubicBezTo>
                  <a:pt x="4776470" y="1131371"/>
                  <a:pt x="4665980" y="1126291"/>
                  <a:pt x="4434840" y="1117401"/>
                </a:cubicBezTo>
                <a:cubicBezTo>
                  <a:pt x="4102100" y="1104701"/>
                  <a:pt x="3556000" y="1062791"/>
                  <a:pt x="3214370" y="1053901"/>
                </a:cubicBezTo>
                <a:cubicBezTo>
                  <a:pt x="2967990" y="1046281"/>
                  <a:pt x="2857500" y="1050091"/>
                  <a:pt x="2578100" y="1051361"/>
                </a:cubicBezTo>
                <a:cubicBezTo>
                  <a:pt x="2043430" y="1053901"/>
                  <a:pt x="589280" y="1070411"/>
                  <a:pt x="238760" y="1080571"/>
                </a:cubicBezTo>
                <a:cubicBezTo>
                  <a:pt x="137160" y="1083111"/>
                  <a:pt x="54610" y="1075491"/>
                  <a:pt x="41910" y="1088191"/>
                </a:cubicBezTo>
                <a:cubicBezTo>
                  <a:pt x="39370" y="1090731"/>
                  <a:pt x="43180" y="1098351"/>
                  <a:pt x="43180" y="1098351"/>
                </a:cubicBezTo>
                <a:cubicBezTo>
                  <a:pt x="43180" y="1098351"/>
                  <a:pt x="0" y="48061"/>
                  <a:pt x="0" y="48061"/>
                </a:cubicBezTo>
              </a:path>
            </a:pathLst>
          </a:custGeom>
          <a:solidFill>
            <a:srgbClr val="7EFFF7">
              <a:alpha val="2470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g3fad8106996_0_121"/>
          <p:cNvSpPr/>
          <p:nvPr/>
        </p:nvSpPr>
        <p:spPr>
          <a:xfrm rot="10800000">
            <a:off x="-1956937" y="0"/>
            <a:ext cx="2084832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a:stretch>
          </a:blipFill>
          <a:ln>
            <a:noFill/>
          </a:ln>
        </p:spPr>
        <p:txBody>
          <a:bodyPr/>
          <a:lstStyle/>
          <a:p>
            <a:endParaRPr lang="en-AU"/>
          </a:p>
        </p:txBody>
      </p:sp>
      <p:sp>
        <p:nvSpPr>
          <p:cNvPr id="180" name="Google Shape;180;g3fad8106996_0_121"/>
          <p:cNvSpPr txBox="1"/>
          <p:nvPr/>
        </p:nvSpPr>
        <p:spPr>
          <a:xfrm>
            <a:off x="1047750" y="2259275"/>
            <a:ext cx="16192500" cy="769500"/>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Clr>
                <a:srgbClr val="000000"/>
              </a:buClr>
              <a:buSzPts val="5000"/>
              <a:buFont typeface="Arial"/>
              <a:buNone/>
            </a:pPr>
            <a:r>
              <a:rPr lang="en-US" sz="5000">
                <a:solidFill>
                  <a:srgbClr val="FFFFFF"/>
                </a:solidFill>
                <a:latin typeface="Inter ExtraBold"/>
                <a:ea typeface="Inter ExtraBold"/>
                <a:cs typeface="Inter ExtraBold"/>
                <a:sym typeface="Inter ExtraBold"/>
              </a:rPr>
              <a:t>From seeing differently to building differently</a:t>
            </a:r>
            <a:endParaRPr sz="800" b="0" i="0" u="none" strike="noStrike" cap="none">
              <a:solidFill>
                <a:srgbClr val="000000"/>
              </a:solidFill>
              <a:latin typeface="Inter ExtraBold"/>
              <a:ea typeface="Inter ExtraBold"/>
              <a:cs typeface="Inter ExtraBold"/>
              <a:sym typeface="Inter ExtraBold"/>
            </a:endParaRPr>
          </a:p>
        </p:txBody>
      </p:sp>
      <p:sp>
        <p:nvSpPr>
          <p:cNvPr id="181" name="Google Shape;181;g3fad8106996_0_121"/>
          <p:cNvSpPr txBox="1"/>
          <p:nvPr/>
        </p:nvSpPr>
        <p:spPr>
          <a:xfrm>
            <a:off x="1028700" y="3304550"/>
            <a:ext cx="8986200" cy="2438400"/>
          </a:xfrm>
          <a:prstGeom prst="rect">
            <a:avLst/>
          </a:prstGeom>
          <a:noFill/>
          <a:ln>
            <a:noFill/>
          </a:ln>
        </p:spPr>
        <p:txBody>
          <a:bodyPr spcFirstLastPara="1" wrap="square" lIns="0" tIns="0" rIns="0" bIns="0" anchor="t" anchorCtr="0">
            <a:spAutoFit/>
          </a:bodyPr>
          <a:lstStyle/>
          <a:p>
            <a:pPr marL="0" marR="0" lvl="0" indent="0" algn="l" rtl="0">
              <a:lnSpc>
                <a:spcPct val="140020"/>
              </a:lnSpc>
              <a:spcBef>
                <a:spcPts val="0"/>
              </a:spcBef>
              <a:spcAft>
                <a:spcPts val="0"/>
              </a:spcAft>
              <a:buClr>
                <a:srgbClr val="000000"/>
              </a:buClr>
              <a:buSzPts val="2400"/>
              <a:buFont typeface="Arial"/>
              <a:buNone/>
            </a:pPr>
            <a:r>
              <a:rPr lang="en-US" sz="2400">
                <a:solidFill>
                  <a:schemeClr val="lt1"/>
                </a:solidFill>
                <a:latin typeface="Inter Medium"/>
                <a:ea typeface="Inter Medium"/>
                <a:cs typeface="Inter Medium"/>
                <a:sym typeface="Inter Medium"/>
              </a:rPr>
              <a:t>How we understand children and young people shapes the systems we build around them.</a:t>
            </a:r>
            <a:endParaRPr sz="2400">
              <a:solidFill>
                <a:schemeClr val="lt1"/>
              </a:solidFill>
              <a:latin typeface="Inter Medium"/>
              <a:ea typeface="Inter Medium"/>
              <a:cs typeface="Inter Medium"/>
              <a:sym typeface="Inter Medium"/>
            </a:endParaRPr>
          </a:p>
          <a:p>
            <a:pPr marL="0" marR="0" lvl="0" indent="0" algn="l" rtl="0">
              <a:lnSpc>
                <a:spcPct val="140020"/>
              </a:lnSpc>
              <a:spcBef>
                <a:spcPts val="0"/>
              </a:spcBef>
              <a:spcAft>
                <a:spcPts val="0"/>
              </a:spcAft>
              <a:buClr>
                <a:srgbClr val="000000"/>
              </a:buClr>
              <a:buSzPts val="2400"/>
              <a:buFont typeface="Arial"/>
              <a:buNone/>
            </a:pPr>
            <a:endParaRPr sz="2400" dirty="0">
              <a:solidFill>
                <a:schemeClr val="lt1"/>
              </a:solidFill>
              <a:latin typeface="Inter Medium"/>
              <a:ea typeface="Inter Medium"/>
              <a:cs typeface="Inter Medium"/>
              <a:sym typeface="Inter Medium"/>
            </a:endParaRPr>
          </a:p>
          <a:p>
            <a:pPr marL="0" marR="0" lvl="0" indent="0" algn="l" rtl="0">
              <a:lnSpc>
                <a:spcPct val="140020"/>
              </a:lnSpc>
              <a:spcBef>
                <a:spcPts val="0"/>
              </a:spcBef>
              <a:spcAft>
                <a:spcPts val="0"/>
              </a:spcAft>
              <a:buClr>
                <a:srgbClr val="000000"/>
              </a:buClr>
              <a:buSzPts val="2400"/>
              <a:buFont typeface="Arial"/>
              <a:buNone/>
            </a:pPr>
            <a:r>
              <a:rPr lang="en-US" sz="2400" dirty="0">
                <a:solidFill>
                  <a:schemeClr val="lt1"/>
                </a:solidFill>
                <a:latin typeface="Inter Medium"/>
                <a:ea typeface="Inter Medium"/>
                <a:cs typeface="Inter Medium"/>
                <a:sym typeface="Inter Medium"/>
              </a:rPr>
              <a:t>A fuller account is developmental, relational, rights-bearing and culturally located.</a:t>
            </a:r>
            <a:endParaRPr sz="2400" dirty="0">
              <a:solidFill>
                <a:schemeClr val="lt1"/>
              </a:solidFill>
              <a:latin typeface="Inter Medium"/>
              <a:ea typeface="Inter Medium"/>
              <a:cs typeface="Inter Medium"/>
              <a:sym typeface="Inter Medium"/>
            </a:endParaRPr>
          </a:p>
        </p:txBody>
      </p:sp>
      <p:sp>
        <p:nvSpPr>
          <p:cNvPr id="182" name="Google Shape;182;g3fad8106996_0_121"/>
          <p:cNvSpPr txBox="1"/>
          <p:nvPr/>
        </p:nvSpPr>
        <p:spPr>
          <a:xfrm>
            <a:off x="939575" y="6307275"/>
            <a:ext cx="16221300" cy="2493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5000"/>
              <a:buFont typeface="Arial"/>
              <a:buNone/>
            </a:pPr>
            <a:r>
              <a:rPr lang="en-US" sz="5000">
                <a:solidFill>
                  <a:srgbClr val="3272FC"/>
                </a:solidFill>
                <a:latin typeface="Inter ExtraBold"/>
                <a:ea typeface="Inter ExtraBold"/>
                <a:cs typeface="Inter ExtraBold"/>
                <a:sym typeface="Inter ExtraBold"/>
              </a:rPr>
              <a:t>What would it take for that understanding to shape the rules, decisions and accountabilities of the systems around them?</a:t>
            </a:r>
            <a:endParaRPr sz="5000" b="0" i="0" u="none" strike="noStrike" cap="none">
              <a:solidFill>
                <a:srgbClr val="3272FC"/>
              </a:solidFill>
              <a:latin typeface="Inter ExtraBold"/>
              <a:ea typeface="Inter ExtraBold"/>
              <a:cs typeface="Inter ExtraBold"/>
              <a:sym typeface="Inter ExtraBo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
          <p:cNvSpPr/>
          <p:nvPr/>
        </p:nvSpPr>
        <p:spPr>
          <a:xfrm>
            <a:off x="0" y="0"/>
            <a:ext cx="2007108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18258" b="-18258"/>
            </a:stretch>
          </a:blipFill>
          <a:ln>
            <a:noFill/>
          </a:ln>
        </p:spPr>
        <p:txBody>
          <a:bodyPr/>
          <a:lstStyle/>
          <a:p>
            <a:endParaRPr lang="en-AU"/>
          </a:p>
        </p:txBody>
      </p:sp>
      <p:sp>
        <p:nvSpPr>
          <p:cNvPr id="97" name="Google Shape;97;p2"/>
          <p:cNvSpPr txBox="1"/>
          <p:nvPr/>
        </p:nvSpPr>
        <p:spPr>
          <a:xfrm>
            <a:off x="1548818" y="1466400"/>
            <a:ext cx="11669400" cy="1654800"/>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Clr>
                <a:srgbClr val="000000"/>
              </a:buClr>
              <a:buSzPts val="5000"/>
              <a:buFont typeface="Arial"/>
              <a:buNone/>
            </a:pPr>
            <a:r>
              <a:rPr lang="en-US" sz="5000" b="1" i="0" u="none" strike="noStrike" cap="none">
                <a:solidFill>
                  <a:srgbClr val="000000"/>
                </a:solidFill>
                <a:latin typeface="Inter"/>
                <a:ea typeface="Inter"/>
                <a:cs typeface="Inter"/>
                <a:sym typeface="Inter"/>
              </a:rPr>
              <a:t>Every system carries an idea of children and young people within it.</a:t>
            </a:r>
            <a:endParaRPr sz="1400" b="0" i="0" u="none" strike="noStrike" cap="none">
              <a:solidFill>
                <a:srgbClr val="000000"/>
              </a:solidFill>
              <a:latin typeface="Arial"/>
              <a:ea typeface="Arial"/>
              <a:cs typeface="Arial"/>
              <a:sym typeface="Arial"/>
            </a:endParaRPr>
          </a:p>
        </p:txBody>
      </p:sp>
      <p:sp>
        <p:nvSpPr>
          <p:cNvPr id="98" name="Google Shape;98;p2"/>
          <p:cNvSpPr txBox="1"/>
          <p:nvPr/>
        </p:nvSpPr>
        <p:spPr>
          <a:xfrm>
            <a:off x="1548825" y="3348225"/>
            <a:ext cx="14740800" cy="5541300"/>
          </a:xfrm>
          <a:prstGeom prst="rect">
            <a:avLst/>
          </a:prstGeom>
          <a:noFill/>
          <a:ln>
            <a:noFill/>
          </a:ln>
        </p:spPr>
        <p:txBody>
          <a:bodyPr spcFirstLastPara="1" wrap="square" lIns="91425" tIns="91425" rIns="91425" bIns="91425" anchor="t" anchorCtr="0">
            <a:spAutoFit/>
          </a:bodyPr>
          <a:lstStyle/>
          <a:p>
            <a:pPr marL="0" marR="0" lvl="0" indent="0" algn="l" rtl="0">
              <a:lnSpc>
                <a:spcPct val="150000"/>
              </a:lnSpc>
              <a:spcBef>
                <a:spcPts val="0"/>
              </a:spcBef>
              <a:spcAft>
                <a:spcPts val="0"/>
              </a:spcAft>
              <a:buClr>
                <a:srgbClr val="000000"/>
              </a:buClr>
              <a:buSzPts val="2400"/>
              <a:buFont typeface="Arial"/>
              <a:buNone/>
            </a:pPr>
            <a:r>
              <a:rPr lang="en-US" sz="2400">
                <a:solidFill>
                  <a:schemeClr val="dk1"/>
                </a:solidFill>
                <a:latin typeface="Inter Medium"/>
                <a:ea typeface="Inter Medium"/>
                <a:cs typeface="Inter Medium"/>
                <a:sym typeface="Inter Medium"/>
              </a:rPr>
              <a:t>That idea is reflected in how systems:</a:t>
            </a:r>
            <a:endParaRPr sz="2400">
              <a:solidFill>
                <a:schemeClr val="dk1"/>
              </a:solidFill>
              <a:latin typeface="Inter Medium"/>
              <a:ea typeface="Inter Medium"/>
              <a:cs typeface="Inter Medium"/>
              <a:sym typeface="Inter Medium"/>
            </a:endParaRPr>
          </a:p>
          <a:p>
            <a:pPr marL="0" marR="0" lvl="0" indent="0" algn="l" rtl="0">
              <a:lnSpc>
                <a:spcPct val="150000"/>
              </a:lnSpc>
              <a:spcBef>
                <a:spcPts val="0"/>
              </a:spcBef>
              <a:spcAft>
                <a:spcPts val="0"/>
              </a:spcAft>
              <a:buClr>
                <a:srgbClr val="000000"/>
              </a:buClr>
              <a:buSzPts val="2400"/>
              <a:buFont typeface="Arial"/>
              <a:buNone/>
            </a:pPr>
            <a:endParaRPr sz="2400">
              <a:solidFill>
                <a:schemeClr val="dk1"/>
              </a:solidFill>
              <a:latin typeface="Inter Medium"/>
              <a:ea typeface="Inter Medium"/>
              <a:cs typeface="Inter Medium"/>
              <a:sym typeface="Inter Medium"/>
            </a:endParaRPr>
          </a:p>
          <a:p>
            <a:pPr marL="0" marR="0" lvl="0" indent="0" algn="l" rtl="0">
              <a:lnSpc>
                <a:spcPct val="150000"/>
              </a:lnSpc>
              <a:spcBef>
                <a:spcPts val="0"/>
              </a:spcBef>
              <a:spcAft>
                <a:spcPts val="0"/>
              </a:spcAft>
              <a:buClr>
                <a:srgbClr val="000000"/>
              </a:buClr>
              <a:buSzPts val="2400"/>
              <a:buFont typeface="Arial"/>
              <a:buNone/>
            </a:pPr>
            <a:r>
              <a:rPr lang="en-US" sz="2400">
                <a:solidFill>
                  <a:schemeClr val="dk1"/>
                </a:solidFill>
                <a:latin typeface="Inter Medium"/>
                <a:ea typeface="Inter Medium"/>
                <a:cs typeface="Inter Medium"/>
                <a:sym typeface="Inter Medium"/>
              </a:rPr>
              <a:t>define need and risk</a:t>
            </a:r>
            <a:endParaRPr sz="2400">
              <a:solidFill>
                <a:schemeClr val="dk1"/>
              </a:solidFill>
              <a:latin typeface="Inter Medium"/>
              <a:ea typeface="Inter Medium"/>
              <a:cs typeface="Inter Medium"/>
              <a:sym typeface="Inter Medium"/>
            </a:endParaRPr>
          </a:p>
          <a:p>
            <a:pPr marL="0" marR="0" lvl="0" indent="0" algn="l" rtl="0">
              <a:lnSpc>
                <a:spcPct val="150000"/>
              </a:lnSpc>
              <a:spcBef>
                <a:spcPts val="0"/>
              </a:spcBef>
              <a:spcAft>
                <a:spcPts val="0"/>
              </a:spcAft>
              <a:buClr>
                <a:srgbClr val="000000"/>
              </a:buClr>
              <a:buSzPts val="2400"/>
              <a:buFont typeface="Arial"/>
              <a:buNone/>
            </a:pPr>
            <a:r>
              <a:rPr lang="en-US" sz="2400">
                <a:solidFill>
                  <a:schemeClr val="dk1"/>
                </a:solidFill>
                <a:latin typeface="Inter Medium"/>
                <a:ea typeface="Inter Medium"/>
                <a:cs typeface="Inter Medium"/>
                <a:sym typeface="Inter Medium"/>
              </a:rPr>
              <a:t>decide who is eligible for support</a:t>
            </a:r>
            <a:endParaRPr sz="2400">
              <a:solidFill>
                <a:schemeClr val="dk1"/>
              </a:solidFill>
              <a:latin typeface="Inter Medium"/>
              <a:ea typeface="Inter Medium"/>
              <a:cs typeface="Inter Medium"/>
              <a:sym typeface="Inter Medium"/>
            </a:endParaRPr>
          </a:p>
          <a:p>
            <a:pPr marL="0" marR="0" lvl="0" indent="0" algn="l" rtl="0">
              <a:lnSpc>
                <a:spcPct val="150000"/>
              </a:lnSpc>
              <a:spcBef>
                <a:spcPts val="0"/>
              </a:spcBef>
              <a:spcAft>
                <a:spcPts val="0"/>
              </a:spcAft>
              <a:buClr>
                <a:srgbClr val="000000"/>
              </a:buClr>
              <a:buSzPts val="2400"/>
              <a:buFont typeface="Arial"/>
              <a:buNone/>
            </a:pPr>
            <a:r>
              <a:rPr lang="en-US" sz="2400">
                <a:solidFill>
                  <a:schemeClr val="dk1"/>
                </a:solidFill>
                <a:latin typeface="Inter Medium"/>
                <a:ea typeface="Inter Medium"/>
                <a:cs typeface="Inter Medium"/>
                <a:sym typeface="Inter Medium"/>
              </a:rPr>
              <a:t>assess and measure outcomes</a:t>
            </a:r>
            <a:endParaRPr sz="2400">
              <a:solidFill>
                <a:schemeClr val="dk1"/>
              </a:solidFill>
              <a:latin typeface="Inter Medium"/>
              <a:ea typeface="Inter Medium"/>
              <a:cs typeface="Inter Medium"/>
              <a:sym typeface="Inter Medium"/>
            </a:endParaRPr>
          </a:p>
          <a:p>
            <a:pPr marL="0" marR="0" lvl="0" indent="0" algn="l" rtl="0">
              <a:lnSpc>
                <a:spcPct val="150000"/>
              </a:lnSpc>
              <a:spcBef>
                <a:spcPts val="0"/>
              </a:spcBef>
              <a:spcAft>
                <a:spcPts val="0"/>
              </a:spcAft>
              <a:buClr>
                <a:srgbClr val="000000"/>
              </a:buClr>
              <a:buSzPts val="2400"/>
              <a:buFont typeface="Arial"/>
              <a:buNone/>
            </a:pPr>
            <a:r>
              <a:rPr lang="en-US" sz="2400">
                <a:solidFill>
                  <a:schemeClr val="dk1"/>
                </a:solidFill>
                <a:latin typeface="Inter Medium"/>
                <a:ea typeface="Inter Medium"/>
                <a:cs typeface="Inter Medium"/>
                <a:sym typeface="Inter Medium"/>
              </a:rPr>
              <a:t>fund and commission services</a:t>
            </a:r>
            <a:endParaRPr sz="2400">
              <a:solidFill>
                <a:schemeClr val="dk1"/>
              </a:solidFill>
              <a:latin typeface="Inter Medium"/>
              <a:ea typeface="Inter Medium"/>
              <a:cs typeface="Inter Medium"/>
              <a:sym typeface="Inter Medium"/>
            </a:endParaRPr>
          </a:p>
          <a:p>
            <a:pPr marL="0" marR="0" lvl="0" indent="0" algn="l" rtl="0">
              <a:lnSpc>
                <a:spcPct val="150000"/>
              </a:lnSpc>
              <a:spcBef>
                <a:spcPts val="0"/>
              </a:spcBef>
              <a:spcAft>
                <a:spcPts val="0"/>
              </a:spcAft>
              <a:buClr>
                <a:srgbClr val="000000"/>
              </a:buClr>
              <a:buSzPts val="2400"/>
              <a:buFont typeface="Arial"/>
              <a:buNone/>
            </a:pPr>
            <a:r>
              <a:rPr lang="en-US" sz="2400">
                <a:solidFill>
                  <a:schemeClr val="dk1"/>
                </a:solidFill>
                <a:latin typeface="Inter Medium"/>
                <a:ea typeface="Inter Medium"/>
                <a:cs typeface="Inter Medium"/>
                <a:sym typeface="Inter Medium"/>
              </a:rPr>
              <a:t>include children and young people in decisions</a:t>
            </a:r>
            <a:endParaRPr sz="2400">
              <a:solidFill>
                <a:schemeClr val="dk1"/>
              </a:solidFill>
              <a:latin typeface="Inter Medium"/>
              <a:ea typeface="Inter Medium"/>
              <a:cs typeface="Inter Medium"/>
              <a:sym typeface="Inter Medium"/>
            </a:endParaRPr>
          </a:p>
          <a:p>
            <a:pPr marL="0" marR="0" lvl="0" indent="0" algn="l" rtl="0">
              <a:lnSpc>
                <a:spcPct val="150000"/>
              </a:lnSpc>
              <a:spcBef>
                <a:spcPts val="0"/>
              </a:spcBef>
              <a:spcAft>
                <a:spcPts val="0"/>
              </a:spcAft>
              <a:buClr>
                <a:srgbClr val="000000"/>
              </a:buClr>
              <a:buSzPts val="2400"/>
              <a:buFont typeface="Arial"/>
              <a:buNone/>
            </a:pPr>
            <a:r>
              <a:rPr lang="en-US" sz="2400">
                <a:solidFill>
                  <a:schemeClr val="dk1"/>
                </a:solidFill>
                <a:latin typeface="Inter Medium"/>
                <a:ea typeface="Inter Medium"/>
                <a:cs typeface="Inter Medium"/>
                <a:sym typeface="Inter Medium"/>
              </a:rPr>
              <a:t>distribute responsibility and accountability</a:t>
            </a:r>
            <a:endParaRPr sz="2400">
              <a:solidFill>
                <a:schemeClr val="dk1"/>
              </a:solidFill>
              <a:latin typeface="Inter Medium"/>
              <a:ea typeface="Inter Medium"/>
              <a:cs typeface="Inter Medium"/>
              <a:sym typeface="Inter Medium"/>
            </a:endParaRPr>
          </a:p>
          <a:p>
            <a:pPr marL="0" marR="0" lvl="0" indent="0" algn="l" rtl="0">
              <a:lnSpc>
                <a:spcPct val="150000"/>
              </a:lnSpc>
              <a:spcBef>
                <a:spcPts val="0"/>
              </a:spcBef>
              <a:spcAft>
                <a:spcPts val="0"/>
              </a:spcAft>
              <a:buClr>
                <a:srgbClr val="000000"/>
              </a:buClr>
              <a:buSzPts val="2400"/>
              <a:buFont typeface="Arial"/>
              <a:buNone/>
            </a:pPr>
            <a:endParaRPr sz="2400">
              <a:solidFill>
                <a:schemeClr val="dk1"/>
              </a:solidFill>
              <a:latin typeface="Inter Medium"/>
              <a:ea typeface="Inter Medium"/>
              <a:cs typeface="Inter Medium"/>
              <a:sym typeface="Inter Medium"/>
            </a:endParaRPr>
          </a:p>
          <a:p>
            <a:pPr marL="0" marR="0" lvl="0" indent="0" algn="l" rtl="0">
              <a:lnSpc>
                <a:spcPct val="150000"/>
              </a:lnSpc>
              <a:spcBef>
                <a:spcPts val="0"/>
              </a:spcBef>
              <a:spcAft>
                <a:spcPts val="0"/>
              </a:spcAft>
              <a:buClr>
                <a:srgbClr val="000000"/>
              </a:buClr>
              <a:buSzPts val="2400"/>
              <a:buFont typeface="Arial"/>
              <a:buNone/>
            </a:pPr>
            <a:r>
              <a:rPr lang="en-US" sz="2400" b="1">
                <a:solidFill>
                  <a:schemeClr val="dk1"/>
                </a:solidFill>
                <a:latin typeface="Inter"/>
                <a:ea typeface="Inter"/>
                <a:cs typeface="Inter"/>
                <a:sym typeface="Inter"/>
              </a:rPr>
              <a:t>The way we understand children and young people shapes the systems we build around them.</a:t>
            </a:r>
            <a:endParaRPr sz="2600" b="1" i="0" u="none" strike="noStrike" cap="none">
              <a:solidFill>
                <a:schemeClr val="dk1"/>
              </a:solidFill>
              <a:latin typeface="Inter"/>
              <a:ea typeface="Inter"/>
              <a:cs typeface="Inter"/>
              <a:sym typeface="Inte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3"/>
          <p:cNvSpPr/>
          <p:nvPr/>
        </p:nvSpPr>
        <p:spPr>
          <a:xfrm flipH="1">
            <a:off x="-1951845" y="0"/>
            <a:ext cx="20391120" cy="10287000"/>
          </a:xfrm>
          <a:custGeom>
            <a:avLst/>
            <a:gdLst/>
            <a:ahLst/>
            <a:cxnLst/>
            <a:rect l="l" t="t" r="r" b="b"/>
            <a:pathLst>
              <a:path w="18288000" h="10287000" extrusionOk="0">
                <a:moveTo>
                  <a:pt x="18288000" y="0"/>
                </a:moveTo>
                <a:lnTo>
                  <a:pt x="0" y="0"/>
                </a:lnTo>
                <a:lnTo>
                  <a:pt x="0" y="10287000"/>
                </a:lnTo>
                <a:lnTo>
                  <a:pt x="18288000" y="10287000"/>
                </a:lnTo>
                <a:lnTo>
                  <a:pt x="18288000" y="0"/>
                </a:lnTo>
                <a:close/>
              </a:path>
            </a:pathLst>
          </a:custGeom>
          <a:blipFill rotWithShape="1">
            <a:blip r:embed="rId3">
              <a:alphaModFix/>
            </a:blip>
            <a:stretch>
              <a:fillRect t="-18258" b="-18258"/>
            </a:stretch>
          </a:blipFill>
          <a:ln>
            <a:noFill/>
          </a:ln>
        </p:spPr>
        <p:txBody>
          <a:bodyPr/>
          <a:lstStyle/>
          <a:p>
            <a:endParaRPr lang="en-AU"/>
          </a:p>
        </p:txBody>
      </p:sp>
      <p:sp>
        <p:nvSpPr>
          <p:cNvPr id="104" name="Google Shape;104;p3"/>
          <p:cNvSpPr txBox="1"/>
          <p:nvPr/>
        </p:nvSpPr>
        <p:spPr>
          <a:xfrm>
            <a:off x="1548825" y="1466400"/>
            <a:ext cx="9303000" cy="1654800"/>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Clr>
                <a:srgbClr val="000000"/>
              </a:buClr>
              <a:buSzPts val="5000"/>
              <a:buFont typeface="Arial"/>
              <a:buNone/>
            </a:pPr>
            <a:r>
              <a:rPr lang="en-US" sz="5000" b="1">
                <a:latin typeface="Inter"/>
                <a:ea typeface="Inter"/>
                <a:cs typeface="Inter"/>
                <a:sym typeface="Inter"/>
              </a:rPr>
              <a:t>How systems see children and young people matters</a:t>
            </a:r>
            <a:endParaRPr sz="1400" b="0" i="0" u="none" strike="noStrike" cap="none">
              <a:solidFill>
                <a:srgbClr val="000000"/>
              </a:solidFill>
              <a:latin typeface="Arial"/>
              <a:ea typeface="Arial"/>
              <a:cs typeface="Arial"/>
              <a:sym typeface="Arial"/>
            </a:endParaRPr>
          </a:p>
        </p:txBody>
      </p:sp>
      <p:sp>
        <p:nvSpPr>
          <p:cNvPr id="105" name="Google Shape;105;p3"/>
          <p:cNvSpPr txBox="1"/>
          <p:nvPr/>
        </p:nvSpPr>
        <p:spPr>
          <a:xfrm>
            <a:off x="1548825" y="4038900"/>
            <a:ext cx="12033900" cy="3879000"/>
          </a:xfrm>
          <a:prstGeom prst="rect">
            <a:avLst/>
          </a:prstGeom>
          <a:noFill/>
          <a:ln>
            <a:noFill/>
          </a:ln>
        </p:spPr>
        <p:txBody>
          <a:bodyPr spcFirstLastPara="1" wrap="square" lIns="91425" tIns="91425" rIns="91425" bIns="91425" anchor="t" anchorCtr="0">
            <a:spAutoFit/>
          </a:bodyPr>
          <a:lstStyle/>
          <a:p>
            <a:pPr marL="0" marR="0" lvl="0" indent="0" algn="l" rtl="0">
              <a:lnSpc>
                <a:spcPct val="150000"/>
              </a:lnSpc>
              <a:spcBef>
                <a:spcPts val="0"/>
              </a:spcBef>
              <a:spcAft>
                <a:spcPts val="0"/>
              </a:spcAft>
              <a:buClr>
                <a:srgbClr val="000000"/>
              </a:buClr>
              <a:buSzPts val="2400"/>
              <a:buFont typeface="Arial"/>
              <a:buNone/>
            </a:pPr>
            <a:r>
              <a:rPr lang="en-US" sz="2400">
                <a:solidFill>
                  <a:schemeClr val="dk1"/>
                </a:solidFill>
                <a:latin typeface="Inter Medium"/>
                <a:ea typeface="Inter Medium"/>
                <a:cs typeface="Inter Medium"/>
                <a:sym typeface="Inter Medium"/>
              </a:rPr>
              <a:t>If we see them mainly through risk, we build around assessment and management. If we see them mainly through services and eligibility, we divide their lives into programs and categories. If we see them mainly as future adults, we can lose sight of their experience now.</a:t>
            </a:r>
            <a:endParaRPr sz="2400">
              <a:solidFill>
                <a:schemeClr val="dk1"/>
              </a:solidFill>
              <a:latin typeface="Inter Medium"/>
              <a:ea typeface="Inter Medium"/>
              <a:cs typeface="Inter Medium"/>
              <a:sym typeface="Inter Medium"/>
            </a:endParaRPr>
          </a:p>
          <a:p>
            <a:pPr marL="0" marR="0" lvl="0" indent="0" algn="l" rtl="0">
              <a:lnSpc>
                <a:spcPct val="150000"/>
              </a:lnSpc>
              <a:spcBef>
                <a:spcPts val="0"/>
              </a:spcBef>
              <a:spcAft>
                <a:spcPts val="0"/>
              </a:spcAft>
              <a:buClr>
                <a:srgbClr val="000000"/>
              </a:buClr>
              <a:buSzPts val="2400"/>
              <a:buFont typeface="Arial"/>
              <a:buNone/>
            </a:pPr>
            <a:endParaRPr sz="2400">
              <a:solidFill>
                <a:schemeClr val="dk1"/>
              </a:solidFill>
              <a:latin typeface="Inter Medium"/>
              <a:ea typeface="Inter Medium"/>
              <a:cs typeface="Inter Medium"/>
              <a:sym typeface="Inter Medium"/>
            </a:endParaRPr>
          </a:p>
          <a:p>
            <a:pPr marL="0" marR="0" lvl="0" indent="0" algn="l" rtl="0">
              <a:lnSpc>
                <a:spcPct val="150000"/>
              </a:lnSpc>
              <a:spcBef>
                <a:spcPts val="0"/>
              </a:spcBef>
              <a:spcAft>
                <a:spcPts val="0"/>
              </a:spcAft>
              <a:buClr>
                <a:srgbClr val="000000"/>
              </a:buClr>
              <a:buSzPts val="2400"/>
              <a:buFont typeface="Arial"/>
              <a:buNone/>
            </a:pPr>
            <a:r>
              <a:rPr lang="en-US" sz="2400" b="1">
                <a:solidFill>
                  <a:schemeClr val="dk1"/>
                </a:solidFill>
                <a:latin typeface="Inter"/>
                <a:ea typeface="Inter"/>
                <a:cs typeface="Inter"/>
                <a:sym typeface="Inter"/>
              </a:rPr>
              <a:t>What the system sees shapes what it notices, funds, measures and responds to.</a:t>
            </a:r>
            <a:endParaRPr sz="2400" b="1">
              <a:solidFill>
                <a:schemeClr val="dk1"/>
              </a:solidFill>
              <a:latin typeface="Inter"/>
              <a:ea typeface="Inter"/>
              <a:cs typeface="Inter"/>
              <a:sym typeface="Inter"/>
            </a:endParaRPr>
          </a:p>
        </p:txBody>
      </p:sp>
      <p:sp>
        <p:nvSpPr>
          <p:cNvPr id="106" name="Google Shape;106;p3"/>
          <p:cNvSpPr txBox="1"/>
          <p:nvPr/>
        </p:nvSpPr>
        <p:spPr>
          <a:xfrm>
            <a:off x="1548825" y="8514936"/>
            <a:ext cx="10461205" cy="1021468"/>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marR="0" lvl="0" indent="0" algn="ctr" rtl="0">
              <a:lnSpc>
                <a:spcPct val="191300"/>
              </a:lnSpc>
              <a:spcBef>
                <a:spcPts val="1200"/>
              </a:spcBef>
              <a:spcAft>
                <a:spcPts val="1200"/>
              </a:spcAft>
              <a:buClr>
                <a:srgbClr val="000000"/>
              </a:buClr>
              <a:buSzPts val="1800"/>
              <a:buFont typeface="Arial"/>
              <a:buNone/>
            </a:pPr>
            <a:r>
              <a:rPr lang="en-US" sz="1800" b="0" i="1" u="none" strike="noStrike" cap="none" dirty="0">
                <a:solidFill>
                  <a:schemeClr val="dk1"/>
                </a:solidFill>
                <a:latin typeface="Inter"/>
                <a:ea typeface="Inter"/>
                <a:cs typeface="Inter"/>
                <a:sym typeface="Inter"/>
              </a:rPr>
              <a:t>As you listen: </a:t>
            </a:r>
            <a:r>
              <a:rPr lang="en-US" sz="1800" i="1" dirty="0">
                <a:solidFill>
                  <a:schemeClr val="dk1"/>
                </a:solidFill>
                <a:latin typeface="Inter"/>
                <a:ea typeface="Inter"/>
                <a:cs typeface="Inter"/>
                <a:sym typeface="Inter"/>
              </a:rPr>
              <a:t>What version of the child or young person does your system appear to assume?</a:t>
            </a:r>
            <a:endParaRPr sz="1800" b="0" i="1" u="none" strike="noStrike" cap="none" dirty="0">
              <a:solidFill>
                <a:schemeClr val="dk1"/>
              </a:solidFill>
              <a:latin typeface="Inter"/>
              <a:ea typeface="Inter"/>
              <a:cs typeface="Inter"/>
              <a:sym typeface="Inte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g3fad8106996_0_16"/>
          <p:cNvSpPr/>
          <p:nvPr/>
        </p:nvSpPr>
        <p:spPr>
          <a:xfrm rot="5400000">
            <a:off x="2800350" y="-3503225"/>
            <a:ext cx="12801600" cy="195453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18259" b="-18259"/>
            </a:stretch>
          </a:blipFill>
          <a:ln>
            <a:noFill/>
          </a:ln>
        </p:spPr>
        <p:txBody>
          <a:bodyPr/>
          <a:lstStyle/>
          <a:p>
            <a:endParaRPr lang="en-AU"/>
          </a:p>
        </p:txBody>
      </p:sp>
      <p:sp>
        <p:nvSpPr>
          <p:cNvPr id="112" name="Google Shape;112;g3fad8106996_0_16"/>
          <p:cNvSpPr txBox="1"/>
          <p:nvPr/>
        </p:nvSpPr>
        <p:spPr>
          <a:xfrm>
            <a:off x="1548818" y="978525"/>
            <a:ext cx="11669400" cy="1654800"/>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Clr>
                <a:srgbClr val="000000"/>
              </a:buClr>
              <a:buSzPts val="5000"/>
              <a:buFont typeface="Arial"/>
              <a:buNone/>
            </a:pPr>
            <a:r>
              <a:rPr lang="en-US" sz="5000" b="1">
                <a:latin typeface="Inter"/>
                <a:ea typeface="Inter"/>
                <a:cs typeface="Inter"/>
                <a:sym typeface="Inter"/>
              </a:rPr>
              <a:t>A fuller understanding of children and young people</a:t>
            </a:r>
            <a:endParaRPr sz="1400" b="0" i="0" u="none" strike="noStrike" cap="none">
              <a:solidFill>
                <a:srgbClr val="000000"/>
              </a:solidFill>
              <a:latin typeface="Arial"/>
              <a:ea typeface="Arial"/>
              <a:cs typeface="Arial"/>
              <a:sym typeface="Arial"/>
            </a:endParaRPr>
          </a:p>
        </p:txBody>
      </p:sp>
      <p:sp>
        <p:nvSpPr>
          <p:cNvPr id="113" name="Google Shape;113;g3fad8106996_0_16"/>
          <p:cNvSpPr txBox="1"/>
          <p:nvPr/>
        </p:nvSpPr>
        <p:spPr>
          <a:xfrm>
            <a:off x="1548825" y="2816175"/>
            <a:ext cx="14067000" cy="56520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2400"/>
              <a:buFont typeface="Arial"/>
              <a:buNone/>
            </a:pPr>
            <a:r>
              <a:rPr lang="en-US" sz="2400" b="1">
                <a:solidFill>
                  <a:schemeClr val="dk1"/>
                </a:solidFill>
                <a:latin typeface="Inter"/>
                <a:ea typeface="Inter"/>
                <a:cs typeface="Inter"/>
                <a:sym typeface="Inter"/>
              </a:rPr>
              <a:t>Developmental</a:t>
            </a:r>
            <a:endParaRPr sz="2400" b="1">
              <a:solidFill>
                <a:schemeClr val="dk1"/>
              </a:solidFill>
              <a:latin typeface="Inter"/>
              <a:ea typeface="Inter"/>
              <a:cs typeface="Inter"/>
              <a:sym typeface="Inter"/>
            </a:endParaRPr>
          </a:p>
          <a:p>
            <a:pPr marL="0" marR="0" lvl="0" indent="0" algn="l" rtl="0">
              <a:lnSpc>
                <a:spcPct val="115000"/>
              </a:lnSpc>
              <a:spcBef>
                <a:spcPts val="0"/>
              </a:spcBef>
              <a:spcAft>
                <a:spcPts val="0"/>
              </a:spcAft>
              <a:buClr>
                <a:srgbClr val="000000"/>
              </a:buClr>
              <a:buSzPts val="2400"/>
              <a:buFont typeface="Arial"/>
              <a:buNone/>
            </a:pPr>
            <a:r>
              <a:rPr lang="en-US" sz="2400">
                <a:solidFill>
                  <a:schemeClr val="dk1"/>
                </a:solidFill>
                <a:latin typeface="Inter"/>
                <a:ea typeface="Inter"/>
                <a:cs typeface="Inter"/>
                <a:sym typeface="Inter"/>
              </a:rPr>
              <a:t>Developing and changing across time</a:t>
            </a:r>
            <a:endParaRPr sz="2400">
              <a:solidFill>
                <a:schemeClr val="dk1"/>
              </a:solidFill>
              <a:latin typeface="Inter"/>
              <a:ea typeface="Inter"/>
              <a:cs typeface="Inter"/>
              <a:sym typeface="Inter"/>
            </a:endParaRPr>
          </a:p>
          <a:p>
            <a:pPr marL="0" marR="0" lvl="0" indent="0" algn="l" rtl="0">
              <a:lnSpc>
                <a:spcPct val="115000"/>
              </a:lnSpc>
              <a:spcBef>
                <a:spcPts val="0"/>
              </a:spcBef>
              <a:spcAft>
                <a:spcPts val="0"/>
              </a:spcAft>
              <a:buClr>
                <a:srgbClr val="000000"/>
              </a:buClr>
              <a:buSzPts val="2400"/>
              <a:buFont typeface="Arial"/>
              <a:buNone/>
            </a:pPr>
            <a:endParaRPr sz="2400">
              <a:solidFill>
                <a:schemeClr val="dk1"/>
              </a:solidFill>
              <a:latin typeface="Inter"/>
              <a:ea typeface="Inter"/>
              <a:cs typeface="Inter"/>
              <a:sym typeface="Inter"/>
            </a:endParaRPr>
          </a:p>
          <a:p>
            <a:pPr marL="0" marR="0" lvl="0" indent="0" algn="l" rtl="0">
              <a:lnSpc>
                <a:spcPct val="115000"/>
              </a:lnSpc>
              <a:spcBef>
                <a:spcPts val="0"/>
              </a:spcBef>
              <a:spcAft>
                <a:spcPts val="0"/>
              </a:spcAft>
              <a:buClr>
                <a:srgbClr val="000000"/>
              </a:buClr>
              <a:buSzPts val="2400"/>
              <a:buFont typeface="Arial"/>
              <a:buNone/>
            </a:pPr>
            <a:r>
              <a:rPr lang="en-US" sz="2400" b="1">
                <a:solidFill>
                  <a:schemeClr val="dk1"/>
                </a:solidFill>
                <a:latin typeface="Inter"/>
                <a:ea typeface="Inter"/>
                <a:cs typeface="Inter"/>
                <a:sym typeface="Inter"/>
              </a:rPr>
              <a:t>Relational</a:t>
            </a:r>
            <a:endParaRPr sz="2400" b="1">
              <a:solidFill>
                <a:schemeClr val="dk1"/>
              </a:solidFill>
              <a:latin typeface="Inter"/>
              <a:ea typeface="Inter"/>
              <a:cs typeface="Inter"/>
              <a:sym typeface="Inter"/>
            </a:endParaRPr>
          </a:p>
          <a:p>
            <a:pPr marL="0" marR="0" lvl="0" indent="0" algn="l" rtl="0">
              <a:lnSpc>
                <a:spcPct val="115000"/>
              </a:lnSpc>
              <a:spcBef>
                <a:spcPts val="0"/>
              </a:spcBef>
              <a:spcAft>
                <a:spcPts val="0"/>
              </a:spcAft>
              <a:buClr>
                <a:srgbClr val="000000"/>
              </a:buClr>
              <a:buSzPts val="2400"/>
              <a:buFont typeface="Arial"/>
              <a:buNone/>
            </a:pPr>
            <a:r>
              <a:rPr lang="en-US" sz="2400">
                <a:solidFill>
                  <a:schemeClr val="dk1"/>
                </a:solidFill>
                <a:latin typeface="Inter"/>
                <a:ea typeface="Inter"/>
                <a:cs typeface="Inter"/>
                <a:sym typeface="Inter"/>
              </a:rPr>
              <a:t>Embedded in relationships, family and kin</a:t>
            </a:r>
            <a:endParaRPr sz="2400">
              <a:solidFill>
                <a:schemeClr val="dk1"/>
              </a:solidFill>
              <a:latin typeface="Inter"/>
              <a:ea typeface="Inter"/>
              <a:cs typeface="Inter"/>
              <a:sym typeface="Inter"/>
            </a:endParaRPr>
          </a:p>
          <a:p>
            <a:pPr marL="0" marR="0" lvl="0" indent="0" algn="l" rtl="0">
              <a:lnSpc>
                <a:spcPct val="115000"/>
              </a:lnSpc>
              <a:spcBef>
                <a:spcPts val="0"/>
              </a:spcBef>
              <a:spcAft>
                <a:spcPts val="0"/>
              </a:spcAft>
              <a:buClr>
                <a:srgbClr val="000000"/>
              </a:buClr>
              <a:buSzPts val="2400"/>
              <a:buFont typeface="Arial"/>
              <a:buNone/>
            </a:pPr>
            <a:endParaRPr sz="2400">
              <a:solidFill>
                <a:schemeClr val="dk1"/>
              </a:solidFill>
              <a:latin typeface="Inter"/>
              <a:ea typeface="Inter"/>
              <a:cs typeface="Inter"/>
              <a:sym typeface="Inter"/>
            </a:endParaRPr>
          </a:p>
          <a:p>
            <a:pPr marL="0" marR="0" lvl="0" indent="0" algn="l" rtl="0">
              <a:lnSpc>
                <a:spcPct val="115000"/>
              </a:lnSpc>
              <a:spcBef>
                <a:spcPts val="0"/>
              </a:spcBef>
              <a:spcAft>
                <a:spcPts val="0"/>
              </a:spcAft>
              <a:buClr>
                <a:srgbClr val="000000"/>
              </a:buClr>
              <a:buSzPts val="2400"/>
              <a:buFont typeface="Arial"/>
              <a:buNone/>
            </a:pPr>
            <a:r>
              <a:rPr lang="en-US" sz="2400" b="1">
                <a:solidFill>
                  <a:schemeClr val="dk1"/>
                </a:solidFill>
                <a:latin typeface="Inter"/>
                <a:ea typeface="Inter"/>
                <a:cs typeface="Inter"/>
                <a:sym typeface="Inter"/>
              </a:rPr>
              <a:t>Rights-bearing</a:t>
            </a:r>
            <a:endParaRPr sz="2400" b="1">
              <a:solidFill>
                <a:schemeClr val="dk1"/>
              </a:solidFill>
              <a:latin typeface="Inter"/>
              <a:ea typeface="Inter"/>
              <a:cs typeface="Inter"/>
              <a:sym typeface="Inter"/>
            </a:endParaRPr>
          </a:p>
          <a:p>
            <a:pPr marL="0" marR="0" lvl="0" indent="0" algn="l" rtl="0">
              <a:lnSpc>
                <a:spcPct val="115000"/>
              </a:lnSpc>
              <a:spcBef>
                <a:spcPts val="0"/>
              </a:spcBef>
              <a:spcAft>
                <a:spcPts val="0"/>
              </a:spcAft>
              <a:buClr>
                <a:srgbClr val="000000"/>
              </a:buClr>
              <a:buSzPts val="2400"/>
              <a:buFont typeface="Arial"/>
              <a:buNone/>
            </a:pPr>
            <a:r>
              <a:rPr lang="en-US" sz="2400">
                <a:solidFill>
                  <a:schemeClr val="dk1"/>
                </a:solidFill>
                <a:latin typeface="Inter"/>
                <a:ea typeface="Inter"/>
                <a:cs typeface="Inter"/>
                <a:sym typeface="Inter"/>
              </a:rPr>
              <a:t>Entitled to safety, dignity, participation and voice now</a:t>
            </a:r>
            <a:endParaRPr sz="2400">
              <a:solidFill>
                <a:schemeClr val="dk1"/>
              </a:solidFill>
              <a:latin typeface="Inter"/>
              <a:ea typeface="Inter"/>
              <a:cs typeface="Inter"/>
              <a:sym typeface="Inter"/>
            </a:endParaRPr>
          </a:p>
          <a:p>
            <a:pPr marL="0" marR="0" lvl="0" indent="0" algn="l" rtl="0">
              <a:lnSpc>
                <a:spcPct val="115000"/>
              </a:lnSpc>
              <a:spcBef>
                <a:spcPts val="0"/>
              </a:spcBef>
              <a:spcAft>
                <a:spcPts val="0"/>
              </a:spcAft>
              <a:buClr>
                <a:srgbClr val="000000"/>
              </a:buClr>
              <a:buSzPts val="2400"/>
              <a:buFont typeface="Arial"/>
              <a:buNone/>
            </a:pPr>
            <a:endParaRPr sz="2400">
              <a:solidFill>
                <a:schemeClr val="dk1"/>
              </a:solidFill>
              <a:latin typeface="Inter"/>
              <a:ea typeface="Inter"/>
              <a:cs typeface="Inter"/>
              <a:sym typeface="Inter"/>
            </a:endParaRPr>
          </a:p>
          <a:p>
            <a:pPr marL="0" marR="0" lvl="0" indent="0" algn="l" rtl="0">
              <a:lnSpc>
                <a:spcPct val="115000"/>
              </a:lnSpc>
              <a:spcBef>
                <a:spcPts val="0"/>
              </a:spcBef>
              <a:spcAft>
                <a:spcPts val="0"/>
              </a:spcAft>
              <a:buClr>
                <a:srgbClr val="000000"/>
              </a:buClr>
              <a:buSzPts val="2400"/>
              <a:buFont typeface="Arial"/>
              <a:buNone/>
            </a:pPr>
            <a:r>
              <a:rPr lang="en-US" sz="2400" b="1">
                <a:solidFill>
                  <a:schemeClr val="dk1"/>
                </a:solidFill>
                <a:latin typeface="Inter"/>
                <a:ea typeface="Inter"/>
                <a:cs typeface="Inter"/>
                <a:sym typeface="Inter"/>
              </a:rPr>
              <a:t>Culturally located</a:t>
            </a:r>
            <a:endParaRPr sz="2400" b="1">
              <a:solidFill>
                <a:schemeClr val="dk1"/>
              </a:solidFill>
              <a:latin typeface="Inter"/>
              <a:ea typeface="Inter"/>
              <a:cs typeface="Inter"/>
              <a:sym typeface="Inter"/>
            </a:endParaRPr>
          </a:p>
          <a:p>
            <a:pPr marL="0" marR="0" lvl="0" indent="0" algn="l" rtl="0">
              <a:lnSpc>
                <a:spcPct val="115000"/>
              </a:lnSpc>
              <a:spcBef>
                <a:spcPts val="0"/>
              </a:spcBef>
              <a:spcAft>
                <a:spcPts val="0"/>
              </a:spcAft>
              <a:buClr>
                <a:srgbClr val="000000"/>
              </a:buClr>
              <a:buSzPts val="2400"/>
              <a:buFont typeface="Arial"/>
              <a:buNone/>
            </a:pPr>
            <a:r>
              <a:rPr lang="en-US" sz="2400">
                <a:solidFill>
                  <a:schemeClr val="dk1"/>
                </a:solidFill>
                <a:latin typeface="Inter"/>
                <a:ea typeface="Inter"/>
                <a:cs typeface="Inter"/>
                <a:sym typeface="Inter"/>
              </a:rPr>
              <a:t>Shaped by culture, Country, community and history</a:t>
            </a:r>
            <a:endParaRPr sz="2400">
              <a:solidFill>
                <a:schemeClr val="dk1"/>
              </a:solidFill>
              <a:latin typeface="Inter"/>
              <a:ea typeface="Inter"/>
              <a:cs typeface="Inter"/>
              <a:sym typeface="Inter"/>
            </a:endParaRPr>
          </a:p>
          <a:p>
            <a:pPr marL="0" marR="0" lvl="0" indent="0" algn="l" rtl="0">
              <a:lnSpc>
                <a:spcPct val="115000"/>
              </a:lnSpc>
              <a:spcBef>
                <a:spcPts val="0"/>
              </a:spcBef>
              <a:spcAft>
                <a:spcPts val="0"/>
              </a:spcAft>
              <a:buClr>
                <a:srgbClr val="000000"/>
              </a:buClr>
              <a:buSzPts val="2400"/>
              <a:buFont typeface="Arial"/>
              <a:buNone/>
            </a:pPr>
            <a:endParaRPr sz="2400" b="1">
              <a:solidFill>
                <a:schemeClr val="dk1"/>
              </a:solidFill>
              <a:latin typeface="Inter"/>
              <a:ea typeface="Inter"/>
              <a:cs typeface="Inter"/>
              <a:sym typeface="Inter"/>
            </a:endParaRPr>
          </a:p>
          <a:p>
            <a:pPr marL="0" marR="0" lvl="0" indent="0" algn="l" rtl="0">
              <a:lnSpc>
                <a:spcPct val="115000"/>
              </a:lnSpc>
              <a:spcBef>
                <a:spcPts val="0"/>
              </a:spcBef>
              <a:spcAft>
                <a:spcPts val="0"/>
              </a:spcAft>
              <a:buClr>
                <a:srgbClr val="000000"/>
              </a:buClr>
              <a:buSzPts val="2400"/>
              <a:buFont typeface="Arial"/>
              <a:buNone/>
            </a:pPr>
            <a:r>
              <a:rPr lang="en-US" sz="2400" b="1">
                <a:solidFill>
                  <a:schemeClr val="dk1"/>
                </a:solidFill>
                <a:latin typeface="Inter"/>
                <a:ea typeface="Inter"/>
                <a:cs typeface="Inter"/>
                <a:sym typeface="Inter"/>
              </a:rPr>
              <a:t>A fuller account should change what systems are designed to see, value and act on.</a:t>
            </a:r>
            <a:endParaRPr sz="2400" b="1">
              <a:solidFill>
                <a:schemeClr val="dk1"/>
              </a:solidFill>
              <a:latin typeface="Inter"/>
              <a:ea typeface="Inter"/>
              <a:cs typeface="Inter"/>
              <a:sym typeface="Inter"/>
            </a:endParaRPr>
          </a:p>
        </p:txBody>
      </p:sp>
      <p:sp>
        <p:nvSpPr>
          <p:cNvPr id="114" name="Google Shape;114;g3fad8106996_0_16"/>
          <p:cNvSpPr txBox="1"/>
          <p:nvPr/>
        </p:nvSpPr>
        <p:spPr>
          <a:xfrm>
            <a:off x="1548825" y="8817325"/>
            <a:ext cx="13695724" cy="1021468"/>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marR="0" lvl="0" indent="0" algn="ctr" rtl="0">
              <a:lnSpc>
                <a:spcPct val="191300"/>
              </a:lnSpc>
              <a:spcBef>
                <a:spcPts val="1200"/>
              </a:spcBef>
              <a:spcAft>
                <a:spcPts val="1200"/>
              </a:spcAft>
              <a:buClr>
                <a:srgbClr val="000000"/>
              </a:buClr>
              <a:buSzPts val="1800"/>
              <a:buFont typeface="Arial"/>
              <a:buNone/>
            </a:pPr>
            <a:r>
              <a:rPr lang="en-US" sz="1800" b="0" i="1" u="none" strike="noStrike" cap="none" dirty="0">
                <a:solidFill>
                  <a:schemeClr val="dk1"/>
                </a:solidFill>
                <a:latin typeface="Inter"/>
                <a:ea typeface="Inter"/>
                <a:cs typeface="Inter"/>
                <a:sym typeface="Inter"/>
              </a:rPr>
              <a:t>As you listen: </a:t>
            </a:r>
            <a:r>
              <a:rPr lang="en-US" sz="1800" i="1" dirty="0">
                <a:solidFill>
                  <a:schemeClr val="dk1"/>
                </a:solidFill>
                <a:latin typeface="Inter"/>
                <a:ea typeface="Inter"/>
                <a:cs typeface="Inter"/>
                <a:sym typeface="Inter"/>
              </a:rPr>
              <a:t>Which parts of children and young people’s lives are easiest for systems to see, and which are easiest to lose?</a:t>
            </a:r>
            <a:endParaRPr sz="1800" b="0" i="1" u="none" strike="noStrike" cap="none" dirty="0">
              <a:solidFill>
                <a:schemeClr val="dk1"/>
              </a:solidFill>
              <a:latin typeface="Inter"/>
              <a:ea typeface="Inter"/>
              <a:cs typeface="Inter"/>
              <a:sym typeface="Inte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D2E49"/>
        </a:solidFill>
        <a:effectLst/>
      </p:bgPr>
    </p:bg>
    <p:spTree>
      <p:nvGrpSpPr>
        <p:cNvPr id="1" name="Shape 118"/>
        <p:cNvGrpSpPr/>
        <p:nvPr/>
      </p:nvGrpSpPr>
      <p:grpSpPr>
        <a:xfrm>
          <a:off x="0" y="0"/>
          <a:ext cx="0" cy="0"/>
          <a:chOff x="0" y="0"/>
          <a:chExt cx="0" cy="0"/>
        </a:xfrm>
      </p:grpSpPr>
      <p:sp>
        <p:nvSpPr>
          <p:cNvPr id="119" name="Google Shape;119;p5"/>
          <p:cNvSpPr txBox="1"/>
          <p:nvPr/>
        </p:nvSpPr>
        <p:spPr>
          <a:xfrm>
            <a:off x="1837750" y="4014875"/>
            <a:ext cx="13800300" cy="4617600"/>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Clr>
                <a:srgbClr val="000000"/>
              </a:buClr>
              <a:buSzPts val="2400"/>
              <a:buFont typeface="Arial"/>
              <a:buNone/>
            </a:pPr>
            <a:r>
              <a:rPr lang="en-US" sz="2400" b="1">
                <a:solidFill>
                  <a:schemeClr val="lt1"/>
                </a:solidFill>
                <a:latin typeface="Inter"/>
                <a:ea typeface="Inter"/>
                <a:cs typeface="Inter"/>
                <a:sym typeface="Inter"/>
              </a:rPr>
              <a:t>Sue-Anne Hunter</a:t>
            </a:r>
            <a:endParaRPr sz="2400" b="1">
              <a:solidFill>
                <a:schemeClr val="lt1"/>
              </a:solidFill>
              <a:latin typeface="Inter"/>
              <a:ea typeface="Inter"/>
              <a:cs typeface="Inter"/>
              <a:sym typeface="Inter"/>
            </a:endParaRPr>
          </a:p>
          <a:p>
            <a:pPr marL="0" marR="0" lvl="0" indent="0" algn="l" rtl="0">
              <a:lnSpc>
                <a:spcPct val="115000"/>
              </a:lnSpc>
              <a:spcBef>
                <a:spcPts val="0"/>
              </a:spcBef>
              <a:spcAft>
                <a:spcPts val="0"/>
              </a:spcAft>
              <a:buClr>
                <a:srgbClr val="000000"/>
              </a:buClr>
              <a:buSzPts val="2400"/>
              <a:buFont typeface="Arial"/>
              <a:buNone/>
            </a:pPr>
            <a:r>
              <a:rPr lang="en-US" sz="2400">
                <a:solidFill>
                  <a:schemeClr val="lt1"/>
                </a:solidFill>
                <a:latin typeface="Inter"/>
                <a:ea typeface="Inter"/>
                <a:cs typeface="Inter"/>
                <a:sym typeface="Inter"/>
              </a:rPr>
              <a:t>National Commissioner for Aboriginal and Torres Strait Islander Children and Young People</a:t>
            </a:r>
            <a:endParaRPr sz="2400">
              <a:solidFill>
                <a:schemeClr val="lt1"/>
              </a:solidFill>
              <a:latin typeface="Inter"/>
              <a:ea typeface="Inter"/>
              <a:cs typeface="Inter"/>
              <a:sym typeface="Inter"/>
            </a:endParaRPr>
          </a:p>
          <a:p>
            <a:pPr marL="0" marR="0" lvl="0" indent="0" algn="l" rtl="0">
              <a:lnSpc>
                <a:spcPct val="115000"/>
              </a:lnSpc>
              <a:spcBef>
                <a:spcPts val="0"/>
              </a:spcBef>
              <a:spcAft>
                <a:spcPts val="0"/>
              </a:spcAft>
              <a:buClr>
                <a:srgbClr val="000000"/>
              </a:buClr>
              <a:buSzPts val="2400"/>
              <a:buFont typeface="Arial"/>
              <a:buNone/>
            </a:pPr>
            <a:r>
              <a:rPr lang="en-US" sz="2400" i="1">
                <a:solidFill>
                  <a:schemeClr val="lt1"/>
                </a:solidFill>
                <a:latin typeface="Inter"/>
                <a:ea typeface="Inter"/>
                <a:cs typeface="Inter"/>
                <a:sym typeface="Inter"/>
              </a:rPr>
              <a:t>Relationship, culture, family, kin, Country and belonging</a:t>
            </a:r>
            <a:endParaRPr sz="2400" i="1">
              <a:solidFill>
                <a:schemeClr val="lt1"/>
              </a:solidFill>
              <a:latin typeface="Inter"/>
              <a:ea typeface="Inter"/>
              <a:cs typeface="Inter"/>
              <a:sym typeface="Inter"/>
            </a:endParaRPr>
          </a:p>
          <a:p>
            <a:pPr marL="0" marR="0" lvl="0" indent="0" algn="l" rtl="0">
              <a:lnSpc>
                <a:spcPct val="115000"/>
              </a:lnSpc>
              <a:spcBef>
                <a:spcPts val="0"/>
              </a:spcBef>
              <a:spcAft>
                <a:spcPts val="0"/>
              </a:spcAft>
              <a:buClr>
                <a:srgbClr val="000000"/>
              </a:buClr>
              <a:buSzPts val="2400"/>
              <a:buFont typeface="Arial"/>
              <a:buNone/>
            </a:pPr>
            <a:endParaRPr sz="2400" b="1">
              <a:solidFill>
                <a:schemeClr val="lt1"/>
              </a:solidFill>
              <a:latin typeface="Inter"/>
              <a:ea typeface="Inter"/>
              <a:cs typeface="Inter"/>
              <a:sym typeface="Inter"/>
            </a:endParaRPr>
          </a:p>
          <a:p>
            <a:pPr marL="0" marR="0" lvl="0" indent="0" algn="l" rtl="0">
              <a:lnSpc>
                <a:spcPct val="115000"/>
              </a:lnSpc>
              <a:spcBef>
                <a:spcPts val="0"/>
              </a:spcBef>
              <a:spcAft>
                <a:spcPts val="0"/>
              </a:spcAft>
              <a:buClr>
                <a:srgbClr val="000000"/>
              </a:buClr>
              <a:buSzPts val="2400"/>
              <a:buFont typeface="Arial"/>
              <a:buNone/>
            </a:pPr>
            <a:r>
              <a:rPr lang="en-US" sz="2400" b="1">
                <a:solidFill>
                  <a:schemeClr val="lt1"/>
                </a:solidFill>
                <a:latin typeface="Inter"/>
                <a:ea typeface="Inter"/>
                <a:cs typeface="Inter"/>
                <a:sym typeface="Inter"/>
              </a:rPr>
              <a:t>Deb Tsorbaris</a:t>
            </a:r>
            <a:endParaRPr sz="2400" b="1">
              <a:solidFill>
                <a:schemeClr val="lt1"/>
              </a:solidFill>
              <a:latin typeface="Inter"/>
              <a:ea typeface="Inter"/>
              <a:cs typeface="Inter"/>
              <a:sym typeface="Inter"/>
            </a:endParaRPr>
          </a:p>
          <a:p>
            <a:pPr marL="0" marR="0" lvl="0" indent="0" algn="l" rtl="0">
              <a:lnSpc>
                <a:spcPct val="115000"/>
              </a:lnSpc>
              <a:spcBef>
                <a:spcPts val="0"/>
              </a:spcBef>
              <a:spcAft>
                <a:spcPts val="0"/>
              </a:spcAft>
              <a:buClr>
                <a:srgbClr val="000000"/>
              </a:buClr>
              <a:buSzPts val="2400"/>
              <a:buFont typeface="Arial"/>
              <a:buNone/>
            </a:pPr>
            <a:r>
              <a:rPr lang="en-US" sz="2400">
                <a:solidFill>
                  <a:schemeClr val="lt1"/>
                </a:solidFill>
                <a:latin typeface="Inter"/>
                <a:ea typeface="Inter"/>
                <a:cs typeface="Inter"/>
                <a:sym typeface="Inter"/>
              </a:rPr>
              <a:t>National Children’s Commissioner</a:t>
            </a:r>
            <a:endParaRPr sz="2400">
              <a:solidFill>
                <a:schemeClr val="lt1"/>
              </a:solidFill>
              <a:latin typeface="Inter"/>
              <a:ea typeface="Inter"/>
              <a:cs typeface="Inter"/>
              <a:sym typeface="Inter"/>
            </a:endParaRPr>
          </a:p>
          <a:p>
            <a:pPr marL="0" marR="0" lvl="0" indent="0" algn="l" rtl="0">
              <a:lnSpc>
                <a:spcPct val="115000"/>
              </a:lnSpc>
              <a:spcBef>
                <a:spcPts val="0"/>
              </a:spcBef>
              <a:spcAft>
                <a:spcPts val="0"/>
              </a:spcAft>
              <a:buClr>
                <a:srgbClr val="000000"/>
              </a:buClr>
              <a:buSzPts val="2400"/>
              <a:buFont typeface="Arial"/>
              <a:buNone/>
            </a:pPr>
            <a:r>
              <a:rPr lang="en-US" sz="2400" i="1">
                <a:solidFill>
                  <a:schemeClr val="lt1"/>
                </a:solidFill>
                <a:latin typeface="Inter"/>
                <a:ea typeface="Inter"/>
                <a:cs typeface="Inter"/>
                <a:sym typeface="Inter"/>
              </a:rPr>
              <a:t>Rights, recognition and accountability</a:t>
            </a:r>
            <a:endParaRPr sz="2400" i="1">
              <a:solidFill>
                <a:schemeClr val="lt1"/>
              </a:solidFill>
              <a:latin typeface="Inter"/>
              <a:ea typeface="Inter"/>
              <a:cs typeface="Inter"/>
              <a:sym typeface="Inter"/>
            </a:endParaRPr>
          </a:p>
          <a:p>
            <a:pPr marL="0" marR="0" lvl="0" indent="0" algn="l" rtl="0">
              <a:lnSpc>
                <a:spcPct val="115000"/>
              </a:lnSpc>
              <a:spcBef>
                <a:spcPts val="0"/>
              </a:spcBef>
              <a:spcAft>
                <a:spcPts val="0"/>
              </a:spcAft>
              <a:buClr>
                <a:srgbClr val="000000"/>
              </a:buClr>
              <a:buSzPts val="2400"/>
              <a:buFont typeface="Arial"/>
              <a:buNone/>
            </a:pPr>
            <a:endParaRPr sz="2400" b="1">
              <a:solidFill>
                <a:schemeClr val="lt1"/>
              </a:solidFill>
              <a:latin typeface="Inter"/>
              <a:ea typeface="Inter"/>
              <a:cs typeface="Inter"/>
              <a:sym typeface="Inter"/>
            </a:endParaRPr>
          </a:p>
          <a:p>
            <a:pPr marL="0" marR="0" lvl="0" indent="0" algn="l" rtl="0">
              <a:lnSpc>
                <a:spcPct val="115000"/>
              </a:lnSpc>
              <a:spcBef>
                <a:spcPts val="0"/>
              </a:spcBef>
              <a:spcAft>
                <a:spcPts val="0"/>
              </a:spcAft>
              <a:buClr>
                <a:srgbClr val="000000"/>
              </a:buClr>
              <a:buSzPts val="2400"/>
              <a:buFont typeface="Arial"/>
              <a:buNone/>
            </a:pPr>
            <a:r>
              <a:rPr lang="en-US" sz="2400" b="1">
                <a:solidFill>
                  <a:schemeClr val="lt1"/>
                </a:solidFill>
                <a:latin typeface="Inter"/>
                <a:ea typeface="Inter"/>
                <a:cs typeface="Inter"/>
                <a:sym typeface="Inter"/>
              </a:rPr>
              <a:t>Chris Collett</a:t>
            </a:r>
            <a:endParaRPr sz="2400" b="1">
              <a:solidFill>
                <a:schemeClr val="lt1"/>
              </a:solidFill>
              <a:latin typeface="Inter"/>
              <a:ea typeface="Inter"/>
              <a:cs typeface="Inter"/>
              <a:sym typeface="Inter"/>
            </a:endParaRPr>
          </a:p>
          <a:p>
            <a:pPr marL="0" marR="0" lvl="0" indent="0" algn="l" rtl="0">
              <a:lnSpc>
                <a:spcPct val="115000"/>
              </a:lnSpc>
              <a:spcBef>
                <a:spcPts val="0"/>
              </a:spcBef>
              <a:spcAft>
                <a:spcPts val="0"/>
              </a:spcAft>
              <a:buClr>
                <a:srgbClr val="000000"/>
              </a:buClr>
              <a:buSzPts val="2400"/>
              <a:buFont typeface="Arial"/>
              <a:buNone/>
            </a:pPr>
            <a:r>
              <a:rPr lang="en-US" sz="2400">
                <a:solidFill>
                  <a:schemeClr val="lt1"/>
                </a:solidFill>
                <a:latin typeface="Inter"/>
                <a:ea typeface="Inter"/>
                <a:cs typeface="Inter"/>
                <a:sym typeface="Inter"/>
              </a:rPr>
              <a:t>Acting Deputy Secretary, Justice and Communities Group, Attorney-General’s Department</a:t>
            </a:r>
            <a:endParaRPr sz="2400">
              <a:solidFill>
                <a:schemeClr val="lt1"/>
              </a:solidFill>
              <a:latin typeface="Inter"/>
              <a:ea typeface="Inter"/>
              <a:cs typeface="Inter"/>
              <a:sym typeface="Inter"/>
            </a:endParaRPr>
          </a:p>
          <a:p>
            <a:pPr marL="0" marR="0" lvl="0" indent="0" algn="l" rtl="0">
              <a:lnSpc>
                <a:spcPct val="115000"/>
              </a:lnSpc>
              <a:spcBef>
                <a:spcPts val="0"/>
              </a:spcBef>
              <a:spcAft>
                <a:spcPts val="0"/>
              </a:spcAft>
              <a:buClr>
                <a:srgbClr val="000000"/>
              </a:buClr>
              <a:buSzPts val="2400"/>
              <a:buFont typeface="Arial"/>
              <a:buNone/>
            </a:pPr>
            <a:r>
              <a:rPr lang="en-US" sz="2400" i="1">
                <a:solidFill>
                  <a:schemeClr val="lt1"/>
                </a:solidFill>
                <a:latin typeface="Inter"/>
                <a:ea typeface="Inter"/>
                <a:cs typeface="Inter"/>
                <a:sym typeface="Inter"/>
              </a:rPr>
              <a:t>National policy, child safety and system architecture</a:t>
            </a:r>
            <a:endParaRPr sz="2400" b="1">
              <a:solidFill>
                <a:schemeClr val="lt1"/>
              </a:solidFill>
              <a:latin typeface="Inter"/>
              <a:ea typeface="Inter"/>
              <a:cs typeface="Inter"/>
              <a:sym typeface="Inter"/>
            </a:endParaRPr>
          </a:p>
        </p:txBody>
      </p:sp>
      <p:sp>
        <p:nvSpPr>
          <p:cNvPr id="120" name="Google Shape;120;p5"/>
          <p:cNvSpPr txBox="1"/>
          <p:nvPr/>
        </p:nvSpPr>
        <p:spPr>
          <a:xfrm>
            <a:off x="1665375" y="1589700"/>
            <a:ext cx="12011400" cy="20190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1400"/>
              </a:spcBef>
              <a:spcAft>
                <a:spcPts val="0"/>
              </a:spcAft>
              <a:buClr>
                <a:srgbClr val="000000"/>
              </a:buClr>
              <a:buSzPts val="5000"/>
              <a:buFont typeface="Arial"/>
              <a:buNone/>
            </a:pPr>
            <a:r>
              <a:rPr lang="en-US" sz="5000" b="1">
                <a:solidFill>
                  <a:srgbClr val="3272FC"/>
                </a:solidFill>
                <a:latin typeface="Inter"/>
                <a:ea typeface="Inter"/>
                <a:cs typeface="Inter"/>
                <a:sym typeface="Inter"/>
              </a:rPr>
              <a:t>Three perspectives on children </a:t>
            </a:r>
            <a:endParaRPr sz="5000" b="1">
              <a:solidFill>
                <a:srgbClr val="3272FC"/>
              </a:solidFill>
              <a:latin typeface="Inter"/>
              <a:ea typeface="Inter"/>
              <a:cs typeface="Inter"/>
              <a:sym typeface="Inter"/>
            </a:endParaRPr>
          </a:p>
          <a:p>
            <a:pPr marL="0" marR="0" lvl="0" indent="0" algn="l" rtl="0">
              <a:lnSpc>
                <a:spcPct val="115000"/>
              </a:lnSpc>
              <a:spcBef>
                <a:spcPts val="1400"/>
              </a:spcBef>
              <a:spcAft>
                <a:spcPts val="400"/>
              </a:spcAft>
              <a:buClr>
                <a:srgbClr val="000000"/>
              </a:buClr>
              <a:buSzPts val="5000"/>
              <a:buFont typeface="Arial"/>
              <a:buNone/>
            </a:pPr>
            <a:r>
              <a:rPr lang="en-US" sz="5000" b="1">
                <a:solidFill>
                  <a:srgbClr val="3272FC"/>
                </a:solidFill>
                <a:latin typeface="Inter"/>
                <a:ea typeface="Inter"/>
                <a:cs typeface="Inter"/>
                <a:sym typeface="Inter"/>
              </a:rPr>
              <a:t>and young people</a:t>
            </a:r>
            <a:endParaRPr sz="5000" b="1" i="0" u="none" strike="noStrike" cap="none">
              <a:solidFill>
                <a:srgbClr val="3272FC"/>
              </a:solidFill>
              <a:latin typeface="Inter"/>
              <a:ea typeface="Inter"/>
              <a:cs typeface="Inter"/>
              <a:sym typeface="Inte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D2E49"/>
        </a:solidFill>
        <a:effectLst/>
      </p:bgPr>
    </p:bg>
    <p:spTree>
      <p:nvGrpSpPr>
        <p:cNvPr id="1" name="Shape 124"/>
        <p:cNvGrpSpPr/>
        <p:nvPr/>
      </p:nvGrpSpPr>
      <p:grpSpPr>
        <a:xfrm>
          <a:off x="0" y="0"/>
          <a:ext cx="0" cy="0"/>
          <a:chOff x="0" y="0"/>
          <a:chExt cx="0" cy="0"/>
        </a:xfrm>
      </p:grpSpPr>
      <p:sp>
        <p:nvSpPr>
          <p:cNvPr id="125" name="Google Shape;125;g3fad8106996_0_39"/>
          <p:cNvSpPr txBox="1"/>
          <p:nvPr/>
        </p:nvSpPr>
        <p:spPr>
          <a:xfrm>
            <a:off x="1896175" y="3429000"/>
            <a:ext cx="14652300" cy="15084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1400"/>
              </a:spcBef>
              <a:spcAft>
                <a:spcPts val="400"/>
              </a:spcAft>
              <a:buClr>
                <a:srgbClr val="000000"/>
              </a:buClr>
              <a:buSzPts val="4000"/>
              <a:buFont typeface="Arial"/>
              <a:buNone/>
            </a:pPr>
            <a:r>
              <a:rPr lang="en-US" sz="4000" b="1">
                <a:solidFill>
                  <a:schemeClr val="lt1"/>
                </a:solidFill>
                <a:latin typeface="Inter"/>
                <a:ea typeface="Inter"/>
                <a:cs typeface="Inter"/>
                <a:sym typeface="Inter"/>
              </a:rPr>
              <a:t>What is the system currently getting right about how it sees children and young people?</a:t>
            </a:r>
            <a:endParaRPr sz="4000" b="1" i="0" u="none" strike="noStrike" cap="none">
              <a:solidFill>
                <a:schemeClr val="lt1"/>
              </a:solidFill>
              <a:latin typeface="Inter"/>
              <a:ea typeface="Inter"/>
              <a:cs typeface="Inter"/>
              <a:sym typeface="Inter"/>
            </a:endParaRPr>
          </a:p>
        </p:txBody>
      </p:sp>
      <p:sp>
        <p:nvSpPr>
          <p:cNvPr id="126" name="Google Shape;126;g3fad8106996_0_39"/>
          <p:cNvSpPr/>
          <p:nvPr/>
        </p:nvSpPr>
        <p:spPr>
          <a:xfrm>
            <a:off x="9222325" y="3647364"/>
            <a:ext cx="3249713" cy="864982"/>
          </a:xfrm>
          <a:custGeom>
            <a:avLst/>
            <a:gdLst/>
            <a:ahLst/>
            <a:cxnLst/>
            <a:rect l="l" t="t" r="r" b="b"/>
            <a:pathLst>
              <a:path w="7470605" h="1153309" extrusionOk="0">
                <a:moveTo>
                  <a:pt x="0" y="48061"/>
                </a:moveTo>
                <a:cubicBezTo>
                  <a:pt x="2442210" y="7421"/>
                  <a:pt x="2786380" y="2341"/>
                  <a:pt x="3228340" y="12501"/>
                </a:cubicBezTo>
                <a:cubicBezTo>
                  <a:pt x="3727450" y="23931"/>
                  <a:pt x="4414520" y="77271"/>
                  <a:pt x="4820920" y="88701"/>
                </a:cubicBezTo>
                <a:cubicBezTo>
                  <a:pt x="5073650" y="96321"/>
                  <a:pt x="5196840" y="95051"/>
                  <a:pt x="5435600" y="93781"/>
                </a:cubicBezTo>
                <a:cubicBezTo>
                  <a:pt x="5764530" y="93781"/>
                  <a:pt x="6271260" y="84891"/>
                  <a:pt x="6614160" y="76001"/>
                </a:cubicBezTo>
                <a:cubicBezTo>
                  <a:pt x="6878320" y="69651"/>
                  <a:pt x="7179310" y="-73859"/>
                  <a:pt x="7316470" y="50601"/>
                </a:cubicBezTo>
                <a:cubicBezTo>
                  <a:pt x="7482840" y="200461"/>
                  <a:pt x="7528560" y="928171"/>
                  <a:pt x="7383780" y="1089461"/>
                </a:cubicBezTo>
                <a:cubicBezTo>
                  <a:pt x="7265670" y="1220271"/>
                  <a:pt x="6976110" y="1108511"/>
                  <a:pt x="6696710" y="1114861"/>
                </a:cubicBezTo>
                <a:cubicBezTo>
                  <a:pt x="6261100" y="1126291"/>
                  <a:pt x="5438140" y="1136451"/>
                  <a:pt x="5022850" y="1133911"/>
                </a:cubicBezTo>
                <a:cubicBezTo>
                  <a:pt x="4776470" y="1131371"/>
                  <a:pt x="4665980" y="1126291"/>
                  <a:pt x="4434840" y="1117401"/>
                </a:cubicBezTo>
                <a:cubicBezTo>
                  <a:pt x="4102100" y="1104701"/>
                  <a:pt x="3556000" y="1062791"/>
                  <a:pt x="3214370" y="1053901"/>
                </a:cubicBezTo>
                <a:cubicBezTo>
                  <a:pt x="2967990" y="1046281"/>
                  <a:pt x="2857500" y="1050091"/>
                  <a:pt x="2578100" y="1051361"/>
                </a:cubicBezTo>
                <a:cubicBezTo>
                  <a:pt x="2043430" y="1053901"/>
                  <a:pt x="589280" y="1070411"/>
                  <a:pt x="238760" y="1080571"/>
                </a:cubicBezTo>
                <a:cubicBezTo>
                  <a:pt x="137160" y="1083111"/>
                  <a:pt x="54610" y="1075491"/>
                  <a:pt x="41910" y="1088191"/>
                </a:cubicBezTo>
                <a:cubicBezTo>
                  <a:pt x="39370" y="1090731"/>
                  <a:pt x="43180" y="1098351"/>
                  <a:pt x="43180" y="1098351"/>
                </a:cubicBezTo>
                <a:cubicBezTo>
                  <a:pt x="43180" y="1098351"/>
                  <a:pt x="0" y="48061"/>
                  <a:pt x="0" y="48061"/>
                </a:cubicBezTo>
              </a:path>
            </a:pathLst>
          </a:custGeom>
          <a:solidFill>
            <a:srgbClr val="7EFFF7">
              <a:alpha val="2470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g3fad8106996_0_39"/>
          <p:cNvSpPr txBox="1"/>
          <p:nvPr/>
        </p:nvSpPr>
        <p:spPr>
          <a:xfrm>
            <a:off x="1896175" y="2874900"/>
            <a:ext cx="5464500" cy="554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3272FC"/>
                </a:solidFill>
                <a:latin typeface="Inter Medium"/>
                <a:ea typeface="Inter Medium"/>
                <a:cs typeface="Inter Medium"/>
                <a:sym typeface="Inter Medium"/>
              </a:rPr>
              <a:t>Opening Proposition</a:t>
            </a:r>
            <a:endParaRPr sz="2400" b="0" i="0" u="none" strike="noStrike" cap="none">
              <a:solidFill>
                <a:srgbClr val="3272FC"/>
              </a:solidFill>
              <a:latin typeface="Inter Medium"/>
              <a:ea typeface="Inter Medium"/>
              <a:cs typeface="Inter Medium"/>
              <a:sym typeface="Inter Medium"/>
            </a:endParaRPr>
          </a:p>
        </p:txBody>
      </p:sp>
      <p:sp>
        <p:nvSpPr>
          <p:cNvPr id="128" name="Google Shape;128;g3fad8106996_0_39"/>
          <p:cNvSpPr txBox="1"/>
          <p:nvPr/>
        </p:nvSpPr>
        <p:spPr>
          <a:xfrm>
            <a:off x="1501253" y="6858001"/>
            <a:ext cx="10099343" cy="1021468"/>
          </a:xfrm>
          <a:prstGeom prst="rect">
            <a:avLst/>
          </a:prstGeom>
          <a:noFill/>
          <a:ln w="19050" cap="flat" cmpd="sng">
            <a:solidFill>
              <a:schemeClr val="bg1"/>
            </a:solidFill>
            <a:prstDash val="solid"/>
            <a:round/>
            <a:headEnd type="none" w="sm" len="sm"/>
            <a:tailEnd type="none" w="sm" len="sm"/>
          </a:ln>
        </p:spPr>
        <p:txBody>
          <a:bodyPr spcFirstLastPara="1" wrap="square" lIns="91425" tIns="91425" rIns="91425" bIns="91425" anchor="t" anchorCtr="0">
            <a:spAutoFit/>
          </a:bodyPr>
          <a:lstStyle/>
          <a:p>
            <a:pPr marL="0" marR="0" lvl="0" indent="0" algn="ctr" rtl="0">
              <a:lnSpc>
                <a:spcPct val="191300"/>
              </a:lnSpc>
              <a:spcBef>
                <a:spcPts val="1200"/>
              </a:spcBef>
              <a:spcAft>
                <a:spcPts val="1200"/>
              </a:spcAft>
              <a:buClr>
                <a:srgbClr val="000000"/>
              </a:buClr>
              <a:buSzPts val="1800"/>
              <a:buFont typeface="Arial"/>
              <a:buNone/>
            </a:pPr>
            <a:r>
              <a:rPr lang="en-US" sz="1800" b="0" i="1" u="none" strike="noStrike" cap="none" dirty="0">
                <a:solidFill>
                  <a:schemeClr val="lt1"/>
                </a:solidFill>
                <a:latin typeface="Inter"/>
                <a:ea typeface="Inter"/>
                <a:cs typeface="Inter"/>
                <a:sym typeface="Inter"/>
              </a:rPr>
              <a:t>As you listen: </a:t>
            </a:r>
            <a:r>
              <a:rPr lang="en-US" sz="1800" i="1" dirty="0">
                <a:solidFill>
                  <a:schemeClr val="lt1"/>
                </a:solidFill>
                <a:latin typeface="Inter"/>
                <a:ea typeface="Inter"/>
                <a:cs typeface="Inter"/>
                <a:sym typeface="Inter"/>
              </a:rPr>
              <a:t>What is worth preserving before we start asking what needs to change?</a:t>
            </a:r>
            <a:endParaRPr sz="1800" b="0" i="1" u="none" strike="noStrike" cap="none" dirty="0">
              <a:solidFill>
                <a:schemeClr val="lt1"/>
              </a:solidFill>
              <a:latin typeface="Inter"/>
              <a:ea typeface="Inter"/>
              <a:cs typeface="Inter"/>
              <a:sym typeface="Inte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D2E49"/>
        </a:solidFill>
        <a:effectLst/>
      </p:bgPr>
    </p:bg>
    <p:spTree>
      <p:nvGrpSpPr>
        <p:cNvPr id="1" name="Shape 132"/>
        <p:cNvGrpSpPr/>
        <p:nvPr/>
      </p:nvGrpSpPr>
      <p:grpSpPr>
        <a:xfrm>
          <a:off x="0" y="0"/>
          <a:ext cx="0" cy="0"/>
          <a:chOff x="0" y="0"/>
          <a:chExt cx="0" cy="0"/>
        </a:xfrm>
      </p:grpSpPr>
      <p:sp>
        <p:nvSpPr>
          <p:cNvPr id="133" name="Google Shape;133;g3fad8106996_0_28"/>
          <p:cNvSpPr txBox="1"/>
          <p:nvPr/>
        </p:nvSpPr>
        <p:spPr>
          <a:xfrm>
            <a:off x="1767175" y="1694850"/>
            <a:ext cx="14004600" cy="6897300"/>
          </a:xfrm>
          <a:prstGeom prst="rect">
            <a:avLst/>
          </a:prstGeom>
          <a:noFill/>
          <a:ln>
            <a:noFill/>
          </a:ln>
        </p:spPr>
        <p:txBody>
          <a:bodyPr spcFirstLastPara="1" wrap="square" lIns="0" tIns="0" rIns="0" bIns="0" anchor="t" anchorCtr="0">
            <a:spAutoFit/>
          </a:bodyPr>
          <a:lstStyle/>
          <a:p>
            <a:pPr marL="0" marR="0" lvl="0" indent="0" algn="l" rtl="0">
              <a:lnSpc>
                <a:spcPct val="159014"/>
              </a:lnSpc>
              <a:spcBef>
                <a:spcPts val="0"/>
              </a:spcBef>
              <a:spcAft>
                <a:spcPts val="0"/>
              </a:spcAft>
              <a:buClr>
                <a:srgbClr val="000000"/>
              </a:buClr>
              <a:buSzPts val="3999"/>
              <a:buFont typeface="Arial"/>
              <a:buNone/>
            </a:pPr>
            <a:r>
              <a:rPr lang="en-US" sz="3999" b="1">
                <a:solidFill>
                  <a:srgbClr val="3272FC"/>
                </a:solidFill>
                <a:latin typeface="Inter"/>
                <a:ea typeface="Inter"/>
                <a:cs typeface="Inter"/>
                <a:sym typeface="Inter"/>
              </a:rPr>
              <a:t>Sue-Anne Hunter</a:t>
            </a:r>
            <a:endParaRPr sz="1400" b="1" i="0" u="none" strike="noStrike" cap="none">
              <a:solidFill>
                <a:srgbClr val="000000"/>
              </a:solidFill>
              <a:latin typeface="Inter"/>
              <a:ea typeface="Inter"/>
              <a:cs typeface="Inter"/>
              <a:sym typeface="Inter"/>
            </a:endParaRPr>
          </a:p>
          <a:p>
            <a:pPr marL="0" marR="0" lvl="0" indent="0" algn="l" rtl="0">
              <a:lnSpc>
                <a:spcPct val="159000"/>
              </a:lnSpc>
              <a:spcBef>
                <a:spcPts val="0"/>
              </a:spcBef>
              <a:spcAft>
                <a:spcPts val="0"/>
              </a:spcAft>
              <a:buClr>
                <a:srgbClr val="000000"/>
              </a:buClr>
              <a:buSzPts val="3000"/>
              <a:buFont typeface="Arial"/>
              <a:buNone/>
            </a:pPr>
            <a:r>
              <a:rPr lang="en-US" sz="3000" b="1">
                <a:solidFill>
                  <a:srgbClr val="FFFFFF"/>
                </a:solidFill>
                <a:latin typeface="Inter"/>
                <a:ea typeface="Inter"/>
                <a:cs typeface="Inter"/>
                <a:sym typeface="Inter"/>
              </a:rPr>
              <a:t>Relationship, culture, family, kin, Country and belonging</a:t>
            </a:r>
            <a:endParaRPr sz="2599" b="0" i="0" u="none" strike="noStrike" cap="none">
              <a:solidFill>
                <a:srgbClr val="FFFFFF"/>
              </a:solidFill>
              <a:latin typeface="Inter Medium"/>
              <a:ea typeface="Inter Medium"/>
              <a:cs typeface="Inter Medium"/>
              <a:sym typeface="Inter Medium"/>
            </a:endParaRPr>
          </a:p>
          <a:p>
            <a:pPr marL="0" marR="0" lvl="0" indent="0" algn="l" rtl="0">
              <a:lnSpc>
                <a:spcPct val="115000"/>
              </a:lnSpc>
              <a:spcBef>
                <a:spcPts val="1200"/>
              </a:spcBef>
              <a:spcAft>
                <a:spcPts val="0"/>
              </a:spcAft>
              <a:buClr>
                <a:srgbClr val="000000"/>
              </a:buClr>
              <a:buSzPts val="1100"/>
              <a:buFont typeface="Arial"/>
              <a:buNone/>
            </a:pPr>
            <a:r>
              <a:rPr lang="en-US" sz="2400">
                <a:solidFill>
                  <a:schemeClr val="lt1"/>
                </a:solidFill>
                <a:latin typeface="Inter Medium"/>
                <a:ea typeface="Inter Medium"/>
                <a:cs typeface="Inter Medium"/>
                <a:sym typeface="Inter Medium"/>
              </a:rPr>
              <a:t>Children and young people are shaped by the relationships, cultures, histories and communities within which their lives are lived.</a:t>
            </a:r>
            <a:endParaRPr sz="2400" b="0" i="0" u="none" strike="noStrike" cap="none">
              <a:solidFill>
                <a:schemeClr val="lt1"/>
              </a:solidFill>
              <a:latin typeface="Inter Medium"/>
              <a:ea typeface="Inter Medium"/>
              <a:cs typeface="Inter Medium"/>
              <a:sym typeface="Inter Medium"/>
            </a:endParaRPr>
          </a:p>
          <a:p>
            <a:pPr marL="0" marR="0" lvl="0" indent="0" algn="l" rtl="0">
              <a:lnSpc>
                <a:spcPct val="115000"/>
              </a:lnSpc>
              <a:spcBef>
                <a:spcPts val="1200"/>
              </a:spcBef>
              <a:spcAft>
                <a:spcPts val="0"/>
              </a:spcAft>
              <a:buClr>
                <a:srgbClr val="000000"/>
              </a:buClr>
              <a:buSzPts val="1100"/>
              <a:buFont typeface="Arial"/>
              <a:buNone/>
            </a:pPr>
            <a:endParaRPr sz="2400" b="0" i="0" u="none" strike="noStrike" cap="none">
              <a:solidFill>
                <a:schemeClr val="lt1"/>
              </a:solidFill>
              <a:latin typeface="Inter Medium"/>
              <a:ea typeface="Inter Medium"/>
              <a:cs typeface="Inter Medium"/>
              <a:sym typeface="Inter Medium"/>
            </a:endParaRPr>
          </a:p>
          <a:p>
            <a:pPr marL="0" marR="0" lvl="0" indent="0" algn="l" rtl="0">
              <a:lnSpc>
                <a:spcPct val="115000"/>
              </a:lnSpc>
              <a:spcBef>
                <a:spcPts val="1200"/>
              </a:spcBef>
              <a:spcAft>
                <a:spcPts val="0"/>
              </a:spcAft>
              <a:buClr>
                <a:schemeClr val="dk1"/>
              </a:buClr>
              <a:buSzPts val="1100"/>
              <a:buFont typeface="Arial"/>
              <a:buNone/>
            </a:pPr>
            <a:r>
              <a:rPr lang="en-US" sz="4000" i="1">
                <a:solidFill>
                  <a:schemeClr val="lt1"/>
                </a:solidFill>
                <a:latin typeface="Inter Medium"/>
                <a:ea typeface="Inter Medium"/>
                <a:cs typeface="Inter Medium"/>
                <a:sym typeface="Inter Medium"/>
              </a:rPr>
              <a:t>What would change if our starting point was that a child or young person cannot be understood apart from relationship, culture, Country, family, community and history? What would our current systems have to see differently?</a:t>
            </a:r>
            <a:endParaRPr sz="2599" b="0" i="0" u="none" strike="noStrike" cap="none">
              <a:solidFill>
                <a:srgbClr val="FFFFFF"/>
              </a:solidFill>
              <a:latin typeface="Inter Medium"/>
              <a:ea typeface="Inter Medium"/>
              <a:cs typeface="Inter Medium"/>
              <a:sym typeface="Inter Medium"/>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D2E49"/>
        </a:solidFill>
        <a:effectLst/>
      </p:bgPr>
    </p:bg>
    <p:spTree>
      <p:nvGrpSpPr>
        <p:cNvPr id="1" name="Shape 137"/>
        <p:cNvGrpSpPr/>
        <p:nvPr/>
      </p:nvGrpSpPr>
      <p:grpSpPr>
        <a:xfrm>
          <a:off x="0" y="0"/>
          <a:ext cx="0" cy="0"/>
          <a:chOff x="0" y="0"/>
          <a:chExt cx="0" cy="0"/>
        </a:xfrm>
      </p:grpSpPr>
      <p:sp>
        <p:nvSpPr>
          <p:cNvPr id="138" name="Google Shape;138;g3fad8106996_0_59"/>
          <p:cNvSpPr txBox="1"/>
          <p:nvPr/>
        </p:nvSpPr>
        <p:spPr>
          <a:xfrm>
            <a:off x="1861325" y="1694850"/>
            <a:ext cx="13839900" cy="6897300"/>
          </a:xfrm>
          <a:prstGeom prst="rect">
            <a:avLst/>
          </a:prstGeom>
          <a:noFill/>
          <a:ln>
            <a:noFill/>
          </a:ln>
        </p:spPr>
        <p:txBody>
          <a:bodyPr spcFirstLastPara="1" wrap="square" lIns="0" tIns="0" rIns="0" bIns="0" anchor="t" anchorCtr="0">
            <a:spAutoFit/>
          </a:bodyPr>
          <a:lstStyle/>
          <a:p>
            <a:pPr marL="0" marR="0" lvl="0" indent="0" algn="l" rtl="0">
              <a:lnSpc>
                <a:spcPct val="159014"/>
              </a:lnSpc>
              <a:spcBef>
                <a:spcPts val="0"/>
              </a:spcBef>
              <a:spcAft>
                <a:spcPts val="0"/>
              </a:spcAft>
              <a:buClr>
                <a:srgbClr val="000000"/>
              </a:buClr>
              <a:buSzPts val="3999"/>
              <a:buFont typeface="Arial"/>
              <a:buNone/>
            </a:pPr>
            <a:r>
              <a:rPr lang="en-US" sz="3999" b="1">
                <a:solidFill>
                  <a:srgbClr val="3272FC"/>
                </a:solidFill>
                <a:latin typeface="Inter"/>
                <a:ea typeface="Inter"/>
                <a:cs typeface="Inter"/>
                <a:sym typeface="Inter"/>
              </a:rPr>
              <a:t>Deb Tsorbaris</a:t>
            </a:r>
            <a:endParaRPr sz="1400" b="1" i="0" u="none" strike="noStrike" cap="none">
              <a:solidFill>
                <a:srgbClr val="000000"/>
              </a:solidFill>
              <a:latin typeface="Inter"/>
              <a:ea typeface="Inter"/>
              <a:cs typeface="Inter"/>
              <a:sym typeface="Inter"/>
            </a:endParaRPr>
          </a:p>
          <a:p>
            <a:pPr marL="0" marR="0" lvl="0" indent="0" algn="l" rtl="0">
              <a:lnSpc>
                <a:spcPct val="159000"/>
              </a:lnSpc>
              <a:spcBef>
                <a:spcPts val="0"/>
              </a:spcBef>
              <a:spcAft>
                <a:spcPts val="0"/>
              </a:spcAft>
              <a:buClr>
                <a:srgbClr val="000000"/>
              </a:buClr>
              <a:buSzPts val="3000"/>
              <a:buFont typeface="Arial"/>
              <a:buNone/>
            </a:pPr>
            <a:r>
              <a:rPr lang="en-US" sz="3000" b="1">
                <a:solidFill>
                  <a:srgbClr val="FFFFFF"/>
                </a:solidFill>
                <a:latin typeface="Inter"/>
                <a:ea typeface="Inter"/>
                <a:cs typeface="Inter"/>
                <a:sym typeface="Inter"/>
              </a:rPr>
              <a:t>Rights, recognition and accountability</a:t>
            </a:r>
            <a:endParaRPr sz="2599" b="0" i="0" u="none" strike="noStrike" cap="none">
              <a:solidFill>
                <a:srgbClr val="FFFFFF"/>
              </a:solidFill>
              <a:latin typeface="Inter Medium"/>
              <a:ea typeface="Inter Medium"/>
              <a:cs typeface="Inter Medium"/>
              <a:sym typeface="Inter Medium"/>
            </a:endParaRPr>
          </a:p>
          <a:p>
            <a:pPr marL="0" marR="0" lvl="0" indent="0" algn="l" rtl="0">
              <a:lnSpc>
                <a:spcPct val="115000"/>
              </a:lnSpc>
              <a:spcBef>
                <a:spcPts val="1200"/>
              </a:spcBef>
              <a:spcAft>
                <a:spcPts val="0"/>
              </a:spcAft>
              <a:buClr>
                <a:srgbClr val="000000"/>
              </a:buClr>
              <a:buSzPts val="1100"/>
              <a:buFont typeface="Arial"/>
              <a:buNone/>
            </a:pPr>
            <a:r>
              <a:rPr lang="en-US" sz="2400">
                <a:solidFill>
                  <a:schemeClr val="lt1"/>
                </a:solidFill>
                <a:latin typeface="Inter Medium"/>
                <a:ea typeface="Inter Medium"/>
                <a:cs typeface="Inter Medium"/>
                <a:sym typeface="Inter Medium"/>
              </a:rPr>
              <a:t>The way systems fund, assess, measure and intervene reveals the assumptions they make about children and young people.</a:t>
            </a:r>
            <a:endParaRPr sz="2400" b="0" i="0" u="none" strike="noStrike" cap="none">
              <a:solidFill>
                <a:schemeClr val="lt1"/>
              </a:solidFill>
              <a:latin typeface="Inter Medium"/>
              <a:ea typeface="Inter Medium"/>
              <a:cs typeface="Inter Medium"/>
              <a:sym typeface="Inter Medium"/>
            </a:endParaRPr>
          </a:p>
          <a:p>
            <a:pPr marL="0" marR="0" lvl="0" indent="0" algn="l" rtl="0">
              <a:lnSpc>
                <a:spcPct val="115000"/>
              </a:lnSpc>
              <a:spcBef>
                <a:spcPts val="1200"/>
              </a:spcBef>
              <a:spcAft>
                <a:spcPts val="0"/>
              </a:spcAft>
              <a:buClr>
                <a:srgbClr val="000000"/>
              </a:buClr>
              <a:buSzPts val="1100"/>
              <a:buFont typeface="Arial"/>
              <a:buNone/>
            </a:pPr>
            <a:endParaRPr sz="2400" b="0" i="0" u="none" strike="noStrike" cap="none">
              <a:solidFill>
                <a:schemeClr val="lt1"/>
              </a:solidFill>
              <a:latin typeface="Inter Medium"/>
              <a:ea typeface="Inter Medium"/>
              <a:cs typeface="Inter Medium"/>
              <a:sym typeface="Inter Medium"/>
            </a:endParaRPr>
          </a:p>
          <a:p>
            <a:pPr marL="0" marR="0" lvl="0" indent="0" algn="l" rtl="0">
              <a:lnSpc>
                <a:spcPct val="115000"/>
              </a:lnSpc>
              <a:spcBef>
                <a:spcPts val="1200"/>
              </a:spcBef>
              <a:spcAft>
                <a:spcPts val="0"/>
              </a:spcAft>
              <a:buClr>
                <a:srgbClr val="000000"/>
              </a:buClr>
              <a:buSzPts val="1100"/>
              <a:buFont typeface="Arial"/>
              <a:buNone/>
            </a:pPr>
            <a:r>
              <a:rPr lang="en-US" sz="4000" i="1">
                <a:solidFill>
                  <a:schemeClr val="lt1"/>
                </a:solidFill>
                <a:latin typeface="Inter Medium"/>
                <a:ea typeface="Inter Medium"/>
                <a:cs typeface="Inter Medium"/>
                <a:sym typeface="Inter Medium"/>
              </a:rPr>
              <a:t>If we worked backwards from the way our systems fund, assess, measure and intervene, what would that tell us about the child or young person they assume? Is that child primarily vulnerable, at risk, a future adult, a service user, a rights-holder, or something else?</a:t>
            </a:r>
            <a:endParaRPr sz="2599" b="0" i="0" u="none" strike="noStrike" cap="none">
              <a:solidFill>
                <a:srgbClr val="FFFFFF"/>
              </a:solidFill>
              <a:latin typeface="Inter Medium"/>
              <a:ea typeface="Inter Medium"/>
              <a:cs typeface="Inter Medium"/>
              <a:sym typeface="Inter Medium"/>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D2E49"/>
        </a:solidFill>
        <a:effectLst/>
      </p:bgPr>
    </p:bg>
    <p:spTree>
      <p:nvGrpSpPr>
        <p:cNvPr id="1" name="Shape 142"/>
        <p:cNvGrpSpPr/>
        <p:nvPr/>
      </p:nvGrpSpPr>
      <p:grpSpPr>
        <a:xfrm>
          <a:off x="0" y="0"/>
          <a:ext cx="0" cy="0"/>
          <a:chOff x="0" y="0"/>
          <a:chExt cx="0" cy="0"/>
        </a:xfrm>
      </p:grpSpPr>
      <p:sp>
        <p:nvSpPr>
          <p:cNvPr id="143" name="Google Shape;143;g3fad8106996_0_67"/>
          <p:cNvSpPr txBox="1"/>
          <p:nvPr/>
        </p:nvSpPr>
        <p:spPr>
          <a:xfrm>
            <a:off x="1790700" y="1694850"/>
            <a:ext cx="14451900" cy="6897300"/>
          </a:xfrm>
          <a:prstGeom prst="rect">
            <a:avLst/>
          </a:prstGeom>
          <a:noFill/>
          <a:ln>
            <a:noFill/>
          </a:ln>
        </p:spPr>
        <p:txBody>
          <a:bodyPr spcFirstLastPara="1" wrap="square" lIns="0" tIns="0" rIns="0" bIns="0" anchor="t" anchorCtr="0">
            <a:spAutoFit/>
          </a:bodyPr>
          <a:lstStyle/>
          <a:p>
            <a:pPr marL="0" marR="0" lvl="0" indent="0" algn="l" rtl="0">
              <a:lnSpc>
                <a:spcPct val="159014"/>
              </a:lnSpc>
              <a:spcBef>
                <a:spcPts val="0"/>
              </a:spcBef>
              <a:spcAft>
                <a:spcPts val="0"/>
              </a:spcAft>
              <a:buClr>
                <a:srgbClr val="000000"/>
              </a:buClr>
              <a:buSzPts val="3999"/>
              <a:buFont typeface="Arial"/>
              <a:buNone/>
            </a:pPr>
            <a:r>
              <a:rPr lang="en-US" sz="3999" b="1">
                <a:solidFill>
                  <a:srgbClr val="3272FC"/>
                </a:solidFill>
                <a:latin typeface="Inter"/>
                <a:ea typeface="Inter"/>
                <a:cs typeface="Inter"/>
                <a:sym typeface="Inter"/>
              </a:rPr>
              <a:t>Chris Collett</a:t>
            </a:r>
            <a:endParaRPr sz="1400" b="1" i="0" u="none" strike="noStrike" cap="none">
              <a:solidFill>
                <a:srgbClr val="000000"/>
              </a:solidFill>
              <a:latin typeface="Inter"/>
              <a:ea typeface="Inter"/>
              <a:cs typeface="Inter"/>
              <a:sym typeface="Inter"/>
            </a:endParaRPr>
          </a:p>
          <a:p>
            <a:pPr marL="0" marR="0" lvl="0" indent="0" algn="l" rtl="0">
              <a:lnSpc>
                <a:spcPct val="159000"/>
              </a:lnSpc>
              <a:spcBef>
                <a:spcPts val="0"/>
              </a:spcBef>
              <a:spcAft>
                <a:spcPts val="0"/>
              </a:spcAft>
              <a:buClr>
                <a:srgbClr val="000000"/>
              </a:buClr>
              <a:buSzPts val="3000"/>
              <a:buFont typeface="Arial"/>
              <a:buNone/>
            </a:pPr>
            <a:r>
              <a:rPr lang="en-US" sz="3000" b="1">
                <a:solidFill>
                  <a:srgbClr val="FFFFFF"/>
                </a:solidFill>
                <a:latin typeface="Inter"/>
                <a:ea typeface="Inter"/>
                <a:cs typeface="Inter"/>
                <a:sym typeface="Inter"/>
              </a:rPr>
              <a:t>National policy, child safety and system architecture</a:t>
            </a:r>
            <a:endParaRPr sz="2599" b="0" i="0" u="none" strike="noStrike" cap="none">
              <a:solidFill>
                <a:srgbClr val="FFFFFF"/>
              </a:solidFill>
              <a:latin typeface="Inter Medium"/>
              <a:ea typeface="Inter Medium"/>
              <a:cs typeface="Inter Medium"/>
              <a:sym typeface="Inter Medium"/>
            </a:endParaRPr>
          </a:p>
          <a:p>
            <a:pPr marL="0" marR="0" lvl="0" indent="0" algn="l" rtl="0">
              <a:lnSpc>
                <a:spcPct val="115000"/>
              </a:lnSpc>
              <a:spcBef>
                <a:spcPts val="1200"/>
              </a:spcBef>
              <a:spcAft>
                <a:spcPts val="0"/>
              </a:spcAft>
              <a:buClr>
                <a:srgbClr val="000000"/>
              </a:buClr>
              <a:buSzPts val="1100"/>
              <a:buFont typeface="Arial"/>
              <a:buNone/>
            </a:pPr>
            <a:r>
              <a:rPr lang="en-US" sz="2400">
                <a:solidFill>
                  <a:schemeClr val="lt1"/>
                </a:solidFill>
                <a:latin typeface="Inter Medium"/>
                <a:ea typeface="Inter Medium"/>
                <a:cs typeface="Inter Medium"/>
                <a:sym typeface="Inter Medium"/>
              </a:rPr>
              <a:t>A fuller understanding of children and young people only matters if it is carried consistently through policy, regulation, accountability and practice.</a:t>
            </a:r>
            <a:endParaRPr sz="2400" b="0" i="0" u="none" strike="noStrike" cap="none">
              <a:solidFill>
                <a:schemeClr val="lt1"/>
              </a:solidFill>
              <a:latin typeface="Inter Medium"/>
              <a:ea typeface="Inter Medium"/>
              <a:cs typeface="Inter Medium"/>
              <a:sym typeface="Inter Medium"/>
            </a:endParaRPr>
          </a:p>
          <a:p>
            <a:pPr marL="0" marR="0" lvl="0" indent="0" algn="l" rtl="0">
              <a:lnSpc>
                <a:spcPct val="115000"/>
              </a:lnSpc>
              <a:spcBef>
                <a:spcPts val="1200"/>
              </a:spcBef>
              <a:spcAft>
                <a:spcPts val="0"/>
              </a:spcAft>
              <a:buClr>
                <a:srgbClr val="000000"/>
              </a:buClr>
              <a:buSzPts val="1100"/>
              <a:buFont typeface="Arial"/>
              <a:buNone/>
            </a:pPr>
            <a:endParaRPr sz="2400" b="0" i="0" u="none" strike="noStrike" cap="none">
              <a:solidFill>
                <a:schemeClr val="lt1"/>
              </a:solidFill>
              <a:latin typeface="Inter Medium"/>
              <a:ea typeface="Inter Medium"/>
              <a:cs typeface="Inter Medium"/>
              <a:sym typeface="Inter Medium"/>
            </a:endParaRPr>
          </a:p>
          <a:p>
            <a:pPr marL="0" marR="0" lvl="0" indent="0" algn="l" rtl="0">
              <a:lnSpc>
                <a:spcPct val="115000"/>
              </a:lnSpc>
              <a:spcBef>
                <a:spcPts val="1200"/>
              </a:spcBef>
              <a:spcAft>
                <a:spcPts val="1200"/>
              </a:spcAft>
              <a:buClr>
                <a:srgbClr val="000000"/>
              </a:buClr>
              <a:buSzPts val="1100"/>
              <a:buFont typeface="Arial"/>
              <a:buNone/>
            </a:pPr>
            <a:r>
              <a:rPr lang="en-US" sz="4000" i="1">
                <a:solidFill>
                  <a:schemeClr val="lt1"/>
                </a:solidFill>
                <a:latin typeface="Inter Medium"/>
                <a:ea typeface="Inter Medium"/>
                <a:cs typeface="Inter Medium"/>
                <a:sym typeface="Inter Medium"/>
              </a:rPr>
              <a:t>From a national system perspective, what would a future look like where a fuller understanding of the child and young person is embedded in policy, regulation, accountability and practice, and reflected consistently in how different parts of government work together?</a:t>
            </a:r>
            <a:endParaRPr sz="2599" b="0" i="0" u="none" strike="noStrike" cap="none">
              <a:solidFill>
                <a:srgbClr val="FFFFFF"/>
              </a:solidFill>
              <a:latin typeface="Inter Medium"/>
              <a:ea typeface="Inter Medium"/>
              <a:cs typeface="Inter Medium"/>
              <a:sym typeface="Inter Medium"/>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908</Words>
  <Application>Microsoft Office PowerPoint</Application>
  <PresentationFormat>Custom</PresentationFormat>
  <Paragraphs>95</Paragraphs>
  <Slides>14</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Inter</vt:lpstr>
      <vt:lpstr>Inter Medium</vt:lpstr>
      <vt:lpstr>Arial</vt:lpstr>
      <vt:lpstr>Inter ExtraBold</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SP Guest</cp:lastModifiedBy>
  <cp:revision>1</cp:revision>
  <dcterms:created xsi:type="dcterms:W3CDTF">2006-08-16T00:00:00Z</dcterms:created>
  <dcterms:modified xsi:type="dcterms:W3CDTF">2026-08-26T22:54:24Z</dcterms:modified>
</cp:coreProperties>
</file>