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1" r:id="rId2"/>
  </p:sldMasterIdLst>
  <p:notesMasterIdLst>
    <p:notesMasterId r:id="rId14"/>
  </p:notesMasterIdLst>
  <p:sldIdLst>
    <p:sldId id="321" r:id="rId3"/>
    <p:sldId id="337" r:id="rId4"/>
    <p:sldId id="338" r:id="rId5"/>
    <p:sldId id="256" r:id="rId6"/>
    <p:sldId id="258" r:id="rId7"/>
    <p:sldId id="259" r:id="rId8"/>
    <p:sldId id="260" r:id="rId9"/>
    <p:sldId id="261" r:id="rId10"/>
    <p:sldId id="262" r:id="rId11"/>
    <p:sldId id="263" r:id="rId12"/>
    <p:sldId id="332" r:id="rId13"/>
  </p:sldIdLst>
  <p:sldSz cx="12192000" cy="6858000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801986-CFA1-4916-AF76-D3713D8B0718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02BBE68-689E-4012-ACAE-D93F5EB19198}">
      <dgm:prSet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n-US" i="1" dirty="0">
              <a:solidFill>
                <a:schemeClr val="tx1"/>
              </a:solidFill>
            </a:rPr>
            <a:t>Overview of Kiribati and the Child Protection System</a:t>
          </a:r>
        </a:p>
      </dgm:t>
    </dgm:pt>
    <dgm:pt modelId="{7CA9F20E-33CF-492F-BEB3-8FD07A933075}" type="parTrans" cxnId="{02A171C3-4B6B-4996-81C5-5C1F855FB4BE}">
      <dgm:prSet/>
      <dgm:spPr/>
      <dgm:t>
        <a:bodyPr/>
        <a:lstStyle/>
        <a:p>
          <a:endParaRPr lang="en-US"/>
        </a:p>
      </dgm:t>
    </dgm:pt>
    <dgm:pt modelId="{BDD894A7-E6C0-489B-977E-86587300EBF2}" type="sibTrans" cxnId="{02A171C3-4B6B-4996-81C5-5C1F855FB4BE}">
      <dgm:prSet/>
      <dgm:spPr/>
      <dgm:t>
        <a:bodyPr/>
        <a:lstStyle/>
        <a:p>
          <a:endParaRPr lang="en-US"/>
        </a:p>
      </dgm:t>
    </dgm:pt>
    <dgm:pt modelId="{77ED7D52-DF19-40ED-967A-F96682E3C8BC}">
      <dgm:prSet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n-US" i="1" dirty="0">
              <a:solidFill>
                <a:schemeClr val="tx1"/>
              </a:solidFill>
            </a:rPr>
            <a:t>Key Child protection challenges </a:t>
          </a:r>
        </a:p>
      </dgm:t>
    </dgm:pt>
    <dgm:pt modelId="{589A129C-F958-4908-B6C4-A5A7326398AC}" type="parTrans" cxnId="{4AFDC3A6-A0FA-442E-8120-F739D7478919}">
      <dgm:prSet/>
      <dgm:spPr/>
      <dgm:t>
        <a:bodyPr/>
        <a:lstStyle/>
        <a:p>
          <a:endParaRPr lang="en-US"/>
        </a:p>
      </dgm:t>
    </dgm:pt>
    <dgm:pt modelId="{A5F2895F-3250-4F3B-9E72-D2EA7D897C1E}" type="sibTrans" cxnId="{4AFDC3A6-A0FA-442E-8120-F739D7478919}">
      <dgm:prSet/>
      <dgm:spPr/>
      <dgm:t>
        <a:bodyPr/>
        <a:lstStyle/>
        <a:p>
          <a:endParaRPr lang="en-US"/>
        </a:p>
      </dgm:t>
    </dgm:pt>
    <dgm:pt modelId="{ED269C6E-401F-4E06-B8AB-7178F36D1303}">
      <dgm:prSet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n-US" i="1" dirty="0">
              <a:solidFill>
                <a:schemeClr val="tx1"/>
              </a:solidFill>
            </a:rPr>
            <a:t>Strengths and progress</a:t>
          </a:r>
          <a:endParaRPr lang="en-KI" i="1" dirty="0">
            <a:solidFill>
              <a:schemeClr val="tx1"/>
            </a:solidFill>
          </a:endParaRPr>
        </a:p>
      </dgm:t>
    </dgm:pt>
    <dgm:pt modelId="{5D5B688C-2F5B-48A1-B58B-4D24A8F9C691}" type="parTrans" cxnId="{EE949EC8-5841-4003-B7ED-8B92236935C5}">
      <dgm:prSet/>
      <dgm:spPr/>
      <dgm:t>
        <a:bodyPr/>
        <a:lstStyle/>
        <a:p>
          <a:endParaRPr lang="en-KI"/>
        </a:p>
      </dgm:t>
    </dgm:pt>
    <dgm:pt modelId="{29D61FF2-011F-4E49-ADFE-1F1C5D47789D}" type="sibTrans" cxnId="{EE949EC8-5841-4003-B7ED-8B92236935C5}">
      <dgm:prSet/>
      <dgm:spPr/>
      <dgm:t>
        <a:bodyPr/>
        <a:lstStyle/>
        <a:p>
          <a:endParaRPr lang="en-KI"/>
        </a:p>
      </dgm:t>
    </dgm:pt>
    <dgm:pt modelId="{CBDD8233-D413-42F7-9BBF-19FB90F19B1E}" type="pres">
      <dgm:prSet presAssocID="{0C801986-CFA1-4916-AF76-D3713D8B071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843414E-5133-4179-87F1-192C82EE5A2E}" type="pres">
      <dgm:prSet presAssocID="{002BBE68-689E-4012-ACAE-D93F5EB19198}" presName="root" presStyleCnt="0"/>
      <dgm:spPr/>
    </dgm:pt>
    <dgm:pt modelId="{439E630E-1DEA-46E8-A644-C1FDFD5BFCEE}" type="pres">
      <dgm:prSet presAssocID="{002BBE68-689E-4012-ACAE-D93F5EB19198}" presName="rootComposite" presStyleCnt="0"/>
      <dgm:spPr/>
    </dgm:pt>
    <dgm:pt modelId="{32F26AC2-23AF-405F-B110-19724D0D3090}" type="pres">
      <dgm:prSet presAssocID="{002BBE68-689E-4012-ACAE-D93F5EB19198}" presName="rootText" presStyleLbl="node1" presStyleIdx="0" presStyleCnt="3" custScaleY="162609"/>
      <dgm:spPr/>
    </dgm:pt>
    <dgm:pt modelId="{83B9EE2C-4EA5-4C0A-85EF-28101C8054E4}" type="pres">
      <dgm:prSet presAssocID="{002BBE68-689E-4012-ACAE-D93F5EB19198}" presName="rootConnector" presStyleLbl="node1" presStyleIdx="0" presStyleCnt="3"/>
      <dgm:spPr/>
    </dgm:pt>
    <dgm:pt modelId="{9BCEFB86-487E-4164-B30B-D61046482A15}" type="pres">
      <dgm:prSet presAssocID="{002BBE68-689E-4012-ACAE-D93F5EB19198}" presName="childShape" presStyleCnt="0"/>
      <dgm:spPr/>
    </dgm:pt>
    <dgm:pt modelId="{52048C0A-FE7F-4EF7-B295-548C244EDF6D}" type="pres">
      <dgm:prSet presAssocID="{77ED7D52-DF19-40ED-967A-F96682E3C8BC}" presName="root" presStyleCnt="0"/>
      <dgm:spPr/>
    </dgm:pt>
    <dgm:pt modelId="{635C3989-CE06-49CC-BC2A-C4E27C199665}" type="pres">
      <dgm:prSet presAssocID="{77ED7D52-DF19-40ED-967A-F96682E3C8BC}" presName="rootComposite" presStyleCnt="0"/>
      <dgm:spPr/>
    </dgm:pt>
    <dgm:pt modelId="{83029229-8CA9-4B20-801E-F0CF0ED7294B}" type="pres">
      <dgm:prSet presAssocID="{77ED7D52-DF19-40ED-967A-F96682E3C8BC}" presName="rootText" presStyleLbl="node1" presStyleIdx="1" presStyleCnt="3" custScaleY="156100"/>
      <dgm:spPr/>
    </dgm:pt>
    <dgm:pt modelId="{BD49EDD4-FFBD-42F5-96E7-D7990F49F214}" type="pres">
      <dgm:prSet presAssocID="{77ED7D52-DF19-40ED-967A-F96682E3C8BC}" presName="rootConnector" presStyleLbl="node1" presStyleIdx="1" presStyleCnt="3"/>
      <dgm:spPr/>
    </dgm:pt>
    <dgm:pt modelId="{19731143-4C9F-40F0-AB0A-A69774A476B7}" type="pres">
      <dgm:prSet presAssocID="{77ED7D52-DF19-40ED-967A-F96682E3C8BC}" presName="childShape" presStyleCnt="0"/>
      <dgm:spPr/>
    </dgm:pt>
    <dgm:pt modelId="{3DD3DD3B-D2D8-4ED3-89AF-CF89DBEA2DA0}" type="pres">
      <dgm:prSet presAssocID="{ED269C6E-401F-4E06-B8AB-7178F36D1303}" presName="root" presStyleCnt="0"/>
      <dgm:spPr/>
    </dgm:pt>
    <dgm:pt modelId="{D264EAB6-894A-418F-94FB-AE3EB81E21A4}" type="pres">
      <dgm:prSet presAssocID="{ED269C6E-401F-4E06-B8AB-7178F36D1303}" presName="rootComposite" presStyleCnt="0"/>
      <dgm:spPr/>
    </dgm:pt>
    <dgm:pt modelId="{A243EB6F-1D41-43C7-AF86-B3D2BFA056A9}" type="pres">
      <dgm:prSet presAssocID="{ED269C6E-401F-4E06-B8AB-7178F36D1303}" presName="rootText" presStyleLbl="node1" presStyleIdx="2" presStyleCnt="3" custScaleY="153611"/>
      <dgm:spPr/>
    </dgm:pt>
    <dgm:pt modelId="{3F57AA64-E178-448D-B5AE-1D3B1126C8EA}" type="pres">
      <dgm:prSet presAssocID="{ED269C6E-401F-4E06-B8AB-7178F36D1303}" presName="rootConnector" presStyleLbl="node1" presStyleIdx="2" presStyleCnt="3"/>
      <dgm:spPr/>
    </dgm:pt>
    <dgm:pt modelId="{3E17ABE3-4DE2-45B1-AFF4-B55948670121}" type="pres">
      <dgm:prSet presAssocID="{ED269C6E-401F-4E06-B8AB-7178F36D1303}" presName="childShape" presStyleCnt="0"/>
      <dgm:spPr/>
    </dgm:pt>
  </dgm:ptLst>
  <dgm:cxnLst>
    <dgm:cxn modelId="{C12E2119-FF69-46A9-85C7-0AAD66716552}" type="presOf" srcId="{002BBE68-689E-4012-ACAE-D93F5EB19198}" destId="{32F26AC2-23AF-405F-B110-19724D0D3090}" srcOrd="0" destOrd="0" presId="urn:microsoft.com/office/officeart/2005/8/layout/hierarchy3"/>
    <dgm:cxn modelId="{CEC23326-364A-4AEF-8236-2E6C27DB9181}" type="presOf" srcId="{77ED7D52-DF19-40ED-967A-F96682E3C8BC}" destId="{83029229-8CA9-4B20-801E-F0CF0ED7294B}" srcOrd="0" destOrd="0" presId="urn:microsoft.com/office/officeart/2005/8/layout/hierarchy3"/>
    <dgm:cxn modelId="{730DD42D-0634-4704-B97A-7030CB68BFC7}" type="presOf" srcId="{ED269C6E-401F-4E06-B8AB-7178F36D1303}" destId="{A243EB6F-1D41-43C7-AF86-B3D2BFA056A9}" srcOrd="0" destOrd="0" presId="urn:microsoft.com/office/officeart/2005/8/layout/hierarchy3"/>
    <dgm:cxn modelId="{0D273956-EE3F-45EA-AA10-B433985C1BFF}" type="presOf" srcId="{77ED7D52-DF19-40ED-967A-F96682E3C8BC}" destId="{BD49EDD4-FFBD-42F5-96E7-D7990F49F214}" srcOrd="1" destOrd="0" presId="urn:microsoft.com/office/officeart/2005/8/layout/hierarchy3"/>
    <dgm:cxn modelId="{4AFDC3A6-A0FA-442E-8120-F739D7478919}" srcId="{0C801986-CFA1-4916-AF76-D3713D8B0718}" destId="{77ED7D52-DF19-40ED-967A-F96682E3C8BC}" srcOrd="1" destOrd="0" parTransId="{589A129C-F958-4908-B6C4-A5A7326398AC}" sibTransId="{A5F2895F-3250-4F3B-9E72-D2EA7D897C1E}"/>
    <dgm:cxn modelId="{93D31EA8-8DFB-4B4A-B889-FE4649B68FD9}" type="presOf" srcId="{0C801986-CFA1-4916-AF76-D3713D8B0718}" destId="{CBDD8233-D413-42F7-9BBF-19FB90F19B1E}" srcOrd="0" destOrd="0" presId="urn:microsoft.com/office/officeart/2005/8/layout/hierarchy3"/>
    <dgm:cxn modelId="{08F0C4C1-0BAA-407E-ACFF-AC239A9B5837}" type="presOf" srcId="{ED269C6E-401F-4E06-B8AB-7178F36D1303}" destId="{3F57AA64-E178-448D-B5AE-1D3B1126C8EA}" srcOrd="1" destOrd="0" presId="urn:microsoft.com/office/officeart/2005/8/layout/hierarchy3"/>
    <dgm:cxn modelId="{02A171C3-4B6B-4996-81C5-5C1F855FB4BE}" srcId="{0C801986-CFA1-4916-AF76-D3713D8B0718}" destId="{002BBE68-689E-4012-ACAE-D93F5EB19198}" srcOrd="0" destOrd="0" parTransId="{7CA9F20E-33CF-492F-BEB3-8FD07A933075}" sibTransId="{BDD894A7-E6C0-489B-977E-86587300EBF2}"/>
    <dgm:cxn modelId="{EE949EC8-5841-4003-B7ED-8B92236935C5}" srcId="{0C801986-CFA1-4916-AF76-D3713D8B0718}" destId="{ED269C6E-401F-4E06-B8AB-7178F36D1303}" srcOrd="2" destOrd="0" parTransId="{5D5B688C-2F5B-48A1-B58B-4D24A8F9C691}" sibTransId="{29D61FF2-011F-4E49-ADFE-1F1C5D47789D}"/>
    <dgm:cxn modelId="{D2841EDE-84BD-4FD6-9C07-BDB7302537EF}" type="presOf" srcId="{002BBE68-689E-4012-ACAE-D93F5EB19198}" destId="{83B9EE2C-4EA5-4C0A-85EF-28101C8054E4}" srcOrd="1" destOrd="0" presId="urn:microsoft.com/office/officeart/2005/8/layout/hierarchy3"/>
    <dgm:cxn modelId="{5672D1FF-5030-4821-84BC-6F34BFD864A0}" type="presParOf" srcId="{CBDD8233-D413-42F7-9BBF-19FB90F19B1E}" destId="{E843414E-5133-4179-87F1-192C82EE5A2E}" srcOrd="0" destOrd="0" presId="urn:microsoft.com/office/officeart/2005/8/layout/hierarchy3"/>
    <dgm:cxn modelId="{EAF84E0D-A690-4AA6-A060-C1E7068E853F}" type="presParOf" srcId="{E843414E-5133-4179-87F1-192C82EE5A2E}" destId="{439E630E-1DEA-46E8-A644-C1FDFD5BFCEE}" srcOrd="0" destOrd="0" presId="urn:microsoft.com/office/officeart/2005/8/layout/hierarchy3"/>
    <dgm:cxn modelId="{2B572679-CD4D-40A8-9210-923A7EF9C976}" type="presParOf" srcId="{439E630E-1DEA-46E8-A644-C1FDFD5BFCEE}" destId="{32F26AC2-23AF-405F-B110-19724D0D3090}" srcOrd="0" destOrd="0" presId="urn:microsoft.com/office/officeart/2005/8/layout/hierarchy3"/>
    <dgm:cxn modelId="{2EFFC542-5DF2-4E4A-AE24-3C5ED0F0E0D3}" type="presParOf" srcId="{439E630E-1DEA-46E8-A644-C1FDFD5BFCEE}" destId="{83B9EE2C-4EA5-4C0A-85EF-28101C8054E4}" srcOrd="1" destOrd="0" presId="urn:microsoft.com/office/officeart/2005/8/layout/hierarchy3"/>
    <dgm:cxn modelId="{4D8BFA21-F734-4F1B-9D4F-28CA0DE94D00}" type="presParOf" srcId="{E843414E-5133-4179-87F1-192C82EE5A2E}" destId="{9BCEFB86-487E-4164-B30B-D61046482A15}" srcOrd="1" destOrd="0" presId="urn:microsoft.com/office/officeart/2005/8/layout/hierarchy3"/>
    <dgm:cxn modelId="{57C46C9F-3504-48DE-9A05-CA40F2C2C99C}" type="presParOf" srcId="{CBDD8233-D413-42F7-9BBF-19FB90F19B1E}" destId="{52048C0A-FE7F-4EF7-B295-548C244EDF6D}" srcOrd="1" destOrd="0" presId="urn:microsoft.com/office/officeart/2005/8/layout/hierarchy3"/>
    <dgm:cxn modelId="{B280A083-1FA7-4BFE-B593-648711219FF1}" type="presParOf" srcId="{52048C0A-FE7F-4EF7-B295-548C244EDF6D}" destId="{635C3989-CE06-49CC-BC2A-C4E27C199665}" srcOrd="0" destOrd="0" presId="urn:microsoft.com/office/officeart/2005/8/layout/hierarchy3"/>
    <dgm:cxn modelId="{9E55ED90-C049-4B60-9E2B-1366B39081E0}" type="presParOf" srcId="{635C3989-CE06-49CC-BC2A-C4E27C199665}" destId="{83029229-8CA9-4B20-801E-F0CF0ED7294B}" srcOrd="0" destOrd="0" presId="urn:microsoft.com/office/officeart/2005/8/layout/hierarchy3"/>
    <dgm:cxn modelId="{34812987-69A7-45C5-A902-ABCE8754555F}" type="presParOf" srcId="{635C3989-CE06-49CC-BC2A-C4E27C199665}" destId="{BD49EDD4-FFBD-42F5-96E7-D7990F49F214}" srcOrd="1" destOrd="0" presId="urn:microsoft.com/office/officeart/2005/8/layout/hierarchy3"/>
    <dgm:cxn modelId="{A5F2F5AD-AB8C-4A4B-80A7-207B17E778ED}" type="presParOf" srcId="{52048C0A-FE7F-4EF7-B295-548C244EDF6D}" destId="{19731143-4C9F-40F0-AB0A-A69774A476B7}" srcOrd="1" destOrd="0" presId="urn:microsoft.com/office/officeart/2005/8/layout/hierarchy3"/>
    <dgm:cxn modelId="{9D9AC08A-F084-4A44-BE91-FEDC2A83D148}" type="presParOf" srcId="{CBDD8233-D413-42F7-9BBF-19FB90F19B1E}" destId="{3DD3DD3B-D2D8-4ED3-89AF-CF89DBEA2DA0}" srcOrd="2" destOrd="0" presId="urn:microsoft.com/office/officeart/2005/8/layout/hierarchy3"/>
    <dgm:cxn modelId="{D2208DFE-96F0-4373-912A-5A6181D4D7F2}" type="presParOf" srcId="{3DD3DD3B-D2D8-4ED3-89AF-CF89DBEA2DA0}" destId="{D264EAB6-894A-418F-94FB-AE3EB81E21A4}" srcOrd="0" destOrd="0" presId="urn:microsoft.com/office/officeart/2005/8/layout/hierarchy3"/>
    <dgm:cxn modelId="{BB0F64C9-2315-4EEC-931B-5A67EB60C807}" type="presParOf" srcId="{D264EAB6-894A-418F-94FB-AE3EB81E21A4}" destId="{A243EB6F-1D41-43C7-AF86-B3D2BFA056A9}" srcOrd="0" destOrd="0" presId="urn:microsoft.com/office/officeart/2005/8/layout/hierarchy3"/>
    <dgm:cxn modelId="{ECA9FAF8-05CC-4060-B9FD-53A82B2BCBC5}" type="presParOf" srcId="{D264EAB6-894A-418F-94FB-AE3EB81E21A4}" destId="{3F57AA64-E178-448D-B5AE-1D3B1126C8EA}" srcOrd="1" destOrd="0" presId="urn:microsoft.com/office/officeart/2005/8/layout/hierarchy3"/>
    <dgm:cxn modelId="{74B08367-C0B6-402E-B171-E1F7BD84C459}" type="presParOf" srcId="{3DD3DD3B-D2D8-4ED3-89AF-CF89DBEA2DA0}" destId="{3E17ABE3-4DE2-45B1-AFF4-B55948670121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F26AC2-23AF-405F-B110-19724D0D3090}">
      <dsp:nvSpPr>
        <dsp:cNvPr id="0" name=""/>
        <dsp:cNvSpPr/>
      </dsp:nvSpPr>
      <dsp:spPr>
        <a:xfrm>
          <a:off x="1333" y="827452"/>
          <a:ext cx="3121474" cy="2537899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i="1" kern="1200" dirty="0">
              <a:solidFill>
                <a:schemeClr val="tx1"/>
              </a:solidFill>
            </a:rPr>
            <a:t>Overview of Kiribati and the Child Protection System</a:t>
          </a:r>
        </a:p>
      </dsp:txBody>
      <dsp:txXfrm>
        <a:off x="75666" y="901785"/>
        <a:ext cx="2972808" cy="2389233"/>
      </dsp:txXfrm>
    </dsp:sp>
    <dsp:sp modelId="{83029229-8CA9-4B20-801E-F0CF0ED7294B}">
      <dsp:nvSpPr>
        <dsp:cNvPr id="0" name=""/>
        <dsp:cNvSpPr/>
      </dsp:nvSpPr>
      <dsp:spPr>
        <a:xfrm>
          <a:off x="3903177" y="827452"/>
          <a:ext cx="3121474" cy="2436310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i="1" kern="1200" dirty="0">
              <a:solidFill>
                <a:schemeClr val="tx1"/>
              </a:solidFill>
            </a:rPr>
            <a:t>Key Child protection challenges </a:t>
          </a:r>
        </a:p>
      </dsp:txBody>
      <dsp:txXfrm>
        <a:off x="3974534" y="898809"/>
        <a:ext cx="2978760" cy="2293596"/>
      </dsp:txXfrm>
    </dsp:sp>
    <dsp:sp modelId="{A243EB6F-1D41-43C7-AF86-B3D2BFA056A9}">
      <dsp:nvSpPr>
        <dsp:cNvPr id="0" name=""/>
        <dsp:cNvSpPr/>
      </dsp:nvSpPr>
      <dsp:spPr>
        <a:xfrm>
          <a:off x="7805020" y="827452"/>
          <a:ext cx="3121474" cy="2397464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i="1" kern="1200" dirty="0">
              <a:solidFill>
                <a:schemeClr val="tx1"/>
              </a:solidFill>
            </a:rPr>
            <a:t>Strengths and progress</a:t>
          </a:r>
          <a:endParaRPr lang="en-KI" sz="3400" i="1" kern="1200" dirty="0">
            <a:solidFill>
              <a:schemeClr val="tx1"/>
            </a:solidFill>
          </a:endParaRPr>
        </a:p>
      </dsp:txBody>
      <dsp:txXfrm>
        <a:off x="7875239" y="897671"/>
        <a:ext cx="2981036" cy="22570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412595-FFD9-4E6F-9F3C-BB57832A80E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4839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412595-FFD9-4E6F-9F3C-BB57832A80E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4314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MWYSSA through the social welfare division is the leading child protection agency in Kiribati. </a:t>
            </a:r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Case management and supervision training in October – new trainings for new social workers and refresher training for old </a:t>
            </a:r>
            <a:r>
              <a:rPr lang="en-US" dirty="0" err="1"/>
              <a:t>aswos</a:t>
            </a:r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FB92-2E5F-4E8A-BCC5-00352559FB5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1BE92-EB8B-4E15-9BA8-D982FFD16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963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FB92-2E5F-4E8A-BCC5-00352559FB5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1BE92-EB8B-4E15-9BA8-D982FFD16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1542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FB92-2E5F-4E8A-BCC5-00352559FB5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1BE92-EB8B-4E15-9BA8-D982FFD16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7453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FB92-2E5F-4E8A-BCC5-00352559FB5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1BE92-EB8B-4E15-9BA8-D982FFD16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96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FB92-2E5F-4E8A-BCC5-00352559FB5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1BE92-EB8B-4E15-9BA8-D982FFD16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6099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3513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FB92-2E5F-4E8A-BCC5-00352559FB5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1BE92-EB8B-4E15-9BA8-D982FFD16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849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FB92-2E5F-4E8A-BCC5-00352559FB5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1BE92-EB8B-4E15-9BA8-D982FFD16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70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FB92-2E5F-4E8A-BCC5-00352559FB5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1BE92-EB8B-4E15-9BA8-D982FFD16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938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FB92-2E5F-4E8A-BCC5-00352559FB5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1BE92-EB8B-4E15-9BA8-D982FFD16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799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FB92-2E5F-4E8A-BCC5-00352559FB5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1BE92-EB8B-4E15-9BA8-D982FFD16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075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FB92-2E5F-4E8A-BCC5-00352559FB5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1BE92-EB8B-4E15-9BA8-D982FFD16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705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FB92-2E5F-4E8A-BCC5-00352559FB5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1BE92-EB8B-4E15-9BA8-D982FFD16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97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FB92-2E5F-4E8A-BCC5-00352559FB5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1BE92-EB8B-4E15-9BA8-D982FFD16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276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4" r:id="rId3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FFB92-2E5F-4E8A-BCC5-00352559FB5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E1BE92-EB8B-4E15-9BA8-D982FFD16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301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1C54A8-EE4E-65C3-229F-4A90AB14D3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24E30E3-BF9B-21A4-E496-A211100C9EB7}"/>
              </a:ext>
            </a:extLst>
          </p:cNvPr>
          <p:cNvSpPr txBox="1"/>
          <p:nvPr/>
        </p:nvSpPr>
        <p:spPr>
          <a:xfrm>
            <a:off x="762001" y="5074024"/>
            <a:ext cx="10109199" cy="598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Kiribati child protection system</a:t>
            </a:r>
            <a:endParaRPr lang="en-US" sz="3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E067ACD-418C-B46B-4F48-E27F32C8BD00}"/>
              </a:ext>
            </a:extLst>
          </p:cNvPr>
          <p:cNvSpPr txBox="1"/>
          <p:nvPr/>
        </p:nvSpPr>
        <p:spPr>
          <a:xfrm>
            <a:off x="762001" y="5672059"/>
            <a:ext cx="10109199" cy="737885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R="0" lvl="0" defTabSz="914400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MWYSSA</a:t>
            </a:r>
          </a:p>
          <a:p>
            <a:pPr marR="0" lvl="0" defTabSz="914400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400" b="1" dirty="0"/>
              <a:t>30/07/ 2026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A748B19-432A-181D-BAC8-ACA2F4F4B3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207"/>
            <a:ext cx="1481667" cy="154859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AB8A2AC-4419-D70E-4BB2-66B6FB65D1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451" y="0"/>
            <a:ext cx="7721098" cy="50478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D8A2691-BD11-60E4-6822-259DCA830B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610" y="119052"/>
            <a:ext cx="1566390" cy="1548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870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yebrow">
            <a:extLst>
              <a:ext uri="{FF2B5EF4-FFF2-40B4-BE49-F238E27FC236}">
                <a16:creationId xmlns:a16="http://schemas.microsoft.com/office/drawing/2014/main" id="{8F094772-22ED-4804-AAD3-6636DDF18B2C}"/>
              </a:ext>
            </a:extLst>
          </p:cNvPr>
          <p:cNvSpPr>
            <a:spLocks noGrp="1"/>
          </p:cNvSpPr>
          <p:nvPr/>
        </p:nvSpPr>
        <p:spPr>
          <a:xfrm>
            <a:off x="495300" y="323850"/>
            <a:ext cx="7239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611" lnSpcReduction="10000"/>
          </a:bodyPr>
          <a:lstStyle/>
          <a:p>
            <a:pPr>
              <a:defRPr sz="1125" b="1">
                <a:solidFill>
                  <a:srgbClr val="1677B8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677B8"/>
                </a:solidFill>
                <a:latin typeface="Arial"/>
                <a:ea typeface="Arial"/>
                <a:cs typeface="Arial"/>
              </a:rPr>
              <a:t>COMMITMENT TO SIX SYSTEM-STRENGTHENING PILLARS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0B8BE9BA-16B8-4131-BE05-43809C7F6178}"/>
              </a:ext>
            </a:extLst>
          </p:cNvPr>
          <p:cNvSpPr>
            <a:spLocks noGrp="1"/>
          </p:cNvSpPr>
          <p:nvPr/>
        </p:nvSpPr>
        <p:spPr>
          <a:xfrm>
            <a:off x="495300" y="685800"/>
            <a:ext cx="11096625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>
              <a:defRPr sz="2925" b="1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0F172A"/>
                </a:solidFill>
                <a:latin typeface="Arial"/>
                <a:ea typeface="Arial"/>
                <a:cs typeface="Arial"/>
              </a:rPr>
              <a:t>Data and workforce priorities strengthen national delivery</a:t>
            </a:r>
          </a:p>
        </p:txBody>
      </p:sp>
      <p:sp>
        <p:nvSpPr>
          <p:cNvPr id="4" name="data-panel">
            <a:extLst>
              <a:ext uri="{FF2B5EF4-FFF2-40B4-BE49-F238E27FC236}">
                <a16:creationId xmlns:a16="http://schemas.microsoft.com/office/drawing/2014/main" id="{307F4339-23E4-42CA-9B4C-F1A32116EED9}"/>
              </a:ext>
            </a:extLst>
          </p:cNvPr>
          <p:cNvSpPr>
            <a:spLocks noGrp="1"/>
          </p:cNvSpPr>
          <p:nvPr/>
        </p:nvSpPr>
        <p:spPr>
          <a:xfrm>
            <a:off x="495300" y="2095500"/>
            <a:ext cx="5334000" cy="4171950"/>
          </a:xfrm>
          <a:prstGeom prst="rect">
            <a:avLst/>
          </a:prstGeom>
          <a:solidFill>
            <a:srgbClr val="EAF6FC"/>
          </a:solidFill>
          <a:ln w="0">
            <a:noFill/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5" name="data-number">
            <a:extLst>
              <a:ext uri="{FF2B5EF4-FFF2-40B4-BE49-F238E27FC236}">
                <a16:creationId xmlns:a16="http://schemas.microsoft.com/office/drawing/2014/main" id="{305F7EA9-D80F-4479-AFC0-19F9A2611118}"/>
              </a:ext>
            </a:extLst>
          </p:cNvPr>
          <p:cNvSpPr>
            <a:spLocks noGrp="1"/>
          </p:cNvSpPr>
          <p:nvPr/>
        </p:nvSpPr>
        <p:spPr>
          <a:xfrm>
            <a:off x="781050" y="2362200"/>
            <a:ext cx="666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851" lnSpcReduction="10000"/>
          </a:bodyPr>
          <a:lstStyle/>
          <a:p>
            <a:pPr>
              <a:defRPr sz="2175" b="1">
                <a:solidFill>
                  <a:srgbClr val="1677B8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677B8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6" name="data-label">
            <a:extLst>
              <a:ext uri="{FF2B5EF4-FFF2-40B4-BE49-F238E27FC236}">
                <a16:creationId xmlns:a16="http://schemas.microsoft.com/office/drawing/2014/main" id="{93D9E472-2155-4CEE-AB29-7037654D997E}"/>
              </a:ext>
            </a:extLst>
          </p:cNvPr>
          <p:cNvSpPr>
            <a:spLocks noGrp="1"/>
          </p:cNvSpPr>
          <p:nvPr/>
        </p:nvSpPr>
        <p:spPr>
          <a:xfrm>
            <a:off x="1562100" y="2400300"/>
            <a:ext cx="3714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8406"/>
          </a:bodyPr>
          <a:lstStyle/>
          <a:p>
            <a:pPr>
              <a:defRPr sz="1725" b="1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F172A"/>
                </a:solidFill>
                <a:latin typeface="Arial"/>
                <a:ea typeface="Arial"/>
                <a:cs typeface="Arial"/>
              </a:rPr>
              <a:t>DATA-DRIVEN SOLUTIONS</a:t>
            </a:r>
          </a:p>
        </p:txBody>
      </p:sp>
      <p:sp>
        <p:nvSpPr>
          <p:cNvPr id="7" name="data-kicker">
            <a:extLst>
              <a:ext uri="{FF2B5EF4-FFF2-40B4-BE49-F238E27FC236}">
                <a16:creationId xmlns:a16="http://schemas.microsoft.com/office/drawing/2014/main" id="{81BC5200-548D-4D83-801E-EC8DE17D0119}"/>
              </a:ext>
            </a:extLst>
          </p:cNvPr>
          <p:cNvSpPr>
            <a:spLocks noGrp="1"/>
          </p:cNvSpPr>
          <p:nvPr/>
        </p:nvSpPr>
        <p:spPr>
          <a:xfrm>
            <a:off x="781050" y="3009900"/>
            <a:ext cx="4286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611" lnSpcReduction="10000"/>
          </a:bodyPr>
          <a:lstStyle/>
          <a:p>
            <a:pPr>
              <a:defRPr sz="1125" b="1">
                <a:solidFill>
                  <a:srgbClr val="1677B8"/>
                </a:solidFill>
                <a:latin typeface="Arial"/>
                <a:ea typeface="Arial"/>
                <a:cs typeface="Arial"/>
              </a:defRPr>
            </a:pPr>
            <a:r>
              <a:rPr sz="1125" b="1" dirty="0">
                <a:solidFill>
                  <a:srgbClr val="1677B8"/>
                </a:solidFill>
                <a:latin typeface="Arial"/>
                <a:ea typeface="Arial"/>
                <a:cs typeface="Arial"/>
              </a:rPr>
              <a:t>COLLECT • CONNECT • USE</a:t>
            </a:r>
          </a:p>
        </p:txBody>
      </p:sp>
      <p:sp>
        <p:nvSpPr>
          <p:cNvPr id="8" name="data-takeaway">
            <a:extLst>
              <a:ext uri="{FF2B5EF4-FFF2-40B4-BE49-F238E27FC236}">
                <a16:creationId xmlns:a16="http://schemas.microsoft.com/office/drawing/2014/main" id="{42419B66-F37F-4C80-B756-3954E5BCB9E1}"/>
              </a:ext>
            </a:extLst>
          </p:cNvPr>
          <p:cNvSpPr>
            <a:spLocks noGrp="1"/>
          </p:cNvSpPr>
          <p:nvPr/>
        </p:nvSpPr>
        <p:spPr>
          <a:xfrm>
            <a:off x="781050" y="3467100"/>
            <a:ext cx="44767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5650"/>
          </a:bodyPr>
          <a:lstStyle/>
          <a:p>
            <a:pPr>
              <a:defRPr sz="2025" b="1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2025" b="1" dirty="0">
                <a:solidFill>
                  <a:srgbClr val="0F172A"/>
                </a:solidFill>
                <a:latin typeface="Arial"/>
                <a:ea typeface="Arial"/>
                <a:cs typeface="Arial"/>
              </a:rPr>
              <a:t>Existing databases provide a foundation, but data quality must improve.</a:t>
            </a:r>
          </a:p>
        </p:txBody>
      </p:sp>
      <p:sp>
        <p:nvSpPr>
          <p:cNvPr id="9" name="data-body">
            <a:extLst>
              <a:ext uri="{FF2B5EF4-FFF2-40B4-BE49-F238E27FC236}">
                <a16:creationId xmlns:a16="http://schemas.microsoft.com/office/drawing/2014/main" id="{E1E427E8-F612-4A00-AE2F-3BCAE93D5D61}"/>
              </a:ext>
            </a:extLst>
          </p:cNvPr>
          <p:cNvSpPr>
            <a:spLocks noGrp="1"/>
          </p:cNvSpPr>
          <p:nvPr/>
        </p:nvSpPr>
        <p:spPr>
          <a:xfrm>
            <a:off x="781050" y="4495800"/>
            <a:ext cx="4476750" cy="1524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5833" lnSpcReduction="10000"/>
          </a:bodyPr>
          <a:lstStyle/>
          <a:p>
            <a:pPr>
              <a:defRPr sz="1500">
                <a:solidFill>
                  <a:srgbClr val="334155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334155"/>
                </a:solidFill>
                <a:latin typeface="Arial"/>
                <a:ea typeface="Arial"/>
                <a:cs typeface="Arial"/>
              </a:rPr>
              <a:t>• The Gender-Based Violence Database records reported GBV cases.</a:t>
            </a:r>
          </a:p>
          <a:p>
            <a:endParaRPr sz="1500" dirty="0">
              <a:solidFill>
                <a:srgbClr val="334155"/>
              </a:solidFill>
              <a:latin typeface="Arial"/>
              <a:ea typeface="Arial"/>
              <a:cs typeface="Arial"/>
            </a:endParaRPr>
          </a:p>
          <a:p>
            <a:pPr>
              <a:defRPr sz="1500">
                <a:solidFill>
                  <a:srgbClr val="334155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334155"/>
                </a:solidFill>
                <a:latin typeface="Arial"/>
                <a:ea typeface="Arial"/>
                <a:cs typeface="Arial"/>
              </a:rPr>
              <a:t>• A child protection database supports case information and reporting.</a:t>
            </a:r>
          </a:p>
          <a:p>
            <a:endParaRPr sz="1500" dirty="0">
              <a:solidFill>
                <a:srgbClr val="334155"/>
              </a:solidFill>
              <a:latin typeface="Arial"/>
              <a:ea typeface="Arial"/>
              <a:cs typeface="Arial"/>
            </a:endParaRPr>
          </a:p>
          <a:p>
            <a:pPr>
              <a:defRPr sz="1500">
                <a:solidFill>
                  <a:srgbClr val="334155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334155"/>
                </a:solidFill>
                <a:latin typeface="Arial"/>
                <a:ea typeface="Arial"/>
                <a:cs typeface="Arial"/>
              </a:rPr>
              <a:t>• Persistent gaps in completeness, consistency and use of data continue to limit planning and monitoring.</a:t>
            </a:r>
          </a:p>
        </p:txBody>
      </p:sp>
      <p:sp>
        <p:nvSpPr>
          <p:cNvPr id="10" name="priority-panel">
            <a:extLst>
              <a:ext uri="{FF2B5EF4-FFF2-40B4-BE49-F238E27FC236}">
                <a16:creationId xmlns:a16="http://schemas.microsoft.com/office/drawing/2014/main" id="{EE633C55-B748-4EFC-878E-0B46E2CBB68F}"/>
              </a:ext>
            </a:extLst>
          </p:cNvPr>
          <p:cNvSpPr>
            <a:spLocks noGrp="1"/>
          </p:cNvSpPr>
          <p:nvPr/>
        </p:nvSpPr>
        <p:spPr>
          <a:xfrm>
            <a:off x="6134100" y="2095500"/>
            <a:ext cx="5562600" cy="4171950"/>
          </a:xfrm>
          <a:prstGeom prst="rect">
            <a:avLst/>
          </a:prstGeom>
          <a:solidFill>
            <a:srgbClr val="F1F5F9"/>
          </a:solidFill>
          <a:ln w="0">
            <a:noFill/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1" name="priority-number">
            <a:extLst>
              <a:ext uri="{FF2B5EF4-FFF2-40B4-BE49-F238E27FC236}">
                <a16:creationId xmlns:a16="http://schemas.microsoft.com/office/drawing/2014/main" id="{E6C72A64-5FC1-4D4B-99D1-7DD94053FA02}"/>
              </a:ext>
            </a:extLst>
          </p:cNvPr>
          <p:cNvSpPr>
            <a:spLocks noGrp="1"/>
          </p:cNvSpPr>
          <p:nvPr/>
        </p:nvSpPr>
        <p:spPr>
          <a:xfrm>
            <a:off x="6419850" y="2362200"/>
            <a:ext cx="666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851" lnSpcReduction="10000"/>
          </a:bodyPr>
          <a:lstStyle/>
          <a:p>
            <a:pPr>
              <a:defRPr sz="2175" b="1">
                <a:solidFill>
                  <a:srgbClr val="1677B8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677B8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12" name="priority-label">
            <a:extLst>
              <a:ext uri="{FF2B5EF4-FFF2-40B4-BE49-F238E27FC236}">
                <a16:creationId xmlns:a16="http://schemas.microsoft.com/office/drawing/2014/main" id="{25B91B2E-B0A0-42FA-8252-99CC5A056CCF}"/>
              </a:ext>
            </a:extLst>
          </p:cNvPr>
          <p:cNvSpPr>
            <a:spLocks noGrp="1"/>
          </p:cNvSpPr>
          <p:nvPr/>
        </p:nvSpPr>
        <p:spPr>
          <a:xfrm>
            <a:off x="7200900" y="2400300"/>
            <a:ext cx="4095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8406"/>
          </a:bodyPr>
          <a:lstStyle/>
          <a:p>
            <a:pPr>
              <a:defRPr sz="1725" b="1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F172A"/>
                </a:solidFill>
                <a:latin typeface="Arial"/>
                <a:ea typeface="Arial"/>
                <a:cs typeface="Arial"/>
              </a:rPr>
              <a:t>CAPACITY &amp; SCALED SOLUTIONS</a:t>
            </a:r>
          </a:p>
        </p:txBody>
      </p:sp>
      <p:sp>
        <p:nvSpPr>
          <p:cNvPr id="13" name="priority-kicker">
            <a:extLst>
              <a:ext uri="{FF2B5EF4-FFF2-40B4-BE49-F238E27FC236}">
                <a16:creationId xmlns:a16="http://schemas.microsoft.com/office/drawing/2014/main" id="{03BCC890-4A64-47A4-B802-7488BD27914A}"/>
              </a:ext>
            </a:extLst>
          </p:cNvPr>
          <p:cNvSpPr>
            <a:spLocks noGrp="1"/>
          </p:cNvSpPr>
          <p:nvPr/>
        </p:nvSpPr>
        <p:spPr>
          <a:xfrm>
            <a:off x="6419850" y="3009900"/>
            <a:ext cx="4476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611" lnSpcReduction="10000"/>
          </a:bodyPr>
          <a:lstStyle/>
          <a:p>
            <a:pPr>
              <a:defRPr sz="1125" b="1">
                <a:solidFill>
                  <a:srgbClr val="1677B8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677B8"/>
                </a:solidFill>
                <a:latin typeface="Arial"/>
                <a:ea typeface="Arial"/>
                <a:cs typeface="Arial"/>
              </a:rPr>
              <a:t>NATIONAL PRIORITIES • 2025–2027</a:t>
            </a:r>
          </a:p>
        </p:txBody>
      </p:sp>
      <p:sp>
        <p:nvSpPr>
          <p:cNvPr id="14" name="priority-takeaway">
            <a:extLst>
              <a:ext uri="{FF2B5EF4-FFF2-40B4-BE49-F238E27FC236}">
                <a16:creationId xmlns:a16="http://schemas.microsoft.com/office/drawing/2014/main" id="{FB1A523A-82A9-4421-B018-5698C90A1670}"/>
              </a:ext>
            </a:extLst>
          </p:cNvPr>
          <p:cNvSpPr>
            <a:spLocks noGrp="1"/>
          </p:cNvSpPr>
          <p:nvPr/>
        </p:nvSpPr>
        <p:spPr>
          <a:xfrm>
            <a:off x="6419850" y="3467100"/>
            <a:ext cx="4667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>
              <a:defRPr sz="2025" b="1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2025" b="1" dirty="0">
                <a:solidFill>
                  <a:srgbClr val="0F172A"/>
                </a:solidFill>
                <a:latin typeface="Arial"/>
                <a:ea typeface="Arial"/>
                <a:cs typeface="Arial"/>
              </a:rPr>
              <a:t>National priorities invest in people, policy and proven </a:t>
            </a:r>
            <a:r>
              <a:rPr sz="2025" b="1" dirty="0" err="1">
                <a:solidFill>
                  <a:srgbClr val="0F172A"/>
                </a:solidFill>
                <a:latin typeface="Arial"/>
                <a:ea typeface="Arial"/>
                <a:cs typeface="Arial"/>
              </a:rPr>
              <a:t>programmes</a:t>
            </a:r>
            <a:r>
              <a:rPr sz="2025" b="1" dirty="0">
                <a:solidFill>
                  <a:srgbClr val="0F172A"/>
                </a:solidFill>
                <a:latin typeface="Arial"/>
                <a:ea typeface="Arial"/>
                <a:cs typeface="Arial"/>
              </a:rPr>
              <a:t>.</a:t>
            </a:r>
          </a:p>
        </p:txBody>
      </p:sp>
      <p:sp>
        <p:nvSpPr>
          <p:cNvPr id="15" name="priority-body">
            <a:extLst>
              <a:ext uri="{FF2B5EF4-FFF2-40B4-BE49-F238E27FC236}">
                <a16:creationId xmlns:a16="http://schemas.microsoft.com/office/drawing/2014/main" id="{7884C9CC-8B21-4FB3-A13A-C9B41F6DBF31}"/>
              </a:ext>
            </a:extLst>
          </p:cNvPr>
          <p:cNvSpPr>
            <a:spLocks noGrp="1"/>
          </p:cNvSpPr>
          <p:nvPr/>
        </p:nvSpPr>
        <p:spPr>
          <a:xfrm>
            <a:off x="6419850" y="4495800"/>
            <a:ext cx="4667250" cy="1524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70833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  <a:defRPr sz="1500">
                <a:solidFill>
                  <a:srgbClr val="334155"/>
                </a:solidFill>
                <a:latin typeface="Arial"/>
                <a:ea typeface="Arial"/>
                <a:cs typeface="Arial"/>
              </a:defRPr>
            </a:pPr>
            <a:r>
              <a:rPr lang="en-US" sz="1500" dirty="0">
                <a:solidFill>
                  <a:srgbClr val="334155"/>
                </a:solidFill>
                <a:latin typeface="Arial"/>
                <a:ea typeface="Arial"/>
                <a:cs typeface="Arial"/>
              </a:rPr>
              <a:t>CPD </a:t>
            </a:r>
            <a:r>
              <a:rPr sz="1500" dirty="0">
                <a:solidFill>
                  <a:srgbClr val="334155"/>
                </a:solidFill>
                <a:latin typeface="Arial"/>
                <a:ea typeface="Arial"/>
                <a:cs typeface="Arial"/>
              </a:rPr>
              <a:t>for </a:t>
            </a:r>
            <a:r>
              <a:rPr lang="en-US" sz="1500" dirty="0">
                <a:solidFill>
                  <a:srgbClr val="334155"/>
                </a:solidFill>
                <a:latin typeface="Arial"/>
                <a:ea typeface="Arial"/>
                <a:cs typeface="Arial"/>
              </a:rPr>
              <a:t>all </a:t>
            </a:r>
            <a:r>
              <a:rPr sz="1500" dirty="0">
                <a:solidFill>
                  <a:srgbClr val="334155"/>
                </a:solidFill>
                <a:latin typeface="Arial"/>
                <a:ea typeface="Arial"/>
                <a:cs typeface="Arial"/>
              </a:rPr>
              <a:t>social workers across Kiribati</a:t>
            </a:r>
            <a:r>
              <a:rPr lang="en-US" sz="1500" dirty="0">
                <a:solidFill>
                  <a:srgbClr val="334155"/>
                </a:solidFill>
                <a:latin typeface="Arial"/>
                <a:ea typeface="Arial"/>
                <a:cs typeface="Arial"/>
              </a:rPr>
              <a:t> </a:t>
            </a:r>
            <a:endParaRPr sz="1500" dirty="0">
              <a:solidFill>
                <a:srgbClr val="334155"/>
              </a:solidFill>
              <a:latin typeface="Arial"/>
              <a:ea typeface="Arial"/>
              <a:cs typeface="Arial"/>
            </a:endParaRPr>
          </a:p>
          <a:p>
            <a:endParaRPr sz="1500" dirty="0">
              <a:solidFill>
                <a:srgbClr val="334155"/>
              </a:solidFill>
              <a:latin typeface="Arial"/>
              <a:ea typeface="Arial"/>
              <a:cs typeface="Arial"/>
            </a:endParaRPr>
          </a:p>
          <a:p>
            <a:pPr>
              <a:defRPr sz="1500">
                <a:solidFill>
                  <a:srgbClr val="334155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334155"/>
                </a:solidFill>
                <a:latin typeface="Arial"/>
                <a:ea typeface="Arial"/>
                <a:cs typeface="Arial"/>
              </a:rPr>
              <a:t>• Implementation and scale-up of rehabilitation and positive-parenting programs</a:t>
            </a:r>
            <a:r>
              <a:rPr lang="en-US" sz="1500" dirty="0">
                <a:solidFill>
                  <a:srgbClr val="334155"/>
                </a:solidFill>
                <a:latin typeface="Arial"/>
                <a:ea typeface="Arial"/>
                <a:cs typeface="Arial"/>
              </a:rPr>
              <a:t>, and continue child protection community awareness</a:t>
            </a:r>
          </a:p>
          <a:p>
            <a:pPr>
              <a:defRPr sz="1500">
                <a:solidFill>
                  <a:srgbClr val="334155"/>
                </a:solidFill>
                <a:latin typeface="Arial"/>
                <a:ea typeface="Arial"/>
                <a:cs typeface="Arial"/>
              </a:defRPr>
            </a:pPr>
            <a:endParaRPr lang="en-US" sz="1500" dirty="0">
              <a:solidFill>
                <a:srgbClr val="334155"/>
              </a:solidFill>
              <a:latin typeface="Arial"/>
              <a:ea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  <a:defRPr sz="1500">
                <a:solidFill>
                  <a:srgbClr val="334155"/>
                </a:solidFill>
                <a:latin typeface="Arial"/>
                <a:ea typeface="Arial"/>
                <a:cs typeface="Arial"/>
              </a:defRPr>
            </a:pPr>
            <a:r>
              <a:rPr lang="en-US" sz="1500" dirty="0">
                <a:solidFill>
                  <a:srgbClr val="334155"/>
                </a:solidFill>
                <a:latin typeface="Arial"/>
                <a:ea typeface="Arial"/>
                <a:cs typeface="Arial"/>
              </a:rPr>
              <a:t>Continue strengthen and support CPWG</a:t>
            </a:r>
            <a:endParaRPr sz="1500" dirty="0">
              <a:solidFill>
                <a:srgbClr val="334155"/>
              </a:solidFill>
              <a:latin typeface="Arial"/>
              <a:ea typeface="Arial"/>
              <a:cs typeface="Arial"/>
            </a:endParaRPr>
          </a:p>
          <a:p>
            <a:endParaRPr sz="1500" dirty="0">
              <a:solidFill>
                <a:srgbClr val="334155"/>
              </a:solidFill>
              <a:latin typeface="Arial"/>
              <a:ea typeface="Arial"/>
              <a:cs typeface="Arial"/>
            </a:endParaRPr>
          </a:p>
          <a:p>
            <a:pPr>
              <a:defRPr sz="1500">
                <a:solidFill>
                  <a:srgbClr val="334155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334155"/>
                </a:solidFill>
                <a:latin typeface="Arial"/>
                <a:ea typeface="Arial"/>
                <a:cs typeface="Arial"/>
              </a:rPr>
              <a:t>• Development of the national MHPSS Policy</a:t>
            </a:r>
          </a:p>
          <a:p>
            <a:endParaRPr sz="1500" dirty="0">
              <a:solidFill>
                <a:srgbClr val="334155"/>
              </a:solidFill>
              <a:latin typeface="Arial"/>
              <a:ea typeface="Arial"/>
              <a:cs typeface="Arial"/>
            </a:endParaRPr>
          </a:p>
          <a:p>
            <a:pPr>
              <a:defRPr sz="1500">
                <a:solidFill>
                  <a:srgbClr val="334155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334155"/>
                </a:solidFill>
                <a:latin typeface="Arial"/>
                <a:ea typeface="Arial"/>
                <a:cs typeface="Arial"/>
              </a:rPr>
              <a:t>• St</a:t>
            </a:r>
            <a:r>
              <a:rPr lang="en-US" sz="1500" dirty="0">
                <a:solidFill>
                  <a:srgbClr val="334155"/>
                </a:solidFill>
                <a:latin typeface="Arial"/>
                <a:ea typeface="Arial"/>
                <a:cs typeface="Arial"/>
              </a:rPr>
              <a:t>rengthen</a:t>
            </a:r>
            <a:r>
              <a:rPr sz="1500" dirty="0">
                <a:solidFill>
                  <a:srgbClr val="334155"/>
                </a:solidFill>
                <a:latin typeface="Arial"/>
                <a:ea typeface="Arial"/>
                <a:cs typeface="Arial"/>
              </a:rPr>
              <a:t> counselling services</a:t>
            </a:r>
            <a:r>
              <a:rPr lang="en-US" sz="1500" dirty="0">
                <a:solidFill>
                  <a:srgbClr val="334155"/>
                </a:solidFill>
                <a:latin typeface="Arial"/>
                <a:ea typeface="Arial"/>
                <a:cs typeface="Arial"/>
              </a:rPr>
              <a:t> (</a:t>
            </a:r>
            <a:r>
              <a:rPr sz="1500" dirty="0">
                <a:solidFill>
                  <a:srgbClr val="334155"/>
                </a:solidFill>
                <a:latin typeface="Arial"/>
                <a:ea typeface="Arial"/>
                <a:cs typeface="Arial"/>
              </a:rPr>
              <a:t>child counselling</a:t>
            </a:r>
            <a:r>
              <a:rPr lang="en-US" sz="1500" dirty="0">
                <a:solidFill>
                  <a:srgbClr val="334155"/>
                </a:solidFill>
                <a:latin typeface="Arial"/>
                <a:ea typeface="Arial"/>
                <a:cs typeface="Arial"/>
              </a:rPr>
              <a:t>)</a:t>
            </a:r>
            <a:endParaRPr sz="1500" dirty="0">
              <a:solidFill>
                <a:srgbClr val="334155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slide-number">
            <a:extLst>
              <a:ext uri="{FF2B5EF4-FFF2-40B4-BE49-F238E27FC236}">
                <a16:creationId xmlns:a16="http://schemas.microsoft.com/office/drawing/2014/main" id="{46DE48B8-DA59-486F-ACC0-F9F3E6FCB505}"/>
              </a:ext>
            </a:extLst>
          </p:cNvPr>
          <p:cNvSpPr>
            <a:spLocks noGrp="1"/>
          </p:cNvSpPr>
          <p:nvPr/>
        </p:nvSpPr>
        <p:spPr>
          <a:xfrm>
            <a:off x="11382375" y="6534150"/>
            <a:ext cx="2667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59444" lnSpcReduction="20000"/>
          </a:bodyPr>
          <a:lstStyle/>
          <a:p>
            <a:pPr algn="r">
              <a:defRPr sz="900">
                <a:solidFill>
                  <a:srgbClr val="64748B"/>
                </a:solidFill>
                <a:latin typeface="Arial"/>
                <a:ea typeface="Arial"/>
                <a:cs typeface="Arial"/>
              </a:defRPr>
            </a:pPr>
            <a:r>
              <a:rPr sz="900">
                <a:solidFill>
                  <a:srgbClr val="64748B"/>
                </a:solidFill>
                <a:latin typeface="Arial"/>
                <a:ea typeface="Arial"/>
                <a:cs typeface="Arial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3452433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C4402-A2DA-B103-0F19-F66D609C14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2057" y="98475"/>
            <a:ext cx="5760846" cy="6755540"/>
          </a:xfrm>
        </p:spPr>
        <p:txBody>
          <a:bodyPr>
            <a:normAutofit/>
          </a:bodyPr>
          <a:lstStyle/>
          <a:p>
            <a:r>
              <a:rPr lang="en-US" sz="5200" b="1" dirty="0">
                <a:solidFill>
                  <a:schemeClr val="tx2"/>
                </a:solidFill>
              </a:rPr>
              <a:t>Thank You </a:t>
            </a:r>
            <a:br>
              <a:rPr lang="en-US" sz="5200" b="1" dirty="0">
                <a:solidFill>
                  <a:schemeClr val="tx2"/>
                </a:solidFill>
              </a:rPr>
            </a:br>
            <a:r>
              <a:rPr lang="en-US" sz="5200" b="1" dirty="0">
                <a:solidFill>
                  <a:schemeClr val="tx2"/>
                </a:solidFill>
              </a:rPr>
              <a:t>KAM RABWA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53AB43-37B0-D979-4A54-2D7808E843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43584" y="3985"/>
            <a:ext cx="9253728" cy="6850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256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019D8DA-D7A1-D4FA-EA1E-1CD9AED41E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0643722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D9172B5-432D-1C20-ED68-5C7382C64ADF}"/>
              </a:ext>
            </a:extLst>
          </p:cNvPr>
          <p:cNvSpPr txBox="1"/>
          <p:nvPr/>
        </p:nvSpPr>
        <p:spPr>
          <a:xfrm>
            <a:off x="0" y="1313234"/>
            <a:ext cx="12101209" cy="1200329"/>
          </a:xfrm>
          <a:prstGeom prst="rect">
            <a:avLst/>
          </a:prstGeom>
          <a:solidFill>
            <a:schemeClr val="accent4">
              <a:lumMod val="40000"/>
              <a:lumOff val="60000"/>
              <a:alpha val="34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7200" i="1" dirty="0"/>
              <a:t>Key Focus </a:t>
            </a:r>
            <a:endParaRPr lang="en-KI" sz="7200" i="1" dirty="0"/>
          </a:p>
        </p:txBody>
      </p:sp>
    </p:spTree>
    <p:extLst>
      <p:ext uri="{BB962C8B-B14F-4D97-AF65-F5344CB8AC3E}">
        <p14:creationId xmlns:p14="http://schemas.microsoft.com/office/powerpoint/2010/main" val="100580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yebrow">
            <a:extLst>
              <a:ext uri="{FF2B5EF4-FFF2-40B4-BE49-F238E27FC236}">
                <a16:creationId xmlns:a16="http://schemas.microsoft.com/office/drawing/2014/main" id="{DE0541A8-4793-42C1-B6CB-885551C1377C}"/>
              </a:ext>
            </a:extLst>
          </p:cNvPr>
          <p:cNvSpPr>
            <a:spLocks noGrp="1"/>
          </p:cNvSpPr>
          <p:nvPr/>
        </p:nvSpPr>
        <p:spPr>
          <a:xfrm>
            <a:off x="495300" y="323850"/>
            <a:ext cx="5715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611" lnSpcReduction="10000"/>
          </a:bodyPr>
          <a:lstStyle/>
          <a:p>
            <a:pPr>
              <a:defRPr sz="1125" b="1">
                <a:solidFill>
                  <a:srgbClr val="1677B8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677B8"/>
                </a:solidFill>
                <a:latin typeface="Arial"/>
                <a:ea typeface="Arial"/>
                <a:cs typeface="Arial"/>
              </a:rPr>
              <a:t>KIRIBATI • COUNTRY CONTEXT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BFFFCC3-F9C2-4221-B13D-819C4048A033}"/>
              </a:ext>
            </a:extLst>
          </p:cNvPr>
          <p:cNvSpPr>
            <a:spLocks noGrp="1"/>
          </p:cNvSpPr>
          <p:nvPr/>
        </p:nvSpPr>
        <p:spPr>
          <a:xfrm>
            <a:off x="495300" y="685800"/>
            <a:ext cx="11096625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7674"/>
          </a:bodyPr>
          <a:lstStyle/>
          <a:p>
            <a:pPr>
              <a:defRPr sz="3075" b="1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3075" b="1">
                <a:solidFill>
                  <a:srgbClr val="0F172A"/>
                </a:solidFill>
                <a:latin typeface="Arial"/>
                <a:ea typeface="Arial"/>
                <a:cs typeface="Arial"/>
              </a:rPr>
              <a:t>Geography and demography shape child protection delivery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85D36EC4-3660-4BD5-A6E4-DE57CB016D8F}"/>
              </a:ext>
            </a:extLst>
          </p:cNvPr>
          <p:cNvSpPr>
            <a:spLocks noGrp="1"/>
          </p:cNvSpPr>
          <p:nvPr/>
        </p:nvSpPr>
        <p:spPr>
          <a:xfrm>
            <a:off x="495300" y="1390650"/>
            <a:ext cx="10668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4493"/>
          </a:bodyPr>
          <a:lstStyle/>
          <a:p>
            <a:pPr>
              <a:defRPr sz="1575">
                <a:solidFill>
                  <a:srgbClr val="475569"/>
                </a:solidFill>
                <a:latin typeface="Arial"/>
                <a:ea typeface="Arial"/>
                <a:cs typeface="Arial"/>
              </a:defRPr>
            </a:pPr>
            <a:r>
              <a:rPr sz="1575" dirty="0">
                <a:solidFill>
                  <a:srgbClr val="475569"/>
                </a:solidFill>
                <a:latin typeface="Arial"/>
                <a:ea typeface="Arial"/>
                <a:cs typeface="Arial"/>
              </a:rPr>
              <a:t>A widely dispersed island nation, a young population and strong community networks </a:t>
            </a:r>
            <a:r>
              <a:rPr lang="en-US" sz="1575" dirty="0">
                <a:solidFill>
                  <a:srgbClr val="475569"/>
                </a:solidFill>
                <a:latin typeface="Arial"/>
                <a:ea typeface="Arial"/>
                <a:cs typeface="Arial"/>
              </a:rPr>
              <a:t>shapes</a:t>
            </a:r>
            <a:r>
              <a:rPr sz="1575" dirty="0">
                <a:solidFill>
                  <a:srgbClr val="475569"/>
                </a:solidFill>
                <a:latin typeface="Arial"/>
                <a:ea typeface="Arial"/>
                <a:cs typeface="Arial"/>
              </a:rPr>
              <a:t> how services organized.</a:t>
            </a:r>
          </a:p>
        </p:txBody>
      </p:sp>
      <p:sp>
        <p:nvSpPr>
          <p:cNvPr id="4" name="panel-1">
            <a:extLst>
              <a:ext uri="{FF2B5EF4-FFF2-40B4-BE49-F238E27FC236}">
                <a16:creationId xmlns:a16="http://schemas.microsoft.com/office/drawing/2014/main" id="{54735957-8E84-4D74-BCEE-A9CF98E64A0C}"/>
              </a:ext>
            </a:extLst>
          </p:cNvPr>
          <p:cNvSpPr>
            <a:spLocks noGrp="1"/>
          </p:cNvSpPr>
          <p:nvPr/>
        </p:nvSpPr>
        <p:spPr>
          <a:xfrm>
            <a:off x="495300" y="2133600"/>
            <a:ext cx="3429000" cy="4057650"/>
          </a:xfrm>
          <a:prstGeom prst="rect">
            <a:avLst/>
          </a:prstGeom>
          <a:solidFill>
            <a:srgbClr val="EAF6FC"/>
          </a:solidFill>
          <a:ln w="0">
            <a:noFill/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5" name="panel-2">
            <a:extLst>
              <a:ext uri="{FF2B5EF4-FFF2-40B4-BE49-F238E27FC236}">
                <a16:creationId xmlns:a16="http://schemas.microsoft.com/office/drawing/2014/main" id="{07D3E96B-1214-41B4-ACB9-BBA1E88DCD33}"/>
              </a:ext>
            </a:extLst>
          </p:cNvPr>
          <p:cNvSpPr>
            <a:spLocks noGrp="1"/>
          </p:cNvSpPr>
          <p:nvPr/>
        </p:nvSpPr>
        <p:spPr>
          <a:xfrm>
            <a:off x="4381500" y="2133600"/>
            <a:ext cx="3429000" cy="4057650"/>
          </a:xfrm>
          <a:prstGeom prst="rect">
            <a:avLst/>
          </a:prstGeom>
          <a:solidFill>
            <a:srgbClr val="F1F5F9"/>
          </a:solidFill>
          <a:ln w="0">
            <a:noFill/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6" name="panel-3">
            <a:extLst>
              <a:ext uri="{FF2B5EF4-FFF2-40B4-BE49-F238E27FC236}">
                <a16:creationId xmlns:a16="http://schemas.microsoft.com/office/drawing/2014/main" id="{E94432A7-F210-4419-A3CF-FF139A2A742C}"/>
              </a:ext>
            </a:extLst>
          </p:cNvPr>
          <p:cNvSpPr>
            <a:spLocks noGrp="1"/>
          </p:cNvSpPr>
          <p:nvPr/>
        </p:nvSpPr>
        <p:spPr>
          <a:xfrm>
            <a:off x="8267700" y="2133600"/>
            <a:ext cx="3429000" cy="4057650"/>
          </a:xfrm>
          <a:prstGeom prst="rect">
            <a:avLst/>
          </a:prstGeom>
          <a:solidFill>
            <a:srgbClr val="EAF6FC"/>
          </a:solidFill>
          <a:ln w="0">
            <a:noFill/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7" name="geo-label">
            <a:extLst>
              <a:ext uri="{FF2B5EF4-FFF2-40B4-BE49-F238E27FC236}">
                <a16:creationId xmlns:a16="http://schemas.microsoft.com/office/drawing/2014/main" id="{B9F05DA8-DE5F-41DD-A94C-048A7DAC4D9F}"/>
              </a:ext>
            </a:extLst>
          </p:cNvPr>
          <p:cNvSpPr>
            <a:spLocks noGrp="1"/>
          </p:cNvSpPr>
          <p:nvPr/>
        </p:nvSpPr>
        <p:spPr>
          <a:xfrm>
            <a:off x="762000" y="2419350"/>
            <a:ext cx="2667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2917" lnSpcReduction="10000"/>
          </a:bodyPr>
          <a:lstStyle/>
          <a:p>
            <a:pPr>
              <a:defRPr sz="1200" b="1">
                <a:solidFill>
                  <a:srgbClr val="1677B8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677B8"/>
                </a:solidFill>
                <a:latin typeface="Arial"/>
                <a:ea typeface="Arial"/>
                <a:cs typeface="Arial"/>
              </a:rPr>
              <a:t>GEOGRAPHY</a:t>
            </a:r>
          </a:p>
        </p:txBody>
      </p:sp>
      <p:sp>
        <p:nvSpPr>
          <p:cNvPr id="8" name="geo-stat">
            <a:extLst>
              <a:ext uri="{FF2B5EF4-FFF2-40B4-BE49-F238E27FC236}">
                <a16:creationId xmlns:a16="http://schemas.microsoft.com/office/drawing/2014/main" id="{C3A92D65-0670-4D23-BBED-BE6BF4E2F83F}"/>
              </a:ext>
            </a:extLst>
          </p:cNvPr>
          <p:cNvSpPr>
            <a:spLocks noGrp="1"/>
          </p:cNvSpPr>
          <p:nvPr/>
        </p:nvSpPr>
        <p:spPr>
          <a:xfrm>
            <a:off x="762000" y="2895600"/>
            <a:ext cx="266700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276" lnSpcReduction="10000"/>
          </a:bodyPr>
          <a:lstStyle/>
          <a:p>
            <a:pPr>
              <a:defRPr sz="4350" b="1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4350" b="1">
                <a:solidFill>
                  <a:srgbClr val="0F172A"/>
                </a:solidFill>
                <a:latin typeface="Arial"/>
                <a:ea typeface="Arial"/>
                <a:cs typeface="Arial"/>
              </a:rPr>
              <a:t>33</a:t>
            </a:r>
          </a:p>
        </p:txBody>
      </p:sp>
      <p:sp>
        <p:nvSpPr>
          <p:cNvPr id="9" name="geo-desc">
            <a:extLst>
              <a:ext uri="{FF2B5EF4-FFF2-40B4-BE49-F238E27FC236}">
                <a16:creationId xmlns:a16="http://schemas.microsoft.com/office/drawing/2014/main" id="{D3B5CBCB-FF40-4511-8FF5-058790B93779}"/>
              </a:ext>
            </a:extLst>
          </p:cNvPr>
          <p:cNvSpPr>
            <a:spLocks noGrp="1"/>
          </p:cNvSpPr>
          <p:nvPr/>
        </p:nvSpPr>
        <p:spPr>
          <a:xfrm>
            <a:off x="762000" y="3676650"/>
            <a:ext cx="2762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7500" lnSpcReduction="10000"/>
          </a:bodyPr>
          <a:lstStyle/>
          <a:p>
            <a:pPr>
              <a:defRPr sz="1800" b="1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F172A"/>
                </a:solidFill>
                <a:latin typeface="Arial"/>
                <a:ea typeface="Arial"/>
                <a:cs typeface="Arial"/>
              </a:rPr>
              <a:t>islands across the Central Pacific</a:t>
            </a:r>
          </a:p>
        </p:txBody>
      </p:sp>
      <p:sp>
        <p:nvSpPr>
          <p:cNvPr id="10" name="geo-body">
            <a:extLst>
              <a:ext uri="{FF2B5EF4-FFF2-40B4-BE49-F238E27FC236}">
                <a16:creationId xmlns:a16="http://schemas.microsoft.com/office/drawing/2014/main" id="{F3E99E00-5E31-44C9-9AA8-D57F2F8181CB}"/>
              </a:ext>
            </a:extLst>
          </p:cNvPr>
          <p:cNvSpPr>
            <a:spLocks noGrp="1"/>
          </p:cNvSpPr>
          <p:nvPr/>
        </p:nvSpPr>
        <p:spPr>
          <a:xfrm>
            <a:off x="762000" y="4572000"/>
            <a:ext cx="2781300" cy="1276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5529"/>
          </a:bodyPr>
          <a:lstStyle/>
          <a:p>
            <a:pPr>
              <a:defRPr sz="1425">
                <a:solidFill>
                  <a:srgbClr val="334155"/>
                </a:solidFill>
                <a:latin typeface="Arial"/>
                <a:ea typeface="Arial"/>
                <a:cs typeface="Arial"/>
              </a:defRPr>
            </a:pPr>
            <a:r>
              <a:rPr sz="1425">
                <a:solidFill>
                  <a:srgbClr val="334155"/>
                </a:solidFill>
                <a:latin typeface="Arial"/>
                <a:ea typeface="Arial"/>
                <a:cs typeface="Arial"/>
              </a:rPr>
              <a:t>32 low-lying coral islands and Banaba</a:t>
            </a:r>
          </a:p>
          <a:p>
            <a:endParaRPr sz="1425">
              <a:solidFill>
                <a:srgbClr val="334155"/>
              </a:solidFill>
              <a:latin typeface="Arial"/>
              <a:ea typeface="Arial"/>
              <a:cs typeface="Arial"/>
            </a:endParaRPr>
          </a:p>
          <a:p>
            <a:pPr>
              <a:defRPr sz="1425">
                <a:solidFill>
                  <a:srgbClr val="334155"/>
                </a:solidFill>
                <a:latin typeface="Arial"/>
                <a:ea typeface="Arial"/>
                <a:cs typeface="Arial"/>
              </a:defRPr>
            </a:pPr>
            <a:r>
              <a:rPr sz="1425">
                <a:solidFill>
                  <a:srgbClr val="334155"/>
                </a:solidFill>
                <a:latin typeface="Arial"/>
                <a:ea typeface="Arial"/>
                <a:cs typeface="Arial"/>
              </a:rPr>
              <a:t>21 inhabited islands</a:t>
            </a:r>
          </a:p>
          <a:p>
            <a:endParaRPr sz="1425">
              <a:solidFill>
                <a:srgbClr val="334155"/>
              </a:solidFill>
              <a:latin typeface="Arial"/>
              <a:ea typeface="Arial"/>
              <a:cs typeface="Arial"/>
            </a:endParaRPr>
          </a:p>
          <a:p>
            <a:pPr>
              <a:defRPr sz="1425">
                <a:solidFill>
                  <a:srgbClr val="334155"/>
                </a:solidFill>
                <a:latin typeface="Arial"/>
                <a:ea typeface="Arial"/>
                <a:cs typeface="Arial"/>
              </a:defRPr>
            </a:pPr>
            <a:r>
              <a:rPr sz="1425">
                <a:solidFill>
                  <a:srgbClr val="334155"/>
                </a:solidFill>
                <a:latin typeface="Arial"/>
                <a:ea typeface="Arial"/>
                <a:cs typeface="Arial"/>
              </a:rPr>
              <a:t>Three island groups: Gilbert, Phoenix and Line Islands</a:t>
            </a:r>
          </a:p>
        </p:txBody>
      </p:sp>
      <p:sp>
        <p:nvSpPr>
          <p:cNvPr id="11" name="pop-label">
            <a:extLst>
              <a:ext uri="{FF2B5EF4-FFF2-40B4-BE49-F238E27FC236}">
                <a16:creationId xmlns:a16="http://schemas.microsoft.com/office/drawing/2014/main" id="{217A5200-DD9D-4DF0-9050-F90356C40DE8}"/>
              </a:ext>
            </a:extLst>
          </p:cNvPr>
          <p:cNvSpPr>
            <a:spLocks noGrp="1"/>
          </p:cNvSpPr>
          <p:nvPr/>
        </p:nvSpPr>
        <p:spPr>
          <a:xfrm>
            <a:off x="4648200" y="2419350"/>
            <a:ext cx="2857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2917" lnSpcReduction="10000"/>
          </a:bodyPr>
          <a:lstStyle/>
          <a:p>
            <a:pPr>
              <a:defRPr sz="1200" b="1">
                <a:solidFill>
                  <a:srgbClr val="1677B8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677B8"/>
                </a:solidFill>
                <a:latin typeface="Arial"/>
                <a:ea typeface="Arial"/>
                <a:cs typeface="Arial"/>
              </a:rPr>
              <a:t>POPULATION • 2020 CENSUS</a:t>
            </a:r>
          </a:p>
        </p:txBody>
      </p:sp>
      <p:sp>
        <p:nvSpPr>
          <p:cNvPr id="12" name="pop-stat">
            <a:extLst>
              <a:ext uri="{FF2B5EF4-FFF2-40B4-BE49-F238E27FC236}">
                <a16:creationId xmlns:a16="http://schemas.microsoft.com/office/drawing/2014/main" id="{92492A6A-FEB4-42B1-81BB-4623872C8D8C}"/>
              </a:ext>
            </a:extLst>
          </p:cNvPr>
          <p:cNvSpPr>
            <a:spLocks noGrp="1"/>
          </p:cNvSpPr>
          <p:nvPr/>
        </p:nvSpPr>
        <p:spPr>
          <a:xfrm>
            <a:off x="4648200" y="2952750"/>
            <a:ext cx="28575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>
              <a:defRPr sz="3375" b="1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3375" b="1" dirty="0">
                <a:solidFill>
                  <a:srgbClr val="0F172A"/>
                </a:solidFill>
                <a:latin typeface="Arial"/>
                <a:ea typeface="Arial"/>
                <a:cs typeface="Arial"/>
              </a:rPr>
              <a:t>119,438</a:t>
            </a:r>
          </a:p>
        </p:txBody>
      </p:sp>
      <p:sp>
        <p:nvSpPr>
          <p:cNvPr id="13" name="pop-desc">
            <a:extLst>
              <a:ext uri="{FF2B5EF4-FFF2-40B4-BE49-F238E27FC236}">
                <a16:creationId xmlns:a16="http://schemas.microsoft.com/office/drawing/2014/main" id="{C5914EAD-281E-4FA9-BC47-0127CA442B61}"/>
              </a:ext>
            </a:extLst>
          </p:cNvPr>
          <p:cNvSpPr>
            <a:spLocks noGrp="1"/>
          </p:cNvSpPr>
          <p:nvPr/>
        </p:nvSpPr>
        <p:spPr>
          <a:xfrm>
            <a:off x="4648200" y="3638550"/>
            <a:ext cx="2762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611" lnSpcReduction="10000"/>
          </a:bodyPr>
          <a:lstStyle/>
          <a:p>
            <a:pPr>
              <a:defRPr sz="1800" b="1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1800" b="1" dirty="0">
                <a:solidFill>
                  <a:srgbClr val="0F172A"/>
                </a:solidFill>
                <a:latin typeface="Arial"/>
                <a:ea typeface="Arial"/>
                <a:cs typeface="Arial"/>
              </a:rPr>
              <a:t>people nationwide</a:t>
            </a:r>
          </a:p>
        </p:txBody>
      </p:sp>
      <p:sp>
        <p:nvSpPr>
          <p:cNvPr id="14" name="children-stat">
            <a:extLst>
              <a:ext uri="{FF2B5EF4-FFF2-40B4-BE49-F238E27FC236}">
                <a16:creationId xmlns:a16="http://schemas.microsoft.com/office/drawing/2014/main" id="{95C935D3-A2D2-46C8-9411-F4846392A75E}"/>
              </a:ext>
            </a:extLst>
          </p:cNvPr>
          <p:cNvSpPr>
            <a:spLocks noGrp="1"/>
          </p:cNvSpPr>
          <p:nvPr/>
        </p:nvSpPr>
        <p:spPr>
          <a:xfrm>
            <a:off x="4648200" y="4419600"/>
            <a:ext cx="13335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148"/>
          </a:bodyPr>
          <a:lstStyle/>
          <a:p>
            <a:pPr>
              <a:defRPr sz="2700" b="1">
                <a:solidFill>
                  <a:srgbClr val="1677B8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677B8"/>
                </a:solidFill>
                <a:latin typeface="Arial"/>
                <a:ea typeface="Arial"/>
                <a:cs typeface="Arial"/>
              </a:rPr>
              <a:t>41%</a:t>
            </a:r>
          </a:p>
        </p:txBody>
      </p:sp>
      <p:sp>
        <p:nvSpPr>
          <p:cNvPr id="15" name="children-desc">
            <a:extLst>
              <a:ext uri="{FF2B5EF4-FFF2-40B4-BE49-F238E27FC236}">
                <a16:creationId xmlns:a16="http://schemas.microsoft.com/office/drawing/2014/main" id="{297F8D05-C567-40A9-AF22-819DB7CCBEC9}"/>
              </a:ext>
            </a:extLst>
          </p:cNvPr>
          <p:cNvSpPr>
            <a:spLocks noGrp="1"/>
          </p:cNvSpPr>
          <p:nvPr/>
        </p:nvSpPr>
        <p:spPr>
          <a:xfrm>
            <a:off x="5953125" y="4514850"/>
            <a:ext cx="1571625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0347" lnSpcReduction="10000"/>
          </a:bodyPr>
          <a:lstStyle/>
          <a:p>
            <a:pPr>
              <a:defRPr sz="1350" b="1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172A"/>
                </a:solidFill>
                <a:latin typeface="Arial"/>
                <a:ea typeface="Arial"/>
                <a:cs typeface="Arial"/>
              </a:rPr>
              <a:t>aged 17 or younger</a:t>
            </a:r>
          </a:p>
        </p:txBody>
      </p:sp>
      <p:sp>
        <p:nvSpPr>
          <p:cNvPr id="16" name="urban-stat">
            <a:extLst>
              <a:ext uri="{FF2B5EF4-FFF2-40B4-BE49-F238E27FC236}">
                <a16:creationId xmlns:a16="http://schemas.microsoft.com/office/drawing/2014/main" id="{7B823F6F-13C4-4096-8822-1C0C483548DE}"/>
              </a:ext>
            </a:extLst>
          </p:cNvPr>
          <p:cNvSpPr>
            <a:spLocks noGrp="1"/>
          </p:cNvSpPr>
          <p:nvPr/>
        </p:nvSpPr>
        <p:spPr>
          <a:xfrm>
            <a:off x="4648200" y="5124450"/>
            <a:ext cx="13335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148"/>
          </a:bodyPr>
          <a:lstStyle/>
          <a:p>
            <a:pPr>
              <a:defRPr sz="2700" b="1">
                <a:solidFill>
                  <a:srgbClr val="1677B8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677B8"/>
                </a:solidFill>
                <a:latin typeface="Arial"/>
                <a:ea typeface="Arial"/>
                <a:cs typeface="Arial"/>
              </a:rPr>
              <a:t>53%</a:t>
            </a:r>
          </a:p>
        </p:txBody>
      </p:sp>
      <p:sp>
        <p:nvSpPr>
          <p:cNvPr id="17" name="urban-desc">
            <a:extLst>
              <a:ext uri="{FF2B5EF4-FFF2-40B4-BE49-F238E27FC236}">
                <a16:creationId xmlns:a16="http://schemas.microsoft.com/office/drawing/2014/main" id="{48750512-3ECB-45C8-8ECC-4FF974B896AB}"/>
              </a:ext>
            </a:extLst>
          </p:cNvPr>
          <p:cNvSpPr>
            <a:spLocks noGrp="1"/>
          </p:cNvSpPr>
          <p:nvPr/>
        </p:nvSpPr>
        <p:spPr>
          <a:xfrm>
            <a:off x="5953125" y="5172075"/>
            <a:ext cx="157162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3518" lnSpcReduction="10000"/>
          </a:bodyPr>
          <a:lstStyle/>
          <a:p>
            <a:pPr>
              <a:defRPr sz="1350" b="1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172A"/>
                </a:solidFill>
                <a:latin typeface="Arial"/>
                <a:ea typeface="Arial"/>
                <a:cs typeface="Arial"/>
              </a:rPr>
              <a:t>live in South Tarawa and Betio</a:t>
            </a:r>
          </a:p>
        </p:txBody>
      </p:sp>
      <p:sp>
        <p:nvSpPr>
          <p:cNvPr id="18" name="culture-label">
            <a:extLst>
              <a:ext uri="{FF2B5EF4-FFF2-40B4-BE49-F238E27FC236}">
                <a16:creationId xmlns:a16="http://schemas.microsoft.com/office/drawing/2014/main" id="{0AF53572-D5AB-4D83-8DDD-6C77199A1156}"/>
              </a:ext>
            </a:extLst>
          </p:cNvPr>
          <p:cNvSpPr>
            <a:spLocks noGrp="1"/>
          </p:cNvSpPr>
          <p:nvPr/>
        </p:nvSpPr>
        <p:spPr>
          <a:xfrm>
            <a:off x="8534400" y="2419350"/>
            <a:ext cx="2857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2917" lnSpcReduction="10000"/>
          </a:bodyPr>
          <a:lstStyle/>
          <a:p>
            <a:pPr>
              <a:defRPr sz="1200" b="1">
                <a:solidFill>
                  <a:srgbClr val="1677B8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677B8"/>
                </a:solidFill>
                <a:latin typeface="Arial"/>
                <a:ea typeface="Arial"/>
                <a:cs typeface="Arial"/>
              </a:rPr>
              <a:t>COMMUNITY &amp; CULTURE</a:t>
            </a:r>
          </a:p>
        </p:txBody>
      </p:sp>
      <p:sp>
        <p:nvSpPr>
          <p:cNvPr id="19" name="culture-head">
            <a:extLst>
              <a:ext uri="{FF2B5EF4-FFF2-40B4-BE49-F238E27FC236}">
                <a16:creationId xmlns:a16="http://schemas.microsoft.com/office/drawing/2014/main" id="{BADBACA9-0A02-47CE-93B3-845CFD50240F}"/>
              </a:ext>
            </a:extLst>
          </p:cNvPr>
          <p:cNvSpPr>
            <a:spLocks noGrp="1"/>
          </p:cNvSpPr>
          <p:nvPr/>
        </p:nvSpPr>
        <p:spPr>
          <a:xfrm>
            <a:off x="8534400" y="2990850"/>
            <a:ext cx="28575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7906" lnSpcReduction="20000"/>
          </a:bodyPr>
          <a:lstStyle/>
          <a:p>
            <a:pPr>
              <a:defRPr sz="2025" b="1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2025" b="1" dirty="0">
                <a:solidFill>
                  <a:srgbClr val="0F172A"/>
                </a:solidFill>
                <a:latin typeface="Arial"/>
                <a:ea typeface="Arial"/>
                <a:cs typeface="Arial"/>
              </a:rPr>
              <a:t>Children are supported through close family and community networks.</a:t>
            </a:r>
          </a:p>
        </p:txBody>
      </p:sp>
      <p:sp>
        <p:nvSpPr>
          <p:cNvPr id="20" name="culture-body">
            <a:extLst>
              <a:ext uri="{FF2B5EF4-FFF2-40B4-BE49-F238E27FC236}">
                <a16:creationId xmlns:a16="http://schemas.microsoft.com/office/drawing/2014/main" id="{F950FFAD-9933-420A-B849-5ECC3B16EF4B}"/>
              </a:ext>
            </a:extLst>
          </p:cNvPr>
          <p:cNvSpPr>
            <a:spLocks noGrp="1"/>
          </p:cNvSpPr>
          <p:nvPr/>
        </p:nvSpPr>
        <p:spPr>
          <a:xfrm>
            <a:off x="8534400" y="4381500"/>
            <a:ext cx="2857500" cy="1466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6667" lnSpcReduction="20000"/>
          </a:bodyPr>
          <a:lstStyle/>
          <a:p>
            <a:pPr>
              <a:defRPr sz="1425">
                <a:solidFill>
                  <a:srgbClr val="334155"/>
                </a:solidFill>
                <a:latin typeface="Arial"/>
                <a:ea typeface="Arial"/>
                <a:cs typeface="Arial"/>
              </a:defRPr>
            </a:pPr>
            <a:r>
              <a:rPr sz="1425" dirty="0">
                <a:solidFill>
                  <a:srgbClr val="334155"/>
                </a:solidFill>
                <a:latin typeface="Arial"/>
                <a:ea typeface="Arial"/>
                <a:cs typeface="Arial"/>
              </a:rPr>
              <a:t>• Extended families play a central caregiving role</a:t>
            </a:r>
          </a:p>
          <a:p>
            <a:endParaRPr sz="1425" dirty="0">
              <a:solidFill>
                <a:srgbClr val="334155"/>
              </a:solidFill>
              <a:latin typeface="Arial"/>
              <a:ea typeface="Arial"/>
              <a:cs typeface="Arial"/>
            </a:endParaRPr>
          </a:p>
          <a:p>
            <a:pPr>
              <a:defRPr sz="1425">
                <a:solidFill>
                  <a:srgbClr val="334155"/>
                </a:solidFill>
                <a:latin typeface="Arial"/>
                <a:ea typeface="Arial"/>
                <a:cs typeface="Arial"/>
              </a:defRPr>
            </a:pPr>
            <a:r>
              <a:rPr sz="1425" dirty="0">
                <a:solidFill>
                  <a:srgbClr val="334155"/>
                </a:solidFill>
                <a:latin typeface="Arial"/>
                <a:ea typeface="Arial"/>
                <a:cs typeface="Arial"/>
              </a:rPr>
              <a:t>• Churches and traditional leaders influence community support</a:t>
            </a:r>
          </a:p>
          <a:p>
            <a:endParaRPr sz="1425" dirty="0">
              <a:solidFill>
                <a:srgbClr val="334155"/>
              </a:solidFill>
              <a:latin typeface="Arial"/>
              <a:ea typeface="Arial"/>
              <a:cs typeface="Arial"/>
            </a:endParaRPr>
          </a:p>
          <a:p>
            <a:pPr>
              <a:defRPr sz="1425">
                <a:solidFill>
                  <a:srgbClr val="334155"/>
                </a:solidFill>
                <a:latin typeface="Arial"/>
                <a:ea typeface="Arial"/>
                <a:cs typeface="Arial"/>
              </a:defRPr>
            </a:pPr>
            <a:r>
              <a:rPr sz="1425" dirty="0">
                <a:solidFill>
                  <a:srgbClr val="334155"/>
                </a:solidFill>
                <a:latin typeface="Arial"/>
                <a:ea typeface="Arial"/>
                <a:cs typeface="Arial"/>
              </a:rPr>
              <a:t>• Traditionally patriarchal structures shape family and community decision-making</a:t>
            </a:r>
          </a:p>
        </p:txBody>
      </p:sp>
      <p:sp>
        <p:nvSpPr>
          <p:cNvPr id="21" name="footer">
            <a:extLst>
              <a:ext uri="{FF2B5EF4-FFF2-40B4-BE49-F238E27FC236}">
                <a16:creationId xmlns:a16="http://schemas.microsoft.com/office/drawing/2014/main" id="{33CEA51F-F54C-4D03-9292-08A56CD5F45B}"/>
              </a:ext>
            </a:extLst>
          </p:cNvPr>
          <p:cNvSpPr>
            <a:spLocks noGrp="1"/>
          </p:cNvSpPr>
          <p:nvPr/>
        </p:nvSpPr>
        <p:spPr>
          <a:xfrm>
            <a:off x="495300" y="6496050"/>
            <a:ext cx="5715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65833" lnSpcReduction="20000"/>
          </a:bodyPr>
          <a:lstStyle/>
          <a:p>
            <a:pPr>
              <a:defRPr sz="900">
                <a:solidFill>
                  <a:srgbClr val="64748B"/>
                </a:solidFill>
                <a:latin typeface="Arial"/>
                <a:ea typeface="Arial"/>
                <a:cs typeface="Arial"/>
              </a:defRPr>
            </a:pPr>
            <a:r>
              <a:rPr sz="900">
                <a:solidFill>
                  <a:srgbClr val="64748B"/>
                </a:solidFill>
                <a:latin typeface="Arial"/>
                <a:ea typeface="Arial"/>
                <a:cs typeface="Arial"/>
              </a:rPr>
              <a:t>Sources: Kiribati NSO and SPC, 2020 Census</a:t>
            </a:r>
          </a:p>
        </p:txBody>
      </p:sp>
      <p:sp>
        <p:nvSpPr>
          <p:cNvPr id="22" name="slide-number">
            <a:extLst>
              <a:ext uri="{FF2B5EF4-FFF2-40B4-BE49-F238E27FC236}">
                <a16:creationId xmlns:a16="http://schemas.microsoft.com/office/drawing/2014/main" id="{B876EF52-F034-4E94-9066-9C7B735C638A}"/>
              </a:ext>
            </a:extLst>
          </p:cNvPr>
          <p:cNvSpPr>
            <a:spLocks noGrp="1"/>
          </p:cNvSpPr>
          <p:nvPr/>
        </p:nvSpPr>
        <p:spPr>
          <a:xfrm>
            <a:off x="11382375" y="6496050"/>
            <a:ext cx="2667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65833" lnSpcReduction="20000"/>
          </a:bodyPr>
          <a:lstStyle/>
          <a:p>
            <a:pPr algn="r">
              <a:defRPr sz="900">
                <a:solidFill>
                  <a:srgbClr val="64748B"/>
                </a:solidFill>
                <a:latin typeface="Arial"/>
                <a:ea typeface="Arial"/>
                <a:cs typeface="Arial"/>
              </a:defRPr>
            </a:pPr>
            <a:r>
              <a:rPr sz="900">
                <a:solidFill>
                  <a:srgbClr val="64748B"/>
                </a:solidFill>
                <a:latin typeface="Arial"/>
                <a:ea typeface="Arial"/>
                <a:cs typeface="Arial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5941291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eyebrow">
            <a:extLst>
              <a:ext uri="{FF2B5EF4-FFF2-40B4-BE49-F238E27FC236}">
                <a16:creationId xmlns:a16="http://schemas.microsoft.com/office/drawing/2014/main" id="{FB776F31-FBEC-4EC9-B7A2-B19C47646F8B}"/>
              </a:ext>
            </a:extLst>
          </p:cNvPr>
          <p:cNvSpPr>
            <a:spLocks noGrp="1"/>
          </p:cNvSpPr>
          <p:nvPr/>
        </p:nvSpPr>
        <p:spPr>
          <a:xfrm>
            <a:off x="495300" y="323850"/>
            <a:ext cx="6667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>
              <a:defRPr sz="1125" b="1">
                <a:solidFill>
                  <a:srgbClr val="1677B8"/>
                </a:solidFill>
                <a:latin typeface="Arial"/>
                <a:ea typeface="Arial"/>
                <a:cs typeface="Arial"/>
              </a:defRPr>
            </a:pPr>
            <a:r>
              <a:rPr sz="1125" b="1" dirty="0">
                <a:solidFill>
                  <a:srgbClr val="1677B8"/>
                </a:solidFill>
                <a:latin typeface="Arial"/>
                <a:ea typeface="Arial"/>
                <a:cs typeface="Arial"/>
              </a:rPr>
              <a:t>KIRIBATI • CHILD WELLBEING SNAPSHOT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509A4071-5C70-48BE-AFF9-47E6A7F463B0}"/>
              </a:ext>
            </a:extLst>
          </p:cNvPr>
          <p:cNvSpPr>
            <a:spLocks noGrp="1"/>
          </p:cNvSpPr>
          <p:nvPr/>
        </p:nvSpPr>
        <p:spPr>
          <a:xfrm>
            <a:off x="495300" y="666750"/>
            <a:ext cx="11096625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2385" lnSpcReduction="20000"/>
          </a:bodyPr>
          <a:lstStyle/>
          <a:p>
            <a:pPr>
              <a:defRPr sz="3225" b="1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3225" b="1" dirty="0">
                <a:solidFill>
                  <a:srgbClr val="0F172A"/>
                </a:solidFill>
                <a:latin typeface="Arial"/>
                <a:ea typeface="Arial"/>
                <a:cs typeface="Arial"/>
              </a:rPr>
              <a:t>Children face overlapping protection and development challenges</a:t>
            </a:r>
          </a:p>
        </p:txBody>
      </p:sp>
      <p:sp>
        <p:nvSpPr>
          <p:cNvPr id="3" name="intro">
            <a:extLst>
              <a:ext uri="{FF2B5EF4-FFF2-40B4-BE49-F238E27FC236}">
                <a16:creationId xmlns:a16="http://schemas.microsoft.com/office/drawing/2014/main" id="{40590B56-5E26-40DA-B072-22F88F6ACF90}"/>
              </a:ext>
            </a:extLst>
          </p:cNvPr>
          <p:cNvSpPr>
            <a:spLocks noGrp="1"/>
          </p:cNvSpPr>
          <p:nvPr/>
        </p:nvSpPr>
        <p:spPr>
          <a:xfrm>
            <a:off x="495300" y="1581150"/>
            <a:ext cx="10668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>
              <a:defRPr sz="1575">
                <a:solidFill>
                  <a:srgbClr val="475569"/>
                </a:solidFill>
                <a:latin typeface="Arial"/>
                <a:ea typeface="Arial"/>
                <a:cs typeface="Arial"/>
              </a:defRPr>
            </a:pPr>
            <a:r>
              <a:rPr sz="1575" dirty="0">
                <a:solidFill>
                  <a:srgbClr val="475569"/>
                </a:solidFill>
                <a:latin typeface="Arial"/>
                <a:ea typeface="Arial"/>
                <a:cs typeface="Arial"/>
              </a:rPr>
              <a:t>The indicators point to high exposure to harmful discipline alongside widening gaps in education, nutrition and early development.</a:t>
            </a:r>
          </a:p>
        </p:txBody>
      </p:sp>
      <p:sp>
        <p:nvSpPr>
          <p:cNvPr id="4" name="panel-1">
            <a:extLst>
              <a:ext uri="{FF2B5EF4-FFF2-40B4-BE49-F238E27FC236}">
                <a16:creationId xmlns:a16="http://schemas.microsoft.com/office/drawing/2014/main" id="{471DA339-C3D6-41C6-B97B-553B1A39A5D2}"/>
              </a:ext>
            </a:extLst>
          </p:cNvPr>
          <p:cNvSpPr>
            <a:spLocks noGrp="1"/>
          </p:cNvSpPr>
          <p:nvPr/>
        </p:nvSpPr>
        <p:spPr>
          <a:xfrm>
            <a:off x="400050" y="2590800"/>
            <a:ext cx="3429000" cy="3714750"/>
          </a:xfrm>
          <a:prstGeom prst="rect">
            <a:avLst/>
          </a:prstGeom>
          <a:solidFill>
            <a:srgbClr val="EAF6FC"/>
          </a:solidFill>
          <a:ln w="0">
            <a:noFill/>
            <a:prstDash val="solid"/>
          </a:ln>
        </p:spPr>
        <p:txBody>
          <a:bodyPr/>
          <a:lstStyle/>
          <a:p>
            <a:endParaRPr lang="en-KI" dirty="0"/>
          </a:p>
        </p:txBody>
      </p:sp>
      <p:sp>
        <p:nvSpPr>
          <p:cNvPr id="5" name="label-1">
            <a:extLst>
              <a:ext uri="{FF2B5EF4-FFF2-40B4-BE49-F238E27FC236}">
                <a16:creationId xmlns:a16="http://schemas.microsoft.com/office/drawing/2014/main" id="{09D3C1B5-290A-4CA5-81CC-C17587439EAB}"/>
              </a:ext>
            </a:extLst>
          </p:cNvPr>
          <p:cNvSpPr>
            <a:spLocks noGrp="1"/>
          </p:cNvSpPr>
          <p:nvPr/>
        </p:nvSpPr>
        <p:spPr>
          <a:xfrm>
            <a:off x="742950" y="2647950"/>
            <a:ext cx="29051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5833"/>
          </a:bodyPr>
          <a:lstStyle/>
          <a:p>
            <a:pPr>
              <a:defRPr sz="1200" b="1">
                <a:solidFill>
                  <a:srgbClr val="1677B8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677B8"/>
                </a:solidFill>
                <a:latin typeface="Arial"/>
                <a:ea typeface="Arial"/>
                <a:cs typeface="Arial"/>
              </a:rPr>
              <a:t>PROTECTION</a:t>
            </a:r>
          </a:p>
        </p:txBody>
      </p:sp>
      <p:sp>
        <p:nvSpPr>
          <p:cNvPr id="6" name="panel-2">
            <a:extLst>
              <a:ext uri="{FF2B5EF4-FFF2-40B4-BE49-F238E27FC236}">
                <a16:creationId xmlns:a16="http://schemas.microsoft.com/office/drawing/2014/main" id="{224C3D8A-329D-41DE-AFD2-983D3E656C72}"/>
              </a:ext>
            </a:extLst>
          </p:cNvPr>
          <p:cNvSpPr>
            <a:spLocks noGrp="1"/>
          </p:cNvSpPr>
          <p:nvPr/>
        </p:nvSpPr>
        <p:spPr>
          <a:xfrm>
            <a:off x="4381500" y="2400300"/>
            <a:ext cx="3429000" cy="3714750"/>
          </a:xfrm>
          <a:prstGeom prst="rect">
            <a:avLst/>
          </a:prstGeom>
          <a:solidFill>
            <a:srgbClr val="F1F5F9"/>
          </a:solidFill>
          <a:ln w="0">
            <a:noFill/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7" name="label-2">
            <a:extLst>
              <a:ext uri="{FF2B5EF4-FFF2-40B4-BE49-F238E27FC236}">
                <a16:creationId xmlns:a16="http://schemas.microsoft.com/office/drawing/2014/main" id="{282C1B35-1758-4439-A475-2A92288218DD}"/>
              </a:ext>
            </a:extLst>
          </p:cNvPr>
          <p:cNvSpPr>
            <a:spLocks noGrp="1"/>
          </p:cNvSpPr>
          <p:nvPr/>
        </p:nvSpPr>
        <p:spPr>
          <a:xfrm>
            <a:off x="4629150" y="2647950"/>
            <a:ext cx="29051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5833"/>
          </a:bodyPr>
          <a:lstStyle/>
          <a:p>
            <a:pPr>
              <a:defRPr sz="1200" b="1">
                <a:solidFill>
                  <a:srgbClr val="1677B8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677B8"/>
                </a:solidFill>
                <a:latin typeface="Arial"/>
                <a:ea typeface="Arial"/>
                <a:cs typeface="Arial"/>
              </a:rPr>
              <a:t>EDUCATION</a:t>
            </a:r>
          </a:p>
        </p:txBody>
      </p:sp>
      <p:sp>
        <p:nvSpPr>
          <p:cNvPr id="8" name="panel-3">
            <a:extLst>
              <a:ext uri="{FF2B5EF4-FFF2-40B4-BE49-F238E27FC236}">
                <a16:creationId xmlns:a16="http://schemas.microsoft.com/office/drawing/2014/main" id="{E9BD44B6-7F21-4E8C-8779-6308B01724BB}"/>
              </a:ext>
            </a:extLst>
          </p:cNvPr>
          <p:cNvSpPr>
            <a:spLocks noGrp="1"/>
          </p:cNvSpPr>
          <p:nvPr/>
        </p:nvSpPr>
        <p:spPr>
          <a:xfrm>
            <a:off x="8267700" y="2400300"/>
            <a:ext cx="3429000" cy="3714750"/>
          </a:xfrm>
          <a:prstGeom prst="rect">
            <a:avLst/>
          </a:prstGeom>
          <a:solidFill>
            <a:srgbClr val="EAF6FC"/>
          </a:solidFill>
          <a:ln w="0">
            <a:noFill/>
            <a:prstDash val="solid"/>
          </a:ln>
        </p:spPr>
        <p:txBody>
          <a:bodyPr/>
          <a:lstStyle/>
          <a:p>
            <a:endParaRPr lang="en-KI" dirty="0"/>
          </a:p>
        </p:txBody>
      </p:sp>
      <p:sp>
        <p:nvSpPr>
          <p:cNvPr id="9" name="label-3">
            <a:extLst>
              <a:ext uri="{FF2B5EF4-FFF2-40B4-BE49-F238E27FC236}">
                <a16:creationId xmlns:a16="http://schemas.microsoft.com/office/drawing/2014/main" id="{08D75F6B-AD10-4316-891B-27BA0CB9C723}"/>
              </a:ext>
            </a:extLst>
          </p:cNvPr>
          <p:cNvSpPr>
            <a:spLocks noGrp="1"/>
          </p:cNvSpPr>
          <p:nvPr/>
        </p:nvSpPr>
        <p:spPr>
          <a:xfrm>
            <a:off x="8515350" y="2647950"/>
            <a:ext cx="29051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5833"/>
          </a:bodyPr>
          <a:lstStyle/>
          <a:p>
            <a:pPr>
              <a:defRPr sz="1200" b="1">
                <a:solidFill>
                  <a:srgbClr val="1677B8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677B8"/>
                </a:solidFill>
                <a:latin typeface="Arial"/>
                <a:ea typeface="Arial"/>
                <a:cs typeface="Arial"/>
              </a:rPr>
              <a:t>HEALTH &amp; DEVELOPMENT</a:t>
            </a:r>
          </a:p>
        </p:txBody>
      </p:sp>
      <p:sp>
        <p:nvSpPr>
          <p:cNvPr id="10" name="protection-stat">
            <a:extLst>
              <a:ext uri="{FF2B5EF4-FFF2-40B4-BE49-F238E27FC236}">
                <a16:creationId xmlns:a16="http://schemas.microsoft.com/office/drawing/2014/main" id="{9EC19134-A17C-4EA2-8A6C-4CE8F02D7F3F}"/>
              </a:ext>
            </a:extLst>
          </p:cNvPr>
          <p:cNvSpPr>
            <a:spLocks noGrp="1"/>
          </p:cNvSpPr>
          <p:nvPr/>
        </p:nvSpPr>
        <p:spPr>
          <a:xfrm>
            <a:off x="742950" y="2958898"/>
            <a:ext cx="2905125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lnSpcReduction="10000"/>
          </a:bodyPr>
          <a:lstStyle/>
          <a:p>
            <a:pPr>
              <a:defRPr sz="4200" b="1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1600" b="1" dirty="0">
                <a:solidFill>
                  <a:srgbClr val="0F172A"/>
                </a:solidFill>
                <a:latin typeface="Arial"/>
                <a:ea typeface="Arial"/>
                <a:cs typeface="Arial"/>
              </a:rPr>
              <a:t>92.1%</a:t>
            </a:r>
            <a:r>
              <a:rPr lang="en-US" sz="1600" b="1" dirty="0">
                <a:solidFill>
                  <a:srgbClr val="0F172A"/>
                </a:solidFill>
                <a:latin typeface="Arial"/>
                <a:ea typeface="Arial"/>
                <a:cs typeface="Arial"/>
              </a:rPr>
              <a:t> of children aged 1-14 experience violent discipline</a:t>
            </a:r>
            <a:endParaRPr sz="1600" b="1" dirty="0">
              <a:solidFill>
                <a:srgbClr val="0F172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protection-desc">
            <a:extLst>
              <a:ext uri="{FF2B5EF4-FFF2-40B4-BE49-F238E27FC236}">
                <a16:creationId xmlns:a16="http://schemas.microsoft.com/office/drawing/2014/main" id="{50FC2611-2DB0-4A1B-B3CE-A5432431C85E}"/>
              </a:ext>
            </a:extLst>
          </p:cNvPr>
          <p:cNvSpPr>
            <a:spLocks noGrp="1"/>
          </p:cNvSpPr>
          <p:nvPr/>
        </p:nvSpPr>
        <p:spPr>
          <a:xfrm>
            <a:off x="742950" y="3739948"/>
            <a:ext cx="2876550" cy="52453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6961"/>
          </a:bodyPr>
          <a:lstStyle/>
          <a:p>
            <a:pPr>
              <a:defRPr sz="16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lang="en-US" sz="1650" b="1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41.6% of mothers believe physical discipline is ok</a:t>
            </a:r>
            <a:endParaRPr sz="1650" b="1" dirty="0">
              <a:solidFill>
                <a:srgbClr val="111827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labour">
            <a:extLst>
              <a:ext uri="{FF2B5EF4-FFF2-40B4-BE49-F238E27FC236}">
                <a16:creationId xmlns:a16="http://schemas.microsoft.com/office/drawing/2014/main" id="{243ECA7D-2074-4E39-90D7-34F27616AC64}"/>
              </a:ext>
            </a:extLst>
          </p:cNvPr>
          <p:cNvSpPr>
            <a:spLocks noGrp="1"/>
          </p:cNvSpPr>
          <p:nvPr/>
        </p:nvSpPr>
        <p:spPr>
          <a:xfrm>
            <a:off x="742950" y="4905375"/>
            <a:ext cx="28765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5000" lnSpcReduction="20000"/>
          </a:bodyPr>
          <a:lstStyle/>
          <a:p>
            <a:pPr>
              <a:defRPr sz="1950" b="1">
                <a:solidFill>
                  <a:srgbClr val="1677B8"/>
                </a:solidFill>
                <a:latin typeface="Arial"/>
                <a:ea typeface="Arial"/>
                <a:cs typeface="Arial"/>
              </a:defRPr>
            </a:pPr>
            <a:r>
              <a:rPr sz="1400" b="1" dirty="0">
                <a:solidFill>
                  <a:srgbClr val="1677B8"/>
                </a:solidFill>
                <a:latin typeface="Arial"/>
                <a:ea typeface="Arial"/>
                <a:cs typeface="Arial"/>
              </a:rPr>
              <a:t>24.4% </a:t>
            </a:r>
            <a:r>
              <a:rPr lang="en-US" sz="1400" b="1" dirty="0">
                <a:solidFill>
                  <a:srgbClr val="1677B8"/>
                </a:solidFill>
                <a:latin typeface="Arial"/>
                <a:ea typeface="Arial"/>
                <a:cs typeface="Arial"/>
              </a:rPr>
              <a:t>15-17 yrs engage in child labor  </a:t>
            </a:r>
            <a:endParaRPr sz="1400" b="1" dirty="0">
              <a:solidFill>
                <a:srgbClr val="1677B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protection-source">
            <a:extLst>
              <a:ext uri="{FF2B5EF4-FFF2-40B4-BE49-F238E27FC236}">
                <a16:creationId xmlns:a16="http://schemas.microsoft.com/office/drawing/2014/main" id="{12FFE0AD-D2D6-4A28-ADCB-966D8BAD790D}"/>
              </a:ext>
            </a:extLst>
          </p:cNvPr>
          <p:cNvSpPr>
            <a:spLocks noGrp="1"/>
          </p:cNvSpPr>
          <p:nvPr/>
        </p:nvSpPr>
        <p:spPr>
          <a:xfrm>
            <a:off x="742950" y="5657850"/>
            <a:ext cx="2476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3214" lnSpcReduction="10000"/>
          </a:bodyPr>
          <a:lstStyle/>
          <a:p>
            <a:pPr>
              <a:defRPr sz="1050">
                <a:solidFill>
                  <a:srgbClr val="64748B"/>
                </a:solidFill>
                <a:latin typeface="Arial"/>
                <a:ea typeface="Arial"/>
                <a:cs typeface="Arial"/>
              </a:defRPr>
            </a:pPr>
            <a:r>
              <a:rPr sz="1050" dirty="0">
                <a:solidFill>
                  <a:srgbClr val="64748B"/>
                </a:solidFill>
                <a:latin typeface="Arial"/>
                <a:ea typeface="Arial"/>
                <a:cs typeface="Arial"/>
              </a:rPr>
              <a:t>Source: MICS</a:t>
            </a:r>
            <a:r>
              <a:rPr lang="en-US" sz="1050" dirty="0">
                <a:solidFill>
                  <a:srgbClr val="64748B"/>
                </a:solidFill>
                <a:latin typeface="Arial"/>
                <a:ea typeface="Arial"/>
                <a:cs typeface="Arial"/>
              </a:rPr>
              <a:t> 2019</a:t>
            </a:r>
            <a:endParaRPr sz="1050" dirty="0">
              <a:solidFill>
                <a:srgbClr val="64748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education-head">
            <a:extLst>
              <a:ext uri="{FF2B5EF4-FFF2-40B4-BE49-F238E27FC236}">
                <a16:creationId xmlns:a16="http://schemas.microsoft.com/office/drawing/2014/main" id="{9B5D7BC8-361E-4B9D-958A-8D2F4F383B69}"/>
              </a:ext>
            </a:extLst>
          </p:cNvPr>
          <p:cNvSpPr>
            <a:spLocks noGrp="1"/>
          </p:cNvSpPr>
          <p:nvPr/>
        </p:nvSpPr>
        <p:spPr>
          <a:xfrm>
            <a:off x="4629150" y="3067050"/>
            <a:ext cx="2857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>
              <a:defRPr sz="19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School attendance</a:t>
            </a:r>
          </a:p>
        </p:txBody>
      </p:sp>
      <p:sp>
        <p:nvSpPr>
          <p:cNvPr id="15" name="primary">
            <a:extLst>
              <a:ext uri="{FF2B5EF4-FFF2-40B4-BE49-F238E27FC236}">
                <a16:creationId xmlns:a16="http://schemas.microsoft.com/office/drawing/2014/main" id="{683B3AFE-F90F-46F9-98D7-339B1D984A1D}"/>
              </a:ext>
            </a:extLst>
          </p:cNvPr>
          <p:cNvSpPr>
            <a:spLocks noGrp="1"/>
          </p:cNvSpPr>
          <p:nvPr/>
        </p:nvSpPr>
        <p:spPr>
          <a:xfrm>
            <a:off x="4629150" y="3667125"/>
            <a:ext cx="2809875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4667" lnSpcReduction="10000"/>
          </a:bodyPr>
          <a:lstStyle/>
          <a:p>
            <a:pPr>
              <a:defRPr sz="1875" b="1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F172A"/>
                </a:solidFill>
                <a:latin typeface="Arial"/>
                <a:ea typeface="Arial"/>
                <a:cs typeface="Arial"/>
              </a:rPr>
              <a:t>95.8%   Primary</a:t>
            </a:r>
          </a:p>
        </p:txBody>
      </p:sp>
      <p:sp>
        <p:nvSpPr>
          <p:cNvPr id="16" name="lower">
            <a:extLst>
              <a:ext uri="{FF2B5EF4-FFF2-40B4-BE49-F238E27FC236}">
                <a16:creationId xmlns:a16="http://schemas.microsoft.com/office/drawing/2014/main" id="{CBEB54B9-EC36-4418-B560-4412273E083B}"/>
              </a:ext>
            </a:extLst>
          </p:cNvPr>
          <p:cNvSpPr>
            <a:spLocks noGrp="1"/>
          </p:cNvSpPr>
          <p:nvPr/>
        </p:nvSpPr>
        <p:spPr>
          <a:xfrm>
            <a:off x="4629150" y="4105275"/>
            <a:ext cx="29718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611" lnSpcReduction="10000"/>
          </a:bodyPr>
          <a:lstStyle/>
          <a:p>
            <a:pPr>
              <a:defRPr sz="1800" b="1">
                <a:solidFill>
                  <a:srgbClr val="334155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334155"/>
                </a:solidFill>
                <a:latin typeface="Arial"/>
                <a:ea typeface="Arial"/>
                <a:cs typeface="Arial"/>
              </a:rPr>
              <a:t>80.5%   Lower secondary</a:t>
            </a:r>
          </a:p>
        </p:txBody>
      </p:sp>
      <p:sp>
        <p:nvSpPr>
          <p:cNvPr id="17" name="upper">
            <a:extLst>
              <a:ext uri="{FF2B5EF4-FFF2-40B4-BE49-F238E27FC236}">
                <a16:creationId xmlns:a16="http://schemas.microsoft.com/office/drawing/2014/main" id="{560B88D7-9A66-45A2-B67C-40D492F3A6B3}"/>
              </a:ext>
            </a:extLst>
          </p:cNvPr>
          <p:cNvSpPr>
            <a:spLocks noGrp="1"/>
          </p:cNvSpPr>
          <p:nvPr/>
        </p:nvSpPr>
        <p:spPr>
          <a:xfrm>
            <a:off x="4629150" y="4543425"/>
            <a:ext cx="29718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611" lnSpcReduction="10000"/>
          </a:bodyPr>
          <a:lstStyle/>
          <a:p>
            <a:pPr>
              <a:defRPr sz="1800" b="1">
                <a:solidFill>
                  <a:srgbClr val="64748B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64748B"/>
                </a:solidFill>
                <a:latin typeface="Arial"/>
                <a:ea typeface="Arial"/>
                <a:cs typeface="Arial"/>
              </a:rPr>
              <a:t>54.7%   Upper secondary</a:t>
            </a:r>
          </a:p>
        </p:txBody>
      </p:sp>
      <p:sp>
        <p:nvSpPr>
          <p:cNvPr id="18" name="literacy">
            <a:extLst>
              <a:ext uri="{FF2B5EF4-FFF2-40B4-BE49-F238E27FC236}">
                <a16:creationId xmlns:a16="http://schemas.microsoft.com/office/drawing/2014/main" id="{ECCCA1FF-36D7-46ED-A7FC-3B5FC536B9B5}"/>
              </a:ext>
            </a:extLst>
          </p:cNvPr>
          <p:cNvSpPr>
            <a:spLocks noGrp="1"/>
          </p:cNvSpPr>
          <p:nvPr/>
        </p:nvSpPr>
        <p:spPr>
          <a:xfrm>
            <a:off x="4629150" y="5133975"/>
            <a:ext cx="29718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9242"/>
          </a:bodyPr>
          <a:lstStyle/>
          <a:p>
            <a:pPr>
              <a:defRPr sz="1650" b="1">
                <a:solidFill>
                  <a:srgbClr val="1677B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677B8"/>
                </a:solidFill>
                <a:latin typeface="Arial"/>
                <a:ea typeface="Arial"/>
                <a:cs typeface="Arial"/>
              </a:rPr>
              <a:t>↓ 10% literacy &amp; numeracy</a:t>
            </a:r>
          </a:p>
          <a:p>
            <a:pPr>
              <a:defRPr sz="1650" b="1">
                <a:solidFill>
                  <a:srgbClr val="1677B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677B8"/>
                </a:solidFill>
                <a:latin typeface="Arial"/>
                <a:ea typeface="Arial"/>
                <a:cs typeface="Arial"/>
              </a:rPr>
              <a:t>2017–2024</a:t>
            </a:r>
          </a:p>
        </p:txBody>
      </p:sp>
      <p:sp>
        <p:nvSpPr>
          <p:cNvPr id="19" name="education-source">
            <a:extLst>
              <a:ext uri="{FF2B5EF4-FFF2-40B4-BE49-F238E27FC236}">
                <a16:creationId xmlns:a16="http://schemas.microsoft.com/office/drawing/2014/main" id="{1ECEF44A-29C8-41A8-A404-8210EC6EFF35}"/>
              </a:ext>
            </a:extLst>
          </p:cNvPr>
          <p:cNvSpPr>
            <a:spLocks noGrp="1"/>
          </p:cNvSpPr>
          <p:nvPr/>
        </p:nvSpPr>
        <p:spPr>
          <a:xfrm>
            <a:off x="4629150" y="5791200"/>
            <a:ext cx="2667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1309" lnSpcReduction="20000"/>
          </a:bodyPr>
          <a:lstStyle/>
          <a:p>
            <a:pPr>
              <a:defRPr sz="1050">
                <a:solidFill>
                  <a:srgbClr val="64748B"/>
                </a:solidFill>
                <a:latin typeface="Arial"/>
                <a:ea typeface="Arial"/>
                <a:cs typeface="Arial"/>
              </a:defRPr>
            </a:pPr>
            <a:r>
              <a:rPr sz="1050" dirty="0">
                <a:solidFill>
                  <a:srgbClr val="64748B"/>
                </a:solidFill>
                <a:latin typeface="Arial"/>
                <a:ea typeface="Arial"/>
                <a:cs typeface="Arial"/>
              </a:rPr>
              <a:t>Sources: MICS</a:t>
            </a:r>
            <a:r>
              <a:rPr lang="en-US" sz="1050" dirty="0">
                <a:solidFill>
                  <a:srgbClr val="64748B"/>
                </a:solidFill>
                <a:latin typeface="Arial"/>
                <a:ea typeface="Arial"/>
                <a:cs typeface="Arial"/>
              </a:rPr>
              <a:t> 2019</a:t>
            </a:r>
            <a:r>
              <a:rPr sz="1050" dirty="0">
                <a:solidFill>
                  <a:srgbClr val="64748B"/>
                </a:solidFill>
                <a:latin typeface="Arial"/>
                <a:ea typeface="Arial"/>
                <a:cs typeface="Arial"/>
              </a:rPr>
              <a:t>; </a:t>
            </a:r>
            <a:r>
              <a:rPr sz="1050" dirty="0" err="1">
                <a:solidFill>
                  <a:srgbClr val="64748B"/>
                </a:solidFill>
                <a:latin typeface="Arial"/>
                <a:ea typeface="Arial"/>
                <a:cs typeface="Arial"/>
              </a:rPr>
              <a:t>KiEHCI</a:t>
            </a:r>
            <a:r>
              <a:rPr lang="en-US" sz="1050" dirty="0">
                <a:solidFill>
                  <a:srgbClr val="64748B"/>
                </a:solidFill>
                <a:latin typeface="Arial"/>
                <a:ea typeface="Arial"/>
                <a:cs typeface="Arial"/>
              </a:rPr>
              <a:t> 2024</a:t>
            </a:r>
            <a:endParaRPr sz="1050" dirty="0">
              <a:solidFill>
                <a:srgbClr val="64748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stunting">
            <a:extLst>
              <a:ext uri="{FF2B5EF4-FFF2-40B4-BE49-F238E27FC236}">
                <a16:creationId xmlns:a16="http://schemas.microsoft.com/office/drawing/2014/main" id="{C75FAFF2-DEFC-4263-B3FC-BD80F21A2957}"/>
              </a:ext>
            </a:extLst>
          </p:cNvPr>
          <p:cNvSpPr>
            <a:spLocks noGrp="1"/>
          </p:cNvSpPr>
          <p:nvPr/>
        </p:nvSpPr>
        <p:spPr>
          <a:xfrm>
            <a:off x="8515350" y="3067050"/>
            <a:ext cx="285750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3590" lnSpcReduction="10000"/>
          </a:bodyPr>
          <a:lstStyle/>
          <a:p>
            <a:pPr>
              <a:defRPr sz="3900" b="1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0F172A"/>
                </a:solidFill>
                <a:latin typeface="Arial"/>
                <a:ea typeface="Arial"/>
                <a:cs typeface="Arial"/>
              </a:rPr>
              <a:t>30%</a:t>
            </a:r>
          </a:p>
        </p:txBody>
      </p:sp>
      <p:sp>
        <p:nvSpPr>
          <p:cNvPr id="21" name="stunting-desc">
            <a:extLst>
              <a:ext uri="{FF2B5EF4-FFF2-40B4-BE49-F238E27FC236}">
                <a16:creationId xmlns:a16="http://schemas.microsoft.com/office/drawing/2014/main" id="{B91B02B0-98C9-433E-8B2A-3198EEE19799}"/>
              </a:ext>
            </a:extLst>
          </p:cNvPr>
          <p:cNvSpPr>
            <a:spLocks noGrp="1"/>
          </p:cNvSpPr>
          <p:nvPr/>
        </p:nvSpPr>
        <p:spPr>
          <a:xfrm>
            <a:off x="8515350" y="3714750"/>
            <a:ext cx="28765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>
              <a:defRPr sz="172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of children are stunted</a:t>
            </a:r>
          </a:p>
        </p:txBody>
      </p:sp>
      <p:sp>
        <p:nvSpPr>
          <p:cNvPr id="22" name="breastfeeding">
            <a:extLst>
              <a:ext uri="{FF2B5EF4-FFF2-40B4-BE49-F238E27FC236}">
                <a16:creationId xmlns:a16="http://schemas.microsoft.com/office/drawing/2014/main" id="{57EFB152-C54C-4C0E-BFE0-CAD86D80747B}"/>
              </a:ext>
            </a:extLst>
          </p:cNvPr>
          <p:cNvSpPr>
            <a:spLocks noGrp="1"/>
          </p:cNvSpPr>
          <p:nvPr/>
        </p:nvSpPr>
        <p:spPr>
          <a:xfrm>
            <a:off x="8515350" y="4448175"/>
            <a:ext cx="28765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3103"/>
          </a:bodyPr>
          <a:lstStyle/>
          <a:p>
            <a:pPr>
              <a:defRPr sz="2175" b="1">
                <a:solidFill>
                  <a:srgbClr val="1677B8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677B8"/>
                </a:solidFill>
                <a:latin typeface="Arial"/>
                <a:ea typeface="Arial"/>
                <a:cs typeface="Arial"/>
              </a:rPr>
              <a:t>3.5 months</a:t>
            </a:r>
          </a:p>
        </p:txBody>
      </p:sp>
      <p:sp>
        <p:nvSpPr>
          <p:cNvPr id="23" name="breastfeeding-desc">
            <a:extLst>
              <a:ext uri="{FF2B5EF4-FFF2-40B4-BE49-F238E27FC236}">
                <a16:creationId xmlns:a16="http://schemas.microsoft.com/office/drawing/2014/main" id="{A76EEC7F-A2B8-4211-8FF8-30ACF2E603C9}"/>
              </a:ext>
            </a:extLst>
          </p:cNvPr>
          <p:cNvSpPr>
            <a:spLocks noGrp="1"/>
          </p:cNvSpPr>
          <p:nvPr/>
        </p:nvSpPr>
        <p:spPr>
          <a:xfrm>
            <a:off x="8515350" y="4857750"/>
            <a:ext cx="28765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>
              <a:defRPr sz="1425">
                <a:solidFill>
                  <a:srgbClr val="334155"/>
                </a:solidFill>
                <a:latin typeface="Arial"/>
                <a:ea typeface="Arial"/>
                <a:cs typeface="Arial"/>
              </a:defRPr>
            </a:pPr>
            <a:r>
              <a:rPr sz="1425" dirty="0">
                <a:solidFill>
                  <a:srgbClr val="334155"/>
                </a:solidFill>
                <a:latin typeface="Arial"/>
                <a:ea typeface="Arial"/>
                <a:cs typeface="Arial"/>
              </a:rPr>
              <a:t>average breastfeeding duration</a:t>
            </a:r>
          </a:p>
          <a:p>
            <a:pPr>
              <a:defRPr sz="1425">
                <a:solidFill>
                  <a:srgbClr val="334155"/>
                </a:solidFill>
                <a:latin typeface="Arial"/>
                <a:ea typeface="Arial"/>
                <a:cs typeface="Arial"/>
              </a:defRPr>
            </a:pPr>
            <a:r>
              <a:rPr sz="1425" dirty="0">
                <a:solidFill>
                  <a:srgbClr val="334155"/>
                </a:solidFill>
                <a:latin typeface="Arial"/>
                <a:ea typeface="Arial"/>
                <a:cs typeface="Arial"/>
              </a:rPr>
              <a:t>(down from 6 months)</a:t>
            </a:r>
          </a:p>
        </p:txBody>
      </p:sp>
      <p:sp>
        <p:nvSpPr>
          <p:cNvPr id="24" name="development">
            <a:extLst>
              <a:ext uri="{FF2B5EF4-FFF2-40B4-BE49-F238E27FC236}">
                <a16:creationId xmlns:a16="http://schemas.microsoft.com/office/drawing/2014/main" id="{E01ABA56-AD6F-4980-AEAA-6564B3046E0A}"/>
              </a:ext>
            </a:extLst>
          </p:cNvPr>
          <p:cNvSpPr>
            <a:spLocks noGrp="1"/>
          </p:cNvSpPr>
          <p:nvPr/>
        </p:nvSpPr>
        <p:spPr>
          <a:xfrm>
            <a:off x="8515350" y="5514975"/>
            <a:ext cx="2876550" cy="4476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9167"/>
          </a:bodyPr>
          <a:lstStyle/>
          <a:p>
            <a:pPr>
              <a:defRPr sz="12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endParaRPr sz="1275" b="1" dirty="0">
              <a:solidFill>
                <a:srgbClr val="111827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" name="slide-number">
            <a:extLst>
              <a:ext uri="{FF2B5EF4-FFF2-40B4-BE49-F238E27FC236}">
                <a16:creationId xmlns:a16="http://schemas.microsoft.com/office/drawing/2014/main" id="{E0291654-5844-4D4C-8EA4-8E404FCB1858}"/>
              </a:ext>
            </a:extLst>
          </p:cNvPr>
          <p:cNvSpPr>
            <a:spLocks noGrp="1"/>
          </p:cNvSpPr>
          <p:nvPr/>
        </p:nvSpPr>
        <p:spPr>
          <a:xfrm>
            <a:off x="11382375" y="6362700"/>
            <a:ext cx="2667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1667" lnSpcReduction="20000"/>
          </a:bodyPr>
          <a:lstStyle/>
          <a:p>
            <a:pPr algn="r">
              <a:defRPr sz="975">
                <a:solidFill>
                  <a:srgbClr val="64748B"/>
                </a:solidFill>
                <a:latin typeface="Arial"/>
                <a:ea typeface="Arial"/>
                <a:cs typeface="Arial"/>
              </a:defRPr>
            </a:pPr>
            <a:r>
              <a:rPr sz="975">
                <a:solidFill>
                  <a:srgbClr val="64748B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1955D59-64EA-FED2-30B9-0C48DFA946E4}"/>
              </a:ext>
            </a:extLst>
          </p:cNvPr>
          <p:cNvSpPr txBox="1"/>
          <p:nvPr/>
        </p:nvSpPr>
        <p:spPr>
          <a:xfrm>
            <a:off x="742950" y="4382155"/>
            <a:ext cx="26754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20.4% of women marriage before the age of 18</a:t>
            </a:r>
            <a:endParaRPr lang="en-KI" sz="1400" b="1" dirty="0"/>
          </a:p>
        </p:txBody>
      </p:sp>
    </p:spTree>
    <p:extLst>
      <p:ext uri="{BB962C8B-B14F-4D97-AF65-F5344CB8AC3E}">
        <p14:creationId xmlns:p14="http://schemas.microsoft.com/office/powerpoint/2010/main" val="223961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yebrow">
            <a:extLst>
              <a:ext uri="{FF2B5EF4-FFF2-40B4-BE49-F238E27FC236}">
                <a16:creationId xmlns:a16="http://schemas.microsoft.com/office/drawing/2014/main" id="{56209CEB-B8FC-40CF-BFEA-A7FDD52D6894}"/>
              </a:ext>
            </a:extLst>
          </p:cNvPr>
          <p:cNvSpPr>
            <a:spLocks noGrp="1"/>
          </p:cNvSpPr>
          <p:nvPr/>
        </p:nvSpPr>
        <p:spPr>
          <a:xfrm>
            <a:off x="495300" y="323850"/>
            <a:ext cx="6667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611" lnSpcReduction="10000"/>
          </a:bodyPr>
          <a:lstStyle/>
          <a:p>
            <a:pPr>
              <a:defRPr sz="1125" b="1">
                <a:solidFill>
                  <a:srgbClr val="1677B8"/>
                </a:solidFill>
                <a:latin typeface="Arial"/>
                <a:ea typeface="Arial"/>
                <a:cs typeface="Arial"/>
              </a:defRPr>
            </a:pPr>
            <a:r>
              <a:rPr lang="en-US" sz="1125" b="1" dirty="0">
                <a:solidFill>
                  <a:srgbClr val="1677B8"/>
                </a:solidFill>
                <a:latin typeface="Arial"/>
                <a:ea typeface="Arial"/>
                <a:cs typeface="Arial"/>
              </a:rPr>
              <a:t>Kiribati </a:t>
            </a:r>
            <a:r>
              <a:rPr sz="1125" b="1" dirty="0">
                <a:solidFill>
                  <a:srgbClr val="1677B8"/>
                </a:solidFill>
                <a:latin typeface="Arial"/>
                <a:ea typeface="Arial"/>
                <a:cs typeface="Arial"/>
              </a:rPr>
              <a:t>CHILD PROTECTION SYSTEM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89DBA585-02A4-4E4B-B859-AAD3A75E7B4C}"/>
              </a:ext>
            </a:extLst>
          </p:cNvPr>
          <p:cNvSpPr>
            <a:spLocks noGrp="1"/>
          </p:cNvSpPr>
          <p:nvPr/>
        </p:nvSpPr>
        <p:spPr>
          <a:xfrm>
            <a:off x="495300" y="685800"/>
            <a:ext cx="11096625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6465"/>
          </a:bodyPr>
          <a:lstStyle/>
          <a:p>
            <a:pPr>
              <a:defRPr sz="3150" b="1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3150" b="1" dirty="0">
                <a:solidFill>
                  <a:srgbClr val="0F172A"/>
                </a:solidFill>
                <a:latin typeface="Arial"/>
                <a:ea typeface="Arial"/>
                <a:cs typeface="Arial"/>
              </a:rPr>
              <a:t>A national system built on leadership, law and coordination</a:t>
            </a:r>
          </a:p>
        </p:txBody>
      </p:sp>
      <p:sp>
        <p:nvSpPr>
          <p:cNvPr id="4" name="leadership-panel">
            <a:extLst>
              <a:ext uri="{FF2B5EF4-FFF2-40B4-BE49-F238E27FC236}">
                <a16:creationId xmlns:a16="http://schemas.microsoft.com/office/drawing/2014/main" id="{071464AC-1595-49FA-A83F-EC8E4DBE9723}"/>
              </a:ext>
            </a:extLst>
          </p:cNvPr>
          <p:cNvSpPr>
            <a:spLocks noGrp="1"/>
          </p:cNvSpPr>
          <p:nvPr/>
        </p:nvSpPr>
        <p:spPr>
          <a:xfrm>
            <a:off x="220134" y="1952625"/>
            <a:ext cx="3333750" cy="4076700"/>
          </a:xfrm>
          <a:prstGeom prst="rect">
            <a:avLst/>
          </a:prstGeom>
          <a:solidFill>
            <a:srgbClr val="EAF6FC"/>
          </a:solidFill>
          <a:ln w="0">
            <a:noFill/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5" name="leadership-label">
            <a:extLst>
              <a:ext uri="{FF2B5EF4-FFF2-40B4-BE49-F238E27FC236}">
                <a16:creationId xmlns:a16="http://schemas.microsoft.com/office/drawing/2014/main" id="{E91AF077-CB6E-479F-A91E-1F964AF6B557}"/>
              </a:ext>
            </a:extLst>
          </p:cNvPr>
          <p:cNvSpPr>
            <a:spLocks noGrp="1"/>
          </p:cNvSpPr>
          <p:nvPr/>
        </p:nvSpPr>
        <p:spPr>
          <a:xfrm>
            <a:off x="762000" y="2495550"/>
            <a:ext cx="2667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2917" lnSpcReduction="10000"/>
          </a:bodyPr>
          <a:lstStyle/>
          <a:p>
            <a:pPr>
              <a:defRPr sz="1200" b="1">
                <a:solidFill>
                  <a:srgbClr val="1677B8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677B8"/>
                </a:solidFill>
                <a:latin typeface="Arial"/>
                <a:ea typeface="Arial"/>
                <a:cs typeface="Arial"/>
              </a:rPr>
              <a:t>LEADERSHIP &amp; CAPACITY</a:t>
            </a:r>
          </a:p>
        </p:txBody>
      </p:sp>
      <p:sp>
        <p:nvSpPr>
          <p:cNvPr id="6" name="leadership-number">
            <a:extLst>
              <a:ext uri="{FF2B5EF4-FFF2-40B4-BE49-F238E27FC236}">
                <a16:creationId xmlns:a16="http://schemas.microsoft.com/office/drawing/2014/main" id="{6D7E3276-50AB-472E-AA12-B09F5CB40886}"/>
              </a:ext>
            </a:extLst>
          </p:cNvPr>
          <p:cNvSpPr>
            <a:spLocks noGrp="1"/>
          </p:cNvSpPr>
          <p:nvPr/>
        </p:nvSpPr>
        <p:spPr>
          <a:xfrm>
            <a:off x="762000" y="2981325"/>
            <a:ext cx="1016000" cy="538162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74812" lnSpcReduction="20000"/>
          </a:bodyPr>
          <a:lstStyle/>
          <a:p>
            <a:pPr>
              <a:defRPr sz="4650" b="1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4650" b="1" dirty="0">
                <a:solidFill>
                  <a:srgbClr val="0F172A"/>
                </a:solidFill>
                <a:latin typeface="Arial"/>
                <a:ea typeface="Arial"/>
                <a:cs typeface="Arial"/>
              </a:rPr>
              <a:t>29</a:t>
            </a:r>
          </a:p>
        </p:txBody>
      </p:sp>
      <p:sp>
        <p:nvSpPr>
          <p:cNvPr id="7" name="leadership-desc">
            <a:extLst>
              <a:ext uri="{FF2B5EF4-FFF2-40B4-BE49-F238E27FC236}">
                <a16:creationId xmlns:a16="http://schemas.microsoft.com/office/drawing/2014/main" id="{BD434C63-252F-487E-9666-E27CF545F517}"/>
              </a:ext>
            </a:extLst>
          </p:cNvPr>
          <p:cNvSpPr>
            <a:spLocks noGrp="1"/>
          </p:cNvSpPr>
          <p:nvPr/>
        </p:nvSpPr>
        <p:spPr>
          <a:xfrm>
            <a:off x="762000" y="3790950"/>
            <a:ext cx="2619375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1798" lnSpcReduction="20000"/>
          </a:bodyPr>
          <a:lstStyle/>
          <a:p>
            <a:pPr>
              <a:defRPr sz="1800" b="1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1800" b="1" dirty="0">
                <a:solidFill>
                  <a:srgbClr val="0F172A"/>
                </a:solidFill>
                <a:latin typeface="Arial"/>
                <a:ea typeface="Arial"/>
                <a:cs typeface="Arial"/>
              </a:rPr>
              <a:t>social welfare personnel serving across Kiribati</a:t>
            </a:r>
          </a:p>
        </p:txBody>
      </p:sp>
      <p:sp>
        <p:nvSpPr>
          <p:cNvPr id="8" name="leadership-body">
            <a:extLst>
              <a:ext uri="{FF2B5EF4-FFF2-40B4-BE49-F238E27FC236}">
                <a16:creationId xmlns:a16="http://schemas.microsoft.com/office/drawing/2014/main" id="{944E1487-48D9-42A0-B164-F32D534E8A71}"/>
              </a:ext>
            </a:extLst>
          </p:cNvPr>
          <p:cNvSpPr>
            <a:spLocks noGrp="1"/>
          </p:cNvSpPr>
          <p:nvPr/>
        </p:nvSpPr>
        <p:spPr>
          <a:xfrm>
            <a:off x="762000" y="4781550"/>
            <a:ext cx="264795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8666" lnSpcReduction="20000"/>
          </a:bodyPr>
          <a:lstStyle/>
          <a:p>
            <a:pPr>
              <a:defRPr sz="1425">
                <a:solidFill>
                  <a:srgbClr val="334155"/>
                </a:solidFill>
                <a:latin typeface="Arial"/>
                <a:ea typeface="Arial"/>
                <a:cs typeface="Arial"/>
              </a:defRPr>
            </a:pPr>
            <a:r>
              <a:rPr sz="1425" dirty="0">
                <a:solidFill>
                  <a:srgbClr val="334155"/>
                </a:solidFill>
                <a:latin typeface="Arial"/>
                <a:ea typeface="Arial"/>
                <a:cs typeface="Arial"/>
              </a:rPr>
              <a:t>MWYSSA, through the Social Welfare Division, is the lead government agency for child protection.</a:t>
            </a:r>
          </a:p>
        </p:txBody>
      </p:sp>
      <p:sp>
        <p:nvSpPr>
          <p:cNvPr id="9" name="partnership">
            <a:extLst>
              <a:ext uri="{FF2B5EF4-FFF2-40B4-BE49-F238E27FC236}">
                <a16:creationId xmlns:a16="http://schemas.microsoft.com/office/drawing/2014/main" id="{B4CAB373-B75A-4C22-AFA8-EBFEC1FCEDAA}"/>
              </a:ext>
            </a:extLst>
          </p:cNvPr>
          <p:cNvSpPr>
            <a:spLocks noGrp="1"/>
          </p:cNvSpPr>
          <p:nvPr/>
        </p:nvSpPr>
        <p:spPr>
          <a:xfrm>
            <a:off x="762000" y="5619750"/>
            <a:ext cx="26479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4479" lnSpcReduction="10000"/>
          </a:bodyPr>
          <a:lstStyle/>
          <a:p>
            <a:pPr>
              <a:defRPr sz="1200" b="1">
                <a:solidFill>
                  <a:srgbClr val="1677B8"/>
                </a:solidFill>
                <a:latin typeface="Arial"/>
                <a:ea typeface="Arial"/>
                <a:cs typeface="Arial"/>
              </a:defRPr>
            </a:pPr>
            <a:r>
              <a:rPr sz="1200" b="1" dirty="0">
                <a:solidFill>
                  <a:srgbClr val="1677B8"/>
                </a:solidFill>
                <a:latin typeface="Arial"/>
                <a:ea typeface="Arial"/>
                <a:cs typeface="Arial"/>
              </a:rPr>
              <a:t>UNICEF provides technical and financial support.</a:t>
            </a:r>
          </a:p>
        </p:txBody>
      </p:sp>
      <p:sp>
        <p:nvSpPr>
          <p:cNvPr id="10" name="policy-label">
            <a:extLst>
              <a:ext uri="{FF2B5EF4-FFF2-40B4-BE49-F238E27FC236}">
                <a16:creationId xmlns:a16="http://schemas.microsoft.com/office/drawing/2014/main" id="{6204AFDF-7DC0-451B-814F-179D7D60D2AA}"/>
              </a:ext>
            </a:extLst>
          </p:cNvPr>
          <p:cNvSpPr>
            <a:spLocks noGrp="1"/>
          </p:cNvSpPr>
          <p:nvPr/>
        </p:nvSpPr>
        <p:spPr>
          <a:xfrm>
            <a:off x="4305300" y="2266950"/>
            <a:ext cx="6858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2917" lnSpcReduction="10000"/>
          </a:bodyPr>
          <a:lstStyle/>
          <a:p>
            <a:pPr>
              <a:defRPr sz="1200" b="1">
                <a:solidFill>
                  <a:srgbClr val="1677B8"/>
                </a:solidFill>
                <a:latin typeface="Arial"/>
                <a:ea typeface="Arial"/>
                <a:cs typeface="Arial"/>
              </a:defRPr>
            </a:pPr>
            <a:r>
              <a:rPr sz="1200" b="1" dirty="0">
                <a:solidFill>
                  <a:srgbClr val="1677B8"/>
                </a:solidFill>
                <a:latin typeface="Arial"/>
                <a:ea typeface="Arial"/>
                <a:cs typeface="Arial"/>
              </a:rPr>
              <a:t>LEGAL &amp; POLICY FOUNDATIONS</a:t>
            </a:r>
          </a:p>
        </p:txBody>
      </p:sp>
      <p:sp>
        <p:nvSpPr>
          <p:cNvPr id="11" name="policy-title">
            <a:extLst>
              <a:ext uri="{FF2B5EF4-FFF2-40B4-BE49-F238E27FC236}">
                <a16:creationId xmlns:a16="http://schemas.microsoft.com/office/drawing/2014/main" id="{E9D648FE-AABF-4D6A-868D-A9A257453D4D}"/>
              </a:ext>
            </a:extLst>
          </p:cNvPr>
          <p:cNvSpPr>
            <a:spLocks noGrp="1"/>
          </p:cNvSpPr>
          <p:nvPr/>
        </p:nvSpPr>
        <p:spPr>
          <a:xfrm>
            <a:off x="4305300" y="2619375"/>
            <a:ext cx="6858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3103"/>
          </a:bodyPr>
          <a:lstStyle/>
          <a:p>
            <a:pPr>
              <a:defRPr sz="2175" b="1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2175" b="1" dirty="0">
                <a:solidFill>
                  <a:srgbClr val="0F172A"/>
                </a:solidFill>
                <a:latin typeface="Arial"/>
                <a:ea typeface="Arial"/>
                <a:cs typeface="Arial"/>
              </a:rPr>
              <a:t>A </a:t>
            </a:r>
            <a:r>
              <a:rPr lang="en-US" sz="2175" b="1" dirty="0">
                <a:solidFill>
                  <a:srgbClr val="0F172A"/>
                </a:solidFill>
                <a:latin typeface="Arial"/>
                <a:ea typeface="Arial"/>
                <a:cs typeface="Arial"/>
              </a:rPr>
              <a:t>strong</a:t>
            </a:r>
            <a:r>
              <a:rPr sz="2175" b="1" dirty="0">
                <a:solidFill>
                  <a:srgbClr val="0F172A"/>
                </a:solidFill>
                <a:latin typeface="Arial"/>
                <a:ea typeface="Arial"/>
                <a:cs typeface="Arial"/>
              </a:rPr>
              <a:t> national framework</a:t>
            </a:r>
          </a:p>
        </p:txBody>
      </p:sp>
      <p:sp>
        <p:nvSpPr>
          <p:cNvPr id="12" name="policy-list">
            <a:extLst>
              <a:ext uri="{FF2B5EF4-FFF2-40B4-BE49-F238E27FC236}">
                <a16:creationId xmlns:a16="http://schemas.microsoft.com/office/drawing/2014/main" id="{C20E2B66-82AE-4344-9E36-C7F199842106}"/>
              </a:ext>
            </a:extLst>
          </p:cNvPr>
          <p:cNvSpPr>
            <a:spLocks noGrp="1"/>
          </p:cNvSpPr>
          <p:nvPr/>
        </p:nvSpPr>
        <p:spPr>
          <a:xfrm>
            <a:off x="4305300" y="3143250"/>
            <a:ext cx="7096125" cy="1066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>
              <a:defRPr sz="1575">
                <a:solidFill>
                  <a:srgbClr val="334155"/>
                </a:solidFill>
                <a:latin typeface="Arial"/>
                <a:ea typeface="Arial"/>
                <a:cs typeface="Arial"/>
              </a:defRPr>
            </a:pPr>
            <a:r>
              <a:rPr sz="1575" dirty="0">
                <a:solidFill>
                  <a:srgbClr val="334155"/>
                </a:solidFill>
                <a:latin typeface="Arial"/>
                <a:ea typeface="Arial"/>
                <a:cs typeface="Arial"/>
              </a:rPr>
              <a:t>• Children, Young People and Family Welfare Act 2013</a:t>
            </a:r>
          </a:p>
          <a:p>
            <a:pPr>
              <a:defRPr sz="1575">
                <a:solidFill>
                  <a:srgbClr val="334155"/>
                </a:solidFill>
                <a:latin typeface="Arial"/>
                <a:ea typeface="Arial"/>
                <a:cs typeface="Arial"/>
              </a:defRPr>
            </a:pPr>
            <a:r>
              <a:rPr sz="1575" dirty="0">
                <a:solidFill>
                  <a:srgbClr val="334155"/>
                </a:solidFill>
                <a:latin typeface="Arial"/>
                <a:ea typeface="Arial"/>
                <a:cs typeface="Arial"/>
              </a:rPr>
              <a:t>• Kiribati Early Childhood Development Policy 2022–2032</a:t>
            </a:r>
          </a:p>
          <a:p>
            <a:pPr>
              <a:defRPr sz="1575">
                <a:solidFill>
                  <a:srgbClr val="334155"/>
                </a:solidFill>
                <a:latin typeface="Arial"/>
                <a:ea typeface="Arial"/>
                <a:cs typeface="Arial"/>
              </a:defRPr>
            </a:pPr>
            <a:r>
              <a:rPr sz="1575" dirty="0">
                <a:solidFill>
                  <a:srgbClr val="334155"/>
                </a:solidFill>
                <a:latin typeface="Arial"/>
                <a:ea typeface="Arial"/>
                <a:cs typeface="Arial"/>
              </a:rPr>
              <a:t>• Positive Parenting Strategy 2026–2028, approved by Government</a:t>
            </a:r>
          </a:p>
        </p:txBody>
      </p:sp>
      <p:sp>
        <p:nvSpPr>
          <p:cNvPr id="14" name="coord-label">
            <a:extLst>
              <a:ext uri="{FF2B5EF4-FFF2-40B4-BE49-F238E27FC236}">
                <a16:creationId xmlns:a16="http://schemas.microsoft.com/office/drawing/2014/main" id="{E4CAB3CF-DA6A-4607-AE40-DA3B64A66272}"/>
              </a:ext>
            </a:extLst>
          </p:cNvPr>
          <p:cNvSpPr>
            <a:spLocks noGrp="1"/>
          </p:cNvSpPr>
          <p:nvPr/>
        </p:nvSpPr>
        <p:spPr>
          <a:xfrm>
            <a:off x="4305298" y="4205288"/>
            <a:ext cx="6858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2917" lnSpcReduction="10000"/>
          </a:bodyPr>
          <a:lstStyle/>
          <a:p>
            <a:pPr>
              <a:defRPr sz="1200" b="1">
                <a:solidFill>
                  <a:srgbClr val="1677B8"/>
                </a:solidFill>
                <a:latin typeface="Arial"/>
                <a:ea typeface="Arial"/>
                <a:cs typeface="Arial"/>
              </a:defRPr>
            </a:pPr>
            <a:r>
              <a:rPr sz="1200" b="1" dirty="0">
                <a:solidFill>
                  <a:srgbClr val="1677B8"/>
                </a:solidFill>
                <a:latin typeface="Arial"/>
                <a:ea typeface="Arial"/>
                <a:cs typeface="Arial"/>
              </a:rPr>
              <a:t>COORDINATION &amp; REFORM</a:t>
            </a:r>
          </a:p>
        </p:txBody>
      </p:sp>
      <p:sp>
        <p:nvSpPr>
          <p:cNvPr id="15" name="coord-title">
            <a:extLst>
              <a:ext uri="{FF2B5EF4-FFF2-40B4-BE49-F238E27FC236}">
                <a16:creationId xmlns:a16="http://schemas.microsoft.com/office/drawing/2014/main" id="{60BA0551-70CA-4821-BA82-14E7FABC48E3}"/>
              </a:ext>
            </a:extLst>
          </p:cNvPr>
          <p:cNvSpPr>
            <a:spLocks noGrp="1"/>
          </p:cNvSpPr>
          <p:nvPr/>
        </p:nvSpPr>
        <p:spPr>
          <a:xfrm>
            <a:off x="4186235" y="4452938"/>
            <a:ext cx="7096125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3827"/>
          </a:bodyPr>
          <a:lstStyle/>
          <a:p>
            <a:pPr>
              <a:defRPr sz="2025" b="1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2025" b="1" dirty="0">
                <a:solidFill>
                  <a:srgbClr val="0F172A"/>
                </a:solidFill>
                <a:latin typeface="Arial"/>
                <a:ea typeface="Arial"/>
                <a:cs typeface="Arial"/>
              </a:rPr>
              <a:t>Multi-sectoral mechanisms connect policy to practice</a:t>
            </a:r>
          </a:p>
        </p:txBody>
      </p:sp>
      <p:sp>
        <p:nvSpPr>
          <p:cNvPr id="16" name="coord-body">
            <a:extLst>
              <a:ext uri="{FF2B5EF4-FFF2-40B4-BE49-F238E27FC236}">
                <a16:creationId xmlns:a16="http://schemas.microsoft.com/office/drawing/2014/main" id="{DEB37042-1D52-4564-A2E0-4BC37A063C6B}"/>
              </a:ext>
            </a:extLst>
          </p:cNvPr>
          <p:cNvSpPr>
            <a:spLocks noGrp="1"/>
          </p:cNvSpPr>
          <p:nvPr/>
        </p:nvSpPr>
        <p:spPr>
          <a:xfrm>
            <a:off x="4186234" y="4929187"/>
            <a:ext cx="7096125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>
              <a:defRPr sz="1425">
                <a:solidFill>
                  <a:srgbClr val="334155"/>
                </a:solidFill>
                <a:latin typeface="Arial"/>
                <a:ea typeface="Arial"/>
                <a:cs typeface="Arial"/>
              </a:defRPr>
            </a:pPr>
            <a:r>
              <a:rPr sz="1425" dirty="0">
                <a:solidFill>
                  <a:srgbClr val="334155"/>
                </a:solidFill>
                <a:latin typeface="Arial"/>
                <a:ea typeface="Arial"/>
                <a:cs typeface="Arial"/>
              </a:rPr>
              <a:t>A national technical working group and the Child Protection Referral Pathway coordinate health, education, police, NGOs and communities.</a:t>
            </a:r>
          </a:p>
        </p:txBody>
      </p:sp>
      <p:sp>
        <p:nvSpPr>
          <p:cNvPr id="17" name="reform-line">
            <a:extLst>
              <a:ext uri="{FF2B5EF4-FFF2-40B4-BE49-F238E27FC236}">
                <a16:creationId xmlns:a16="http://schemas.microsoft.com/office/drawing/2014/main" id="{125868F2-B456-4BF1-AA74-BF1AEAAC0EEA}"/>
              </a:ext>
            </a:extLst>
          </p:cNvPr>
          <p:cNvSpPr>
            <a:spLocks noGrp="1"/>
          </p:cNvSpPr>
          <p:nvPr/>
        </p:nvSpPr>
        <p:spPr>
          <a:xfrm>
            <a:off x="4186237" y="5638801"/>
            <a:ext cx="7096125" cy="31908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5833"/>
          </a:bodyPr>
          <a:lstStyle/>
          <a:p>
            <a:pPr>
              <a:defRPr sz="1200" b="1">
                <a:solidFill>
                  <a:srgbClr val="1677B8"/>
                </a:solidFill>
                <a:latin typeface="Arial"/>
                <a:ea typeface="Arial"/>
                <a:cs typeface="Arial"/>
              </a:defRPr>
            </a:pPr>
            <a:r>
              <a:rPr sz="1200" b="1" dirty="0">
                <a:solidFill>
                  <a:srgbClr val="1677B8"/>
                </a:solidFill>
                <a:latin typeface="Arial"/>
                <a:ea typeface="Arial"/>
                <a:cs typeface="Arial"/>
              </a:rPr>
              <a:t>Current reforms: Youth Justice Bill</a:t>
            </a:r>
          </a:p>
        </p:txBody>
      </p:sp>
      <p:sp>
        <p:nvSpPr>
          <p:cNvPr id="19" name="slide-number">
            <a:extLst>
              <a:ext uri="{FF2B5EF4-FFF2-40B4-BE49-F238E27FC236}">
                <a16:creationId xmlns:a16="http://schemas.microsoft.com/office/drawing/2014/main" id="{6F3D0BE7-1413-4948-908C-7321B88202E2}"/>
              </a:ext>
            </a:extLst>
          </p:cNvPr>
          <p:cNvSpPr>
            <a:spLocks noGrp="1"/>
          </p:cNvSpPr>
          <p:nvPr/>
        </p:nvSpPr>
        <p:spPr>
          <a:xfrm>
            <a:off x="11382375" y="6496050"/>
            <a:ext cx="2667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65833" lnSpcReduction="20000"/>
          </a:bodyPr>
          <a:lstStyle/>
          <a:p>
            <a:pPr algn="r">
              <a:defRPr sz="900">
                <a:solidFill>
                  <a:srgbClr val="64748B"/>
                </a:solidFill>
                <a:latin typeface="Arial"/>
                <a:ea typeface="Arial"/>
                <a:cs typeface="Arial"/>
              </a:defRPr>
            </a:pPr>
            <a:r>
              <a:rPr sz="900">
                <a:solidFill>
                  <a:srgbClr val="64748B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1" name="reform-line">
            <a:extLst>
              <a:ext uri="{FF2B5EF4-FFF2-40B4-BE49-F238E27FC236}">
                <a16:creationId xmlns:a16="http://schemas.microsoft.com/office/drawing/2014/main" id="{60F83752-4E08-28AA-7B65-96B67F2F33EF}"/>
              </a:ext>
            </a:extLst>
          </p:cNvPr>
          <p:cNvSpPr>
            <a:spLocks noGrp="1"/>
          </p:cNvSpPr>
          <p:nvPr/>
        </p:nvSpPr>
        <p:spPr>
          <a:xfrm>
            <a:off x="4186236" y="6057900"/>
            <a:ext cx="7096125" cy="3905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5833"/>
          </a:bodyPr>
          <a:lstStyle/>
          <a:p>
            <a:pPr>
              <a:defRPr sz="1200" b="1">
                <a:solidFill>
                  <a:srgbClr val="1677B8"/>
                </a:solidFill>
                <a:latin typeface="Arial"/>
                <a:ea typeface="Arial"/>
                <a:cs typeface="Arial"/>
              </a:defRPr>
            </a:pPr>
            <a:r>
              <a:rPr lang="en-US" sz="1200" b="1" dirty="0">
                <a:solidFill>
                  <a:srgbClr val="1677B8"/>
                </a:solidFill>
                <a:latin typeface="Arial"/>
                <a:ea typeface="Arial"/>
                <a:cs typeface="Arial"/>
              </a:rPr>
              <a:t>Development</a:t>
            </a:r>
            <a:r>
              <a:rPr sz="1200" b="1" dirty="0">
                <a:solidFill>
                  <a:srgbClr val="1677B8"/>
                </a:solidFill>
                <a:latin typeface="Arial"/>
                <a:ea typeface="Arial"/>
                <a:cs typeface="Arial"/>
              </a:rPr>
              <a:t>: Minimum Standards for Counselling </a:t>
            </a:r>
            <a:r>
              <a:rPr lang="en-US" sz="1200" b="1" dirty="0">
                <a:solidFill>
                  <a:srgbClr val="1677B8"/>
                </a:solidFill>
                <a:latin typeface="Arial"/>
                <a:ea typeface="Arial"/>
                <a:cs typeface="Arial"/>
              </a:rPr>
              <a:t> &amp; </a:t>
            </a:r>
            <a:r>
              <a:rPr sz="1200" b="1" dirty="0">
                <a:solidFill>
                  <a:srgbClr val="1677B8"/>
                </a:solidFill>
                <a:latin typeface="Arial"/>
                <a:ea typeface="Arial"/>
                <a:cs typeface="Arial"/>
              </a:rPr>
              <a:t>MHPSS Policy </a:t>
            </a:r>
          </a:p>
        </p:txBody>
      </p:sp>
    </p:spTree>
    <p:extLst>
      <p:ext uri="{BB962C8B-B14F-4D97-AF65-F5344CB8AC3E}">
        <p14:creationId xmlns:p14="http://schemas.microsoft.com/office/powerpoint/2010/main" val="4028249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eyebrow">
            <a:extLst>
              <a:ext uri="{FF2B5EF4-FFF2-40B4-BE49-F238E27FC236}">
                <a16:creationId xmlns:a16="http://schemas.microsoft.com/office/drawing/2014/main" id="{D30B21AE-B960-4AF2-A045-43124FA8B0E3}"/>
              </a:ext>
            </a:extLst>
          </p:cNvPr>
          <p:cNvSpPr>
            <a:spLocks noGrp="1"/>
          </p:cNvSpPr>
          <p:nvPr/>
        </p:nvSpPr>
        <p:spPr>
          <a:xfrm>
            <a:off x="495300" y="323850"/>
            <a:ext cx="6667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611" lnSpcReduction="10000"/>
          </a:bodyPr>
          <a:lstStyle/>
          <a:p>
            <a:pPr>
              <a:defRPr sz="1125" b="1">
                <a:solidFill>
                  <a:srgbClr val="1677B8"/>
                </a:solidFill>
                <a:latin typeface="Arial"/>
                <a:ea typeface="Arial"/>
                <a:cs typeface="Arial"/>
              </a:defRPr>
            </a:pPr>
            <a:r>
              <a:rPr sz="1125" b="1" dirty="0">
                <a:solidFill>
                  <a:srgbClr val="1677B8"/>
                </a:solidFill>
                <a:latin typeface="Arial"/>
                <a:ea typeface="Arial"/>
                <a:cs typeface="Arial"/>
              </a:rPr>
              <a:t>KIRIBATI CHILD PROTECTION CHALLENGES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43C5D8E-8C48-41F2-B529-D0B030CD2380}"/>
              </a:ext>
            </a:extLst>
          </p:cNvPr>
          <p:cNvSpPr>
            <a:spLocks noGrp="1"/>
          </p:cNvSpPr>
          <p:nvPr/>
        </p:nvSpPr>
        <p:spPr>
          <a:xfrm>
            <a:off x="495300" y="685800"/>
            <a:ext cx="11096625" cy="971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>
              <a:defRPr sz="3000" b="1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3000" b="1" dirty="0">
                <a:solidFill>
                  <a:srgbClr val="0F172A"/>
                </a:solidFill>
                <a:latin typeface="Arial"/>
                <a:ea typeface="Arial"/>
                <a:cs typeface="Arial"/>
              </a:rPr>
              <a:t>Geography and limited capacity constrain service delivery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D0384924-DB51-4D4A-BCF4-40608542C0DA}"/>
              </a:ext>
            </a:extLst>
          </p:cNvPr>
          <p:cNvSpPr>
            <a:spLocks noGrp="1"/>
          </p:cNvSpPr>
          <p:nvPr/>
        </p:nvSpPr>
        <p:spPr>
          <a:xfrm>
            <a:off x="495300" y="1714500"/>
            <a:ext cx="10668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1312"/>
          </a:bodyPr>
          <a:lstStyle/>
          <a:p>
            <a:pPr>
              <a:defRPr sz="1575">
                <a:solidFill>
                  <a:srgbClr val="475569"/>
                </a:solidFill>
                <a:latin typeface="Arial"/>
                <a:ea typeface="Arial"/>
                <a:cs typeface="Arial"/>
              </a:defRPr>
            </a:pPr>
            <a:r>
              <a:rPr sz="1575" dirty="0">
                <a:solidFill>
                  <a:srgbClr val="475569"/>
                </a:solidFill>
                <a:latin typeface="Arial"/>
                <a:ea typeface="Arial"/>
                <a:cs typeface="Arial"/>
              </a:rPr>
              <a:t>Outer-island access, workforce shortages and weak system enablers make consistent child protection coverage difficult.</a:t>
            </a:r>
          </a:p>
        </p:txBody>
      </p:sp>
      <p:sp>
        <p:nvSpPr>
          <p:cNvPr id="4" name="outer-islands-panel">
            <a:extLst>
              <a:ext uri="{FF2B5EF4-FFF2-40B4-BE49-F238E27FC236}">
                <a16:creationId xmlns:a16="http://schemas.microsoft.com/office/drawing/2014/main" id="{D353AC76-84B4-44D1-B169-475D38BE3D03}"/>
              </a:ext>
            </a:extLst>
          </p:cNvPr>
          <p:cNvSpPr>
            <a:spLocks noGrp="1"/>
          </p:cNvSpPr>
          <p:nvPr/>
        </p:nvSpPr>
        <p:spPr>
          <a:xfrm>
            <a:off x="495300" y="2209800"/>
            <a:ext cx="3676650" cy="3886200"/>
          </a:xfrm>
          <a:prstGeom prst="rect">
            <a:avLst/>
          </a:prstGeom>
          <a:solidFill>
            <a:srgbClr val="EAF6FC"/>
          </a:solidFill>
          <a:ln w="0">
            <a:noFill/>
            <a:prstDash val="solid"/>
          </a:ln>
        </p:spPr>
        <p:txBody>
          <a:bodyPr/>
          <a:lstStyle/>
          <a:p>
            <a:endParaRPr lang="en-KI" dirty="0"/>
          </a:p>
        </p:txBody>
      </p:sp>
      <p:sp>
        <p:nvSpPr>
          <p:cNvPr id="5" name="outer-label">
            <a:extLst>
              <a:ext uri="{FF2B5EF4-FFF2-40B4-BE49-F238E27FC236}">
                <a16:creationId xmlns:a16="http://schemas.microsoft.com/office/drawing/2014/main" id="{71980DED-3EC3-4138-9174-5D4E3480A52A}"/>
              </a:ext>
            </a:extLst>
          </p:cNvPr>
          <p:cNvSpPr>
            <a:spLocks noGrp="1"/>
          </p:cNvSpPr>
          <p:nvPr/>
        </p:nvSpPr>
        <p:spPr>
          <a:xfrm>
            <a:off x="781050" y="2495550"/>
            <a:ext cx="2952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2917" lnSpcReduction="10000"/>
          </a:bodyPr>
          <a:lstStyle/>
          <a:p>
            <a:pPr>
              <a:defRPr sz="1200" b="1">
                <a:solidFill>
                  <a:srgbClr val="1677B8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677B8"/>
                </a:solidFill>
                <a:latin typeface="Arial"/>
                <a:ea typeface="Arial"/>
                <a:cs typeface="Arial"/>
              </a:rPr>
              <a:t>OUTER-ISLAND ACCESS</a:t>
            </a:r>
          </a:p>
        </p:txBody>
      </p:sp>
      <p:sp>
        <p:nvSpPr>
          <p:cNvPr id="6" name="outer-head">
            <a:extLst>
              <a:ext uri="{FF2B5EF4-FFF2-40B4-BE49-F238E27FC236}">
                <a16:creationId xmlns:a16="http://schemas.microsoft.com/office/drawing/2014/main" id="{6600362C-4760-44A3-9BBE-892C6D45653E}"/>
              </a:ext>
            </a:extLst>
          </p:cNvPr>
          <p:cNvSpPr>
            <a:spLocks noGrp="1"/>
          </p:cNvSpPr>
          <p:nvPr/>
        </p:nvSpPr>
        <p:spPr>
          <a:xfrm>
            <a:off x="781050" y="3009900"/>
            <a:ext cx="295275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76521" lnSpcReduction="20000"/>
          </a:bodyPr>
          <a:lstStyle/>
          <a:p>
            <a:pPr>
              <a:defRPr sz="2325" b="1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0F172A"/>
                </a:solidFill>
                <a:latin typeface="Arial"/>
                <a:ea typeface="Arial"/>
                <a:cs typeface="Arial"/>
              </a:rPr>
              <a:t>Distance raises both cost and response time</a:t>
            </a:r>
          </a:p>
        </p:txBody>
      </p:sp>
      <p:sp>
        <p:nvSpPr>
          <p:cNvPr id="7" name="outer-body">
            <a:extLst>
              <a:ext uri="{FF2B5EF4-FFF2-40B4-BE49-F238E27FC236}">
                <a16:creationId xmlns:a16="http://schemas.microsoft.com/office/drawing/2014/main" id="{63200A0A-5054-4F28-A529-3B147FE56A81}"/>
              </a:ext>
            </a:extLst>
          </p:cNvPr>
          <p:cNvSpPr>
            <a:spLocks noGrp="1"/>
          </p:cNvSpPr>
          <p:nvPr/>
        </p:nvSpPr>
        <p:spPr>
          <a:xfrm>
            <a:off x="781050" y="4143375"/>
            <a:ext cx="293370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>
              <a:defRPr sz="1650">
                <a:solidFill>
                  <a:srgbClr val="334155"/>
                </a:solidFill>
                <a:latin typeface="Arial"/>
                <a:ea typeface="Arial"/>
                <a:cs typeface="Arial"/>
              </a:defRPr>
            </a:pPr>
            <a:r>
              <a:rPr sz="1650" dirty="0">
                <a:solidFill>
                  <a:srgbClr val="334155"/>
                </a:solidFill>
                <a:latin typeface="Arial"/>
                <a:ea typeface="Arial"/>
                <a:cs typeface="Arial"/>
              </a:rPr>
              <a:t>• Limited equipment</a:t>
            </a:r>
          </a:p>
          <a:p>
            <a:pPr>
              <a:defRPr sz="1650">
                <a:solidFill>
                  <a:srgbClr val="334155"/>
                </a:solidFill>
                <a:latin typeface="Arial"/>
                <a:ea typeface="Arial"/>
                <a:cs typeface="Arial"/>
              </a:defRPr>
            </a:pPr>
            <a:r>
              <a:rPr sz="1650" dirty="0">
                <a:solidFill>
                  <a:srgbClr val="334155"/>
                </a:solidFill>
                <a:latin typeface="Arial"/>
                <a:ea typeface="Arial"/>
                <a:cs typeface="Arial"/>
              </a:rPr>
              <a:t>• Weak infrastructure</a:t>
            </a:r>
          </a:p>
          <a:p>
            <a:pPr>
              <a:defRPr sz="1650">
                <a:solidFill>
                  <a:srgbClr val="334155"/>
                </a:solidFill>
                <a:latin typeface="Arial"/>
                <a:ea typeface="Arial"/>
                <a:cs typeface="Arial"/>
              </a:defRPr>
            </a:pPr>
            <a:r>
              <a:rPr sz="1650" dirty="0">
                <a:solidFill>
                  <a:srgbClr val="334155"/>
                </a:solidFill>
                <a:latin typeface="Arial"/>
                <a:ea typeface="Arial"/>
                <a:cs typeface="Arial"/>
              </a:rPr>
              <a:t>• Few child-friendly and safe spaces</a:t>
            </a:r>
          </a:p>
        </p:txBody>
      </p:sp>
      <p:sp>
        <p:nvSpPr>
          <p:cNvPr id="8" name="outer-note">
            <a:extLst>
              <a:ext uri="{FF2B5EF4-FFF2-40B4-BE49-F238E27FC236}">
                <a16:creationId xmlns:a16="http://schemas.microsoft.com/office/drawing/2014/main" id="{75DE9C39-1ED3-4156-8E54-CD82B0E18841}"/>
              </a:ext>
            </a:extLst>
          </p:cNvPr>
          <p:cNvSpPr>
            <a:spLocks noGrp="1"/>
          </p:cNvSpPr>
          <p:nvPr/>
        </p:nvSpPr>
        <p:spPr>
          <a:xfrm>
            <a:off x="781050" y="5543550"/>
            <a:ext cx="290512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7191" lnSpcReduction="10000"/>
          </a:bodyPr>
          <a:lstStyle/>
          <a:p>
            <a:pPr>
              <a:defRPr sz="1275" b="1">
                <a:solidFill>
                  <a:srgbClr val="1677B8"/>
                </a:solidFill>
                <a:latin typeface="Arial"/>
                <a:ea typeface="Arial"/>
                <a:cs typeface="Arial"/>
              </a:defRPr>
            </a:pPr>
            <a:r>
              <a:rPr sz="1275" b="1" dirty="0">
                <a:solidFill>
                  <a:srgbClr val="1677B8"/>
                </a:solidFill>
                <a:latin typeface="Arial"/>
                <a:ea typeface="Arial"/>
                <a:cs typeface="Arial"/>
              </a:rPr>
              <a:t>These gaps are most acute on outer islands.</a:t>
            </a:r>
          </a:p>
        </p:txBody>
      </p:sp>
      <p:sp>
        <p:nvSpPr>
          <p:cNvPr id="9" name="workforce-label">
            <a:extLst>
              <a:ext uri="{FF2B5EF4-FFF2-40B4-BE49-F238E27FC236}">
                <a16:creationId xmlns:a16="http://schemas.microsoft.com/office/drawing/2014/main" id="{8C7A4904-F90F-469C-B008-2BE781B79143}"/>
              </a:ext>
            </a:extLst>
          </p:cNvPr>
          <p:cNvSpPr>
            <a:spLocks noGrp="1"/>
          </p:cNvSpPr>
          <p:nvPr/>
        </p:nvSpPr>
        <p:spPr>
          <a:xfrm>
            <a:off x="4667250" y="2266950"/>
            <a:ext cx="6667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2917" lnSpcReduction="10000"/>
          </a:bodyPr>
          <a:lstStyle/>
          <a:p>
            <a:pPr>
              <a:defRPr sz="1200" b="1">
                <a:solidFill>
                  <a:srgbClr val="1677B8"/>
                </a:solidFill>
                <a:latin typeface="Arial"/>
                <a:ea typeface="Arial"/>
                <a:cs typeface="Arial"/>
              </a:defRPr>
            </a:pPr>
            <a:r>
              <a:rPr sz="1200" b="1" dirty="0">
                <a:solidFill>
                  <a:srgbClr val="1677B8"/>
                </a:solidFill>
                <a:latin typeface="Arial"/>
                <a:ea typeface="Arial"/>
                <a:cs typeface="Arial"/>
              </a:rPr>
              <a:t>WORKFORCE CAPACITY</a:t>
            </a:r>
          </a:p>
        </p:txBody>
      </p:sp>
      <p:sp>
        <p:nvSpPr>
          <p:cNvPr id="10" name="workforce-head">
            <a:extLst>
              <a:ext uri="{FF2B5EF4-FFF2-40B4-BE49-F238E27FC236}">
                <a16:creationId xmlns:a16="http://schemas.microsoft.com/office/drawing/2014/main" id="{83A2B8B9-293F-4BC9-9BD4-1EB64EE98CD2}"/>
              </a:ext>
            </a:extLst>
          </p:cNvPr>
          <p:cNvSpPr>
            <a:spLocks noGrp="1"/>
          </p:cNvSpPr>
          <p:nvPr/>
        </p:nvSpPr>
        <p:spPr>
          <a:xfrm>
            <a:off x="4667250" y="2647950"/>
            <a:ext cx="6572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3103"/>
          </a:bodyPr>
          <a:lstStyle/>
          <a:p>
            <a:pPr>
              <a:defRPr sz="2175" b="1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2175" b="1" dirty="0">
                <a:solidFill>
                  <a:srgbClr val="0F172A"/>
                </a:solidFill>
                <a:latin typeface="Arial"/>
                <a:ea typeface="Arial"/>
                <a:cs typeface="Arial"/>
              </a:rPr>
              <a:t>One officer may carry an island-wide caseload</a:t>
            </a:r>
          </a:p>
        </p:txBody>
      </p:sp>
      <p:sp>
        <p:nvSpPr>
          <p:cNvPr id="11" name="workforce-body">
            <a:extLst>
              <a:ext uri="{FF2B5EF4-FFF2-40B4-BE49-F238E27FC236}">
                <a16:creationId xmlns:a16="http://schemas.microsoft.com/office/drawing/2014/main" id="{56DBDBE1-B58D-4E7B-B5A5-8CE2510D98DD}"/>
              </a:ext>
            </a:extLst>
          </p:cNvPr>
          <p:cNvSpPr>
            <a:spLocks noGrp="1"/>
          </p:cNvSpPr>
          <p:nvPr/>
        </p:nvSpPr>
        <p:spPr>
          <a:xfrm>
            <a:off x="4667250" y="3171824"/>
            <a:ext cx="66675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 sz="1500">
                <a:solidFill>
                  <a:srgbClr val="334155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334155"/>
                </a:solidFill>
                <a:latin typeface="Arial"/>
                <a:ea typeface="Arial"/>
                <a:cs typeface="Arial"/>
              </a:rPr>
              <a:t>Assistant Social Welfare Officers balance routine duties with child protection responsibilities</a:t>
            </a:r>
            <a:r>
              <a:rPr lang="en-US" sz="1500" dirty="0">
                <a:solidFill>
                  <a:srgbClr val="334155"/>
                </a:solidFill>
                <a:latin typeface="Arial"/>
                <a:ea typeface="Arial"/>
                <a:cs typeface="Arial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  <a:defRPr sz="1500">
                <a:solidFill>
                  <a:srgbClr val="334155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334155"/>
                </a:solidFill>
                <a:latin typeface="Arial"/>
                <a:ea typeface="Arial"/>
                <a:cs typeface="Arial"/>
              </a:rPr>
              <a:t>specialized child protection workers remain limited.</a:t>
            </a:r>
          </a:p>
        </p:txBody>
      </p:sp>
      <p:sp>
        <p:nvSpPr>
          <p:cNvPr id="13" name="systems-label">
            <a:extLst>
              <a:ext uri="{FF2B5EF4-FFF2-40B4-BE49-F238E27FC236}">
                <a16:creationId xmlns:a16="http://schemas.microsoft.com/office/drawing/2014/main" id="{A5FD8DCC-4321-4EF4-8A98-3AE633B625D5}"/>
              </a:ext>
            </a:extLst>
          </p:cNvPr>
          <p:cNvSpPr>
            <a:spLocks noGrp="1"/>
          </p:cNvSpPr>
          <p:nvPr/>
        </p:nvSpPr>
        <p:spPr>
          <a:xfrm>
            <a:off x="4667250" y="4438650"/>
            <a:ext cx="6667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2917" lnSpcReduction="10000"/>
          </a:bodyPr>
          <a:lstStyle/>
          <a:p>
            <a:pPr>
              <a:defRPr sz="1200" b="1">
                <a:solidFill>
                  <a:srgbClr val="1677B8"/>
                </a:solidFill>
                <a:latin typeface="Arial"/>
                <a:ea typeface="Arial"/>
                <a:cs typeface="Arial"/>
              </a:defRPr>
            </a:pPr>
            <a:r>
              <a:rPr lang="en-US" sz="1200" b="1" dirty="0">
                <a:solidFill>
                  <a:srgbClr val="1677B8"/>
                </a:solidFill>
                <a:latin typeface="Arial"/>
                <a:ea typeface="Arial"/>
                <a:cs typeface="Arial"/>
              </a:rPr>
              <a:t>  </a:t>
            </a:r>
            <a:endParaRPr sz="1200" b="1" dirty="0">
              <a:solidFill>
                <a:srgbClr val="1677B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budget-stat">
            <a:extLst>
              <a:ext uri="{FF2B5EF4-FFF2-40B4-BE49-F238E27FC236}">
                <a16:creationId xmlns:a16="http://schemas.microsoft.com/office/drawing/2014/main" id="{F13A1B74-6C35-485F-966E-BA59E9A35603}"/>
              </a:ext>
            </a:extLst>
          </p:cNvPr>
          <p:cNvSpPr>
            <a:spLocks noGrp="1"/>
          </p:cNvSpPr>
          <p:nvPr/>
        </p:nvSpPr>
        <p:spPr>
          <a:xfrm>
            <a:off x="4667250" y="4819650"/>
            <a:ext cx="1714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2908" lnSpcReduction="10000"/>
          </a:bodyPr>
          <a:lstStyle/>
          <a:p>
            <a:pPr>
              <a:defRPr sz="3525" b="1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endParaRPr sz="3525" b="1" dirty="0">
              <a:solidFill>
                <a:srgbClr val="0F172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systems-body">
            <a:extLst>
              <a:ext uri="{FF2B5EF4-FFF2-40B4-BE49-F238E27FC236}">
                <a16:creationId xmlns:a16="http://schemas.microsoft.com/office/drawing/2014/main" id="{31BBB15C-80F2-4E11-A535-E46A2E7DE2E5}"/>
              </a:ext>
            </a:extLst>
          </p:cNvPr>
          <p:cNvSpPr>
            <a:spLocks noGrp="1"/>
          </p:cNvSpPr>
          <p:nvPr/>
        </p:nvSpPr>
        <p:spPr>
          <a:xfrm>
            <a:off x="4572000" y="4619623"/>
            <a:ext cx="66675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>
              <a:defRPr sz="1425">
                <a:solidFill>
                  <a:srgbClr val="334155"/>
                </a:solidFill>
                <a:latin typeface="Arial"/>
                <a:ea typeface="Arial"/>
                <a:cs typeface="Arial"/>
              </a:defRPr>
            </a:pPr>
            <a:r>
              <a:rPr lang="en-US" sz="1425" dirty="0">
                <a:solidFill>
                  <a:srgbClr val="334155"/>
                </a:solidFill>
                <a:latin typeface="Arial"/>
                <a:ea typeface="Arial"/>
                <a:cs typeface="Arial"/>
              </a:rPr>
              <a:t>Culture: </a:t>
            </a:r>
            <a:r>
              <a:rPr sz="1425" dirty="0">
                <a:solidFill>
                  <a:srgbClr val="334155"/>
                </a:solidFill>
                <a:latin typeface="Arial"/>
                <a:ea typeface="Arial"/>
                <a:cs typeface="Arial"/>
              </a:rPr>
              <a:t>Social acceptance of physical discipline remains widespread, while limited child protection data continues to constrain planning, monitoring and investment.</a:t>
            </a:r>
          </a:p>
        </p:txBody>
      </p:sp>
      <p:sp>
        <p:nvSpPr>
          <p:cNvPr id="18" name="slide-number">
            <a:extLst>
              <a:ext uri="{FF2B5EF4-FFF2-40B4-BE49-F238E27FC236}">
                <a16:creationId xmlns:a16="http://schemas.microsoft.com/office/drawing/2014/main" id="{87AE712C-4298-4B63-8131-060C9C777CE6}"/>
              </a:ext>
            </a:extLst>
          </p:cNvPr>
          <p:cNvSpPr>
            <a:spLocks noGrp="1"/>
          </p:cNvSpPr>
          <p:nvPr/>
        </p:nvSpPr>
        <p:spPr>
          <a:xfrm>
            <a:off x="11382375" y="6496050"/>
            <a:ext cx="2667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65833" lnSpcReduction="20000"/>
          </a:bodyPr>
          <a:lstStyle/>
          <a:p>
            <a:pPr algn="r">
              <a:defRPr sz="900">
                <a:solidFill>
                  <a:srgbClr val="64748B"/>
                </a:solidFill>
                <a:latin typeface="Arial"/>
                <a:ea typeface="Arial"/>
                <a:cs typeface="Arial"/>
              </a:defRPr>
            </a:pPr>
            <a:r>
              <a:rPr sz="900">
                <a:solidFill>
                  <a:srgbClr val="64748B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244270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yebrow">
            <a:extLst>
              <a:ext uri="{FF2B5EF4-FFF2-40B4-BE49-F238E27FC236}">
                <a16:creationId xmlns:a16="http://schemas.microsoft.com/office/drawing/2014/main" id="{75BD28E6-EE86-482C-A466-248E7FE8971E}"/>
              </a:ext>
            </a:extLst>
          </p:cNvPr>
          <p:cNvSpPr>
            <a:spLocks noGrp="1"/>
          </p:cNvSpPr>
          <p:nvPr/>
        </p:nvSpPr>
        <p:spPr>
          <a:xfrm>
            <a:off x="495300" y="323850"/>
            <a:ext cx="6667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611" lnSpcReduction="10000"/>
          </a:bodyPr>
          <a:lstStyle/>
          <a:p>
            <a:pPr>
              <a:defRPr sz="1125" b="1">
                <a:solidFill>
                  <a:srgbClr val="1677B8"/>
                </a:solidFill>
                <a:latin typeface="Arial"/>
                <a:ea typeface="Arial"/>
                <a:cs typeface="Arial"/>
              </a:defRPr>
            </a:pPr>
            <a:r>
              <a:rPr sz="1125" b="1" dirty="0">
                <a:solidFill>
                  <a:srgbClr val="1677B8"/>
                </a:solidFill>
                <a:latin typeface="Arial"/>
                <a:ea typeface="Arial"/>
                <a:cs typeface="Arial"/>
              </a:rPr>
              <a:t>KIRIBATI CHILD PROTECTION STRENGTHS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5B960ECC-8F15-4AF1-B7CD-11C4A1EBCDAD}"/>
              </a:ext>
            </a:extLst>
          </p:cNvPr>
          <p:cNvSpPr>
            <a:spLocks noGrp="1"/>
          </p:cNvSpPr>
          <p:nvPr/>
        </p:nvSpPr>
        <p:spPr>
          <a:xfrm>
            <a:off x="495300" y="685800"/>
            <a:ext cx="1109662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>
              <a:defRPr sz="3150" b="1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0F172A"/>
                </a:solidFill>
                <a:latin typeface="Arial"/>
                <a:ea typeface="Arial"/>
                <a:cs typeface="Arial"/>
              </a:rPr>
              <a:t>Strong foundations support coordinated child protection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62F68142-1B39-4DBE-8B76-C6E4F347A8EE}"/>
              </a:ext>
            </a:extLst>
          </p:cNvPr>
          <p:cNvSpPr>
            <a:spLocks noGrp="1"/>
          </p:cNvSpPr>
          <p:nvPr/>
        </p:nvSpPr>
        <p:spPr>
          <a:xfrm>
            <a:off x="495300" y="1390650"/>
            <a:ext cx="10668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>
              <a:defRPr sz="1575">
                <a:solidFill>
                  <a:srgbClr val="475569"/>
                </a:solidFill>
                <a:latin typeface="Arial"/>
                <a:ea typeface="Arial"/>
                <a:cs typeface="Arial"/>
              </a:defRPr>
            </a:pPr>
            <a:r>
              <a:rPr sz="1575">
                <a:solidFill>
                  <a:srgbClr val="475569"/>
                </a:solidFill>
                <a:latin typeface="Arial"/>
                <a:ea typeface="Arial"/>
                <a:cs typeface="Arial"/>
              </a:rPr>
              <a:t>Kiribati combines legislation, response mechanisms, social protection and community leadership.</a:t>
            </a:r>
          </a:p>
        </p:txBody>
      </p:sp>
      <p:sp>
        <p:nvSpPr>
          <p:cNvPr id="4" name="protect-band">
            <a:extLst>
              <a:ext uri="{FF2B5EF4-FFF2-40B4-BE49-F238E27FC236}">
                <a16:creationId xmlns:a16="http://schemas.microsoft.com/office/drawing/2014/main" id="{4370AB77-5794-494A-8997-43881EB687C2}"/>
              </a:ext>
            </a:extLst>
          </p:cNvPr>
          <p:cNvSpPr>
            <a:spLocks noGrp="1"/>
          </p:cNvSpPr>
          <p:nvPr/>
        </p:nvSpPr>
        <p:spPr>
          <a:xfrm>
            <a:off x="495300" y="2076450"/>
            <a:ext cx="2038350" cy="1638300"/>
          </a:xfrm>
          <a:prstGeom prst="rect">
            <a:avLst/>
          </a:prstGeom>
          <a:solidFill>
            <a:srgbClr val="EAF6FC"/>
          </a:solidFill>
          <a:ln w="0">
            <a:noFill/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5" name="protect">
            <a:extLst>
              <a:ext uri="{FF2B5EF4-FFF2-40B4-BE49-F238E27FC236}">
                <a16:creationId xmlns:a16="http://schemas.microsoft.com/office/drawing/2014/main" id="{8A8C708E-F298-42AB-AAA1-C67D2A71EAB7}"/>
              </a:ext>
            </a:extLst>
          </p:cNvPr>
          <p:cNvSpPr>
            <a:spLocks noGrp="1"/>
          </p:cNvSpPr>
          <p:nvPr/>
        </p:nvSpPr>
        <p:spPr>
          <a:xfrm>
            <a:off x="781050" y="2514600"/>
            <a:ext cx="1428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7654" lnSpcReduction="10000"/>
          </a:bodyPr>
          <a:lstStyle/>
          <a:p>
            <a:pPr>
              <a:defRPr sz="2025" b="1">
                <a:solidFill>
                  <a:srgbClr val="1677B8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677B8"/>
                </a:solidFill>
                <a:latin typeface="Arial"/>
                <a:ea typeface="Arial"/>
                <a:cs typeface="Arial"/>
              </a:rPr>
              <a:t>PROTECT</a:t>
            </a:r>
          </a:p>
        </p:txBody>
      </p:sp>
      <p:sp>
        <p:nvSpPr>
          <p:cNvPr id="6" name="protect-sub">
            <a:extLst>
              <a:ext uri="{FF2B5EF4-FFF2-40B4-BE49-F238E27FC236}">
                <a16:creationId xmlns:a16="http://schemas.microsoft.com/office/drawing/2014/main" id="{85592464-5B00-4BA0-8249-3E0242CDDA6F}"/>
              </a:ext>
            </a:extLst>
          </p:cNvPr>
          <p:cNvSpPr>
            <a:spLocks noGrp="1"/>
          </p:cNvSpPr>
          <p:nvPr/>
        </p:nvSpPr>
        <p:spPr>
          <a:xfrm>
            <a:off x="781050" y="2933700"/>
            <a:ext cx="14763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5833"/>
          </a:bodyPr>
          <a:lstStyle/>
          <a:p>
            <a:pPr>
              <a:defRPr sz="1200" b="1">
                <a:solidFill>
                  <a:srgbClr val="334155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334155"/>
                </a:solidFill>
                <a:latin typeface="Arial"/>
                <a:ea typeface="Arial"/>
                <a:cs typeface="Arial"/>
              </a:rPr>
              <a:t>Laws &amp; standards</a:t>
            </a:r>
          </a:p>
        </p:txBody>
      </p:sp>
      <p:sp>
        <p:nvSpPr>
          <p:cNvPr id="7" name="protect-head">
            <a:extLst>
              <a:ext uri="{FF2B5EF4-FFF2-40B4-BE49-F238E27FC236}">
                <a16:creationId xmlns:a16="http://schemas.microsoft.com/office/drawing/2014/main" id="{312EF2BF-DD56-481F-8A8B-C0B276CB4457}"/>
              </a:ext>
            </a:extLst>
          </p:cNvPr>
          <p:cNvSpPr>
            <a:spLocks noGrp="1"/>
          </p:cNvSpPr>
          <p:nvPr/>
        </p:nvSpPr>
        <p:spPr>
          <a:xfrm>
            <a:off x="2895600" y="2114550"/>
            <a:ext cx="86677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8981" lnSpcReduction="10000"/>
          </a:bodyPr>
          <a:lstStyle/>
          <a:p>
            <a:pPr>
              <a:defRPr sz="2025" b="1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F172A"/>
                </a:solidFill>
                <a:latin typeface="Arial"/>
                <a:ea typeface="Arial"/>
                <a:cs typeface="Arial"/>
              </a:rPr>
              <a:t>A broad legal and policy framework</a:t>
            </a:r>
          </a:p>
        </p:txBody>
      </p:sp>
      <p:sp>
        <p:nvSpPr>
          <p:cNvPr id="8" name="protect-body">
            <a:extLst>
              <a:ext uri="{FF2B5EF4-FFF2-40B4-BE49-F238E27FC236}">
                <a16:creationId xmlns:a16="http://schemas.microsoft.com/office/drawing/2014/main" id="{7EBEACA1-735E-444A-8F63-996323B9D02A}"/>
              </a:ext>
            </a:extLst>
          </p:cNvPr>
          <p:cNvSpPr>
            <a:spLocks noGrp="1"/>
          </p:cNvSpPr>
          <p:nvPr/>
        </p:nvSpPr>
        <p:spPr>
          <a:xfrm>
            <a:off x="2895600" y="2571750"/>
            <a:ext cx="866775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>
              <a:defRPr sz="1425">
                <a:solidFill>
                  <a:srgbClr val="334155"/>
                </a:solidFill>
                <a:latin typeface="Arial"/>
                <a:ea typeface="Arial"/>
                <a:cs typeface="Arial"/>
              </a:defRPr>
            </a:pPr>
            <a:r>
              <a:rPr sz="1425">
                <a:solidFill>
                  <a:srgbClr val="334155"/>
                </a:solidFill>
                <a:latin typeface="Arial"/>
                <a:ea typeface="Arial"/>
                <a:cs typeface="Arial"/>
              </a:rPr>
              <a:t>• Children, Young People and Family Welfare Act</a:t>
            </a:r>
          </a:p>
          <a:p>
            <a:pPr>
              <a:defRPr sz="1425">
                <a:solidFill>
                  <a:srgbClr val="334155"/>
                </a:solidFill>
                <a:latin typeface="Arial"/>
                <a:ea typeface="Arial"/>
                <a:cs typeface="Arial"/>
              </a:defRPr>
            </a:pPr>
            <a:r>
              <a:rPr sz="1425">
                <a:solidFill>
                  <a:srgbClr val="334155"/>
                </a:solidFill>
                <a:latin typeface="Arial"/>
                <a:ea typeface="Arial"/>
                <a:cs typeface="Arial"/>
              </a:rPr>
              <a:t>• Child labour regulations, including hazardous-work protections and light-work rules</a:t>
            </a:r>
          </a:p>
          <a:p>
            <a:pPr>
              <a:defRPr sz="1425">
                <a:solidFill>
                  <a:srgbClr val="334155"/>
                </a:solidFill>
                <a:latin typeface="Arial"/>
                <a:ea typeface="Arial"/>
                <a:cs typeface="Arial"/>
              </a:defRPr>
            </a:pPr>
            <a:r>
              <a:rPr sz="1425">
                <a:solidFill>
                  <a:srgbClr val="334155"/>
                </a:solidFill>
                <a:latin typeface="Arial"/>
                <a:ea typeface="Arial"/>
                <a:cs typeface="Arial"/>
              </a:rPr>
              <a:t>• Family Peace Act and Minimum Standards for Counselling</a:t>
            </a:r>
          </a:p>
          <a:p>
            <a:pPr>
              <a:defRPr sz="1425">
                <a:solidFill>
                  <a:srgbClr val="334155"/>
                </a:solidFill>
                <a:latin typeface="Arial"/>
                <a:ea typeface="Arial"/>
                <a:cs typeface="Arial"/>
              </a:defRPr>
            </a:pPr>
            <a:r>
              <a:rPr sz="1425">
                <a:solidFill>
                  <a:srgbClr val="334155"/>
                </a:solidFill>
                <a:latin typeface="Arial"/>
                <a:ea typeface="Arial"/>
                <a:cs typeface="Arial"/>
              </a:rPr>
              <a:t>• Youth Justice reform through the Youth Justice Bill</a:t>
            </a:r>
          </a:p>
        </p:txBody>
      </p:sp>
      <p:sp>
        <p:nvSpPr>
          <p:cNvPr id="9" name="respond-band">
            <a:extLst>
              <a:ext uri="{FF2B5EF4-FFF2-40B4-BE49-F238E27FC236}">
                <a16:creationId xmlns:a16="http://schemas.microsoft.com/office/drawing/2014/main" id="{4FBF0EEC-5172-43DE-B92B-574A4A259A64}"/>
              </a:ext>
            </a:extLst>
          </p:cNvPr>
          <p:cNvSpPr>
            <a:spLocks noGrp="1"/>
          </p:cNvSpPr>
          <p:nvPr/>
        </p:nvSpPr>
        <p:spPr>
          <a:xfrm>
            <a:off x="495300" y="3905250"/>
            <a:ext cx="2038350" cy="1352550"/>
          </a:xfrm>
          <a:prstGeom prst="rect">
            <a:avLst/>
          </a:prstGeom>
          <a:solidFill>
            <a:srgbClr val="F1F5F9"/>
          </a:solidFill>
          <a:ln w="0">
            <a:noFill/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0" name="respond">
            <a:extLst>
              <a:ext uri="{FF2B5EF4-FFF2-40B4-BE49-F238E27FC236}">
                <a16:creationId xmlns:a16="http://schemas.microsoft.com/office/drawing/2014/main" id="{8D83C93A-BE72-4B88-9082-E22BE7C51BE8}"/>
              </a:ext>
            </a:extLst>
          </p:cNvPr>
          <p:cNvSpPr>
            <a:spLocks noGrp="1"/>
          </p:cNvSpPr>
          <p:nvPr/>
        </p:nvSpPr>
        <p:spPr>
          <a:xfrm>
            <a:off x="781050" y="4238625"/>
            <a:ext cx="1476375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7654" lnSpcReduction="10000"/>
          </a:bodyPr>
          <a:lstStyle/>
          <a:p>
            <a:pPr>
              <a:defRPr sz="2025" b="1">
                <a:solidFill>
                  <a:srgbClr val="1677B8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677B8"/>
                </a:solidFill>
                <a:latin typeface="Arial"/>
                <a:ea typeface="Arial"/>
                <a:cs typeface="Arial"/>
              </a:rPr>
              <a:t>RESPOND</a:t>
            </a:r>
          </a:p>
        </p:txBody>
      </p:sp>
      <p:sp>
        <p:nvSpPr>
          <p:cNvPr id="11" name="respond-sub">
            <a:extLst>
              <a:ext uri="{FF2B5EF4-FFF2-40B4-BE49-F238E27FC236}">
                <a16:creationId xmlns:a16="http://schemas.microsoft.com/office/drawing/2014/main" id="{04BB7E69-9F41-4ACE-8374-7A2A4C97B5A5}"/>
              </a:ext>
            </a:extLst>
          </p:cNvPr>
          <p:cNvSpPr>
            <a:spLocks noGrp="1"/>
          </p:cNvSpPr>
          <p:nvPr/>
        </p:nvSpPr>
        <p:spPr>
          <a:xfrm>
            <a:off x="781050" y="4657725"/>
            <a:ext cx="1476375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1716" lnSpcReduction="20000"/>
          </a:bodyPr>
          <a:lstStyle/>
          <a:p>
            <a:pPr>
              <a:defRPr sz="1200" b="1">
                <a:solidFill>
                  <a:srgbClr val="334155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334155"/>
                </a:solidFill>
                <a:latin typeface="Arial"/>
                <a:ea typeface="Arial"/>
                <a:cs typeface="Arial"/>
              </a:rPr>
              <a:t>Services &amp; coordination</a:t>
            </a:r>
          </a:p>
        </p:txBody>
      </p:sp>
      <p:sp>
        <p:nvSpPr>
          <p:cNvPr id="12" name="respond-head">
            <a:extLst>
              <a:ext uri="{FF2B5EF4-FFF2-40B4-BE49-F238E27FC236}">
                <a16:creationId xmlns:a16="http://schemas.microsoft.com/office/drawing/2014/main" id="{47487119-9D06-482C-A4AD-92A6937C4DDB}"/>
              </a:ext>
            </a:extLst>
          </p:cNvPr>
          <p:cNvSpPr>
            <a:spLocks noGrp="1"/>
          </p:cNvSpPr>
          <p:nvPr/>
        </p:nvSpPr>
        <p:spPr>
          <a:xfrm>
            <a:off x="2895600" y="3943350"/>
            <a:ext cx="86677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8981" lnSpcReduction="10000"/>
          </a:bodyPr>
          <a:lstStyle/>
          <a:p>
            <a:pPr>
              <a:defRPr sz="2025" b="1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F172A"/>
                </a:solidFill>
                <a:latin typeface="Arial"/>
                <a:ea typeface="Arial"/>
                <a:cs typeface="Arial"/>
              </a:rPr>
              <a:t>National mechanisms connect cases to support</a:t>
            </a:r>
          </a:p>
        </p:txBody>
      </p:sp>
      <p:sp>
        <p:nvSpPr>
          <p:cNvPr id="13" name="respond-body">
            <a:extLst>
              <a:ext uri="{FF2B5EF4-FFF2-40B4-BE49-F238E27FC236}">
                <a16:creationId xmlns:a16="http://schemas.microsoft.com/office/drawing/2014/main" id="{DB0EFD67-2A64-4480-A0E3-8D13DEDBCC31}"/>
              </a:ext>
            </a:extLst>
          </p:cNvPr>
          <p:cNvSpPr>
            <a:spLocks noGrp="1"/>
          </p:cNvSpPr>
          <p:nvPr/>
        </p:nvSpPr>
        <p:spPr>
          <a:xfrm>
            <a:off x="2895600" y="4391025"/>
            <a:ext cx="866775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>
              <a:defRPr sz="1425">
                <a:solidFill>
                  <a:srgbClr val="334155"/>
                </a:solidFill>
                <a:latin typeface="Arial"/>
                <a:ea typeface="Arial"/>
                <a:cs typeface="Arial"/>
              </a:defRPr>
            </a:pPr>
            <a:r>
              <a:rPr sz="1425">
                <a:solidFill>
                  <a:srgbClr val="334155"/>
                </a:solidFill>
                <a:latin typeface="Arial"/>
                <a:ea typeface="Arial"/>
                <a:cs typeface="Arial"/>
              </a:rPr>
              <a:t>• Child Protection Referral Pathway and 24/7 child helpline</a:t>
            </a:r>
          </a:p>
          <a:p>
            <a:pPr>
              <a:defRPr sz="1425">
                <a:solidFill>
                  <a:srgbClr val="334155"/>
                </a:solidFill>
                <a:latin typeface="Arial"/>
                <a:ea typeface="Arial"/>
                <a:cs typeface="Arial"/>
              </a:defRPr>
            </a:pPr>
            <a:r>
              <a:rPr sz="1425">
                <a:solidFill>
                  <a:srgbClr val="334155"/>
                </a:solidFill>
                <a:latin typeface="Arial"/>
                <a:ea typeface="Arial"/>
                <a:cs typeface="Arial"/>
              </a:rPr>
              <a:t>• SafeNet case-management review committee and national multi-sectoral technical working group</a:t>
            </a:r>
          </a:p>
          <a:p>
            <a:pPr>
              <a:defRPr sz="1425">
                <a:solidFill>
                  <a:srgbClr val="334155"/>
                </a:solidFill>
                <a:latin typeface="Arial"/>
                <a:ea typeface="Arial"/>
                <a:cs typeface="Arial"/>
              </a:defRPr>
            </a:pPr>
            <a:r>
              <a:rPr sz="1425">
                <a:solidFill>
                  <a:srgbClr val="334155"/>
                </a:solidFill>
                <a:latin typeface="Arial"/>
                <a:ea typeface="Arial"/>
                <a:cs typeface="Arial"/>
              </a:rPr>
              <a:t>• Three social protection programmes: SFU, SCA and DSA</a:t>
            </a:r>
          </a:p>
        </p:txBody>
      </p:sp>
      <p:sp>
        <p:nvSpPr>
          <p:cNvPr id="14" name="prevent-band">
            <a:extLst>
              <a:ext uri="{FF2B5EF4-FFF2-40B4-BE49-F238E27FC236}">
                <a16:creationId xmlns:a16="http://schemas.microsoft.com/office/drawing/2014/main" id="{4B674C76-BCAB-4AB9-BF0A-DF271EE37AC2}"/>
              </a:ext>
            </a:extLst>
          </p:cNvPr>
          <p:cNvSpPr>
            <a:spLocks noGrp="1"/>
          </p:cNvSpPr>
          <p:nvPr/>
        </p:nvSpPr>
        <p:spPr>
          <a:xfrm>
            <a:off x="495300" y="5448300"/>
            <a:ext cx="2038350" cy="876300"/>
          </a:xfrm>
          <a:prstGeom prst="rect">
            <a:avLst/>
          </a:prstGeom>
          <a:solidFill>
            <a:srgbClr val="EAF6FC"/>
          </a:solidFill>
          <a:ln w="0">
            <a:noFill/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5" name="prevent">
            <a:extLst>
              <a:ext uri="{FF2B5EF4-FFF2-40B4-BE49-F238E27FC236}">
                <a16:creationId xmlns:a16="http://schemas.microsoft.com/office/drawing/2014/main" id="{9F7F6C07-1F73-40AC-8078-C339D72240AC}"/>
              </a:ext>
            </a:extLst>
          </p:cNvPr>
          <p:cNvSpPr>
            <a:spLocks noGrp="1"/>
          </p:cNvSpPr>
          <p:nvPr/>
        </p:nvSpPr>
        <p:spPr>
          <a:xfrm>
            <a:off x="781050" y="5676900"/>
            <a:ext cx="1476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5895" lnSpcReduction="10000"/>
          </a:bodyPr>
          <a:lstStyle/>
          <a:p>
            <a:pPr>
              <a:defRPr sz="2025" b="1">
                <a:solidFill>
                  <a:srgbClr val="1677B8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677B8"/>
                </a:solidFill>
                <a:latin typeface="Arial"/>
                <a:ea typeface="Arial"/>
                <a:cs typeface="Arial"/>
              </a:rPr>
              <a:t>PREVENT</a:t>
            </a:r>
          </a:p>
        </p:txBody>
      </p:sp>
      <p:sp>
        <p:nvSpPr>
          <p:cNvPr id="16" name="prevent-head">
            <a:extLst>
              <a:ext uri="{FF2B5EF4-FFF2-40B4-BE49-F238E27FC236}">
                <a16:creationId xmlns:a16="http://schemas.microsoft.com/office/drawing/2014/main" id="{8BFBFED1-427C-43FB-A2DE-315337962954}"/>
              </a:ext>
            </a:extLst>
          </p:cNvPr>
          <p:cNvSpPr>
            <a:spLocks noGrp="1"/>
          </p:cNvSpPr>
          <p:nvPr/>
        </p:nvSpPr>
        <p:spPr>
          <a:xfrm>
            <a:off x="2895600" y="5486400"/>
            <a:ext cx="8667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5705" lnSpcReduction="20000"/>
          </a:bodyPr>
          <a:lstStyle/>
          <a:p>
            <a:pPr>
              <a:defRPr sz="1950" b="1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F172A"/>
                </a:solidFill>
                <a:latin typeface="Arial"/>
                <a:ea typeface="Arial"/>
                <a:cs typeface="Arial"/>
              </a:rPr>
              <a:t>Families and communities are central to prevention</a:t>
            </a:r>
          </a:p>
        </p:txBody>
      </p:sp>
      <p:sp>
        <p:nvSpPr>
          <p:cNvPr id="17" name="prevent-body">
            <a:extLst>
              <a:ext uri="{FF2B5EF4-FFF2-40B4-BE49-F238E27FC236}">
                <a16:creationId xmlns:a16="http://schemas.microsoft.com/office/drawing/2014/main" id="{18647BF1-4706-4A1D-B924-BCE33DA70BCD}"/>
              </a:ext>
            </a:extLst>
          </p:cNvPr>
          <p:cNvSpPr>
            <a:spLocks noGrp="1"/>
          </p:cNvSpPr>
          <p:nvPr/>
        </p:nvSpPr>
        <p:spPr>
          <a:xfrm>
            <a:off x="2895600" y="5867400"/>
            <a:ext cx="86677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8542" lnSpcReduction="20000"/>
          </a:bodyPr>
          <a:lstStyle/>
          <a:p>
            <a:pPr>
              <a:defRPr sz="1350">
                <a:solidFill>
                  <a:srgbClr val="334155"/>
                </a:solidFill>
                <a:latin typeface="Arial"/>
                <a:ea typeface="Arial"/>
                <a:cs typeface="Arial"/>
              </a:defRPr>
            </a:pPr>
            <a:r>
              <a:rPr sz="1350" dirty="0">
                <a:solidFill>
                  <a:srgbClr val="334155"/>
                </a:solidFill>
                <a:latin typeface="Arial"/>
                <a:ea typeface="Arial"/>
                <a:cs typeface="Arial"/>
              </a:rPr>
              <a:t>Family and community support for children’s wellbeing and schooling • Kiribati Men’s </a:t>
            </a:r>
            <a:r>
              <a:rPr sz="1350" dirty="0" err="1">
                <a:solidFill>
                  <a:srgbClr val="334155"/>
                </a:solidFill>
                <a:latin typeface="Arial"/>
                <a:ea typeface="Arial"/>
                <a:cs typeface="Arial"/>
              </a:rPr>
              <a:t>Behavioural</a:t>
            </a:r>
            <a:r>
              <a:rPr sz="1350" dirty="0">
                <a:solidFill>
                  <a:srgbClr val="334155"/>
                </a:solidFill>
                <a:latin typeface="Arial"/>
                <a:ea typeface="Arial"/>
                <a:cs typeface="Arial"/>
              </a:rPr>
              <a:t> Change </a:t>
            </a:r>
            <a:r>
              <a:rPr sz="1350" dirty="0" err="1">
                <a:solidFill>
                  <a:srgbClr val="334155"/>
                </a:solidFill>
                <a:latin typeface="Arial"/>
                <a:ea typeface="Arial"/>
                <a:cs typeface="Arial"/>
              </a:rPr>
              <a:t>programme</a:t>
            </a:r>
            <a:r>
              <a:rPr sz="1350" dirty="0">
                <a:solidFill>
                  <a:srgbClr val="334155"/>
                </a:solidFill>
                <a:latin typeface="Arial"/>
                <a:ea typeface="Arial"/>
                <a:cs typeface="Arial"/>
              </a:rPr>
              <a:t> (KMBC)</a:t>
            </a:r>
            <a:r>
              <a:rPr lang="en-US" sz="1350" dirty="0">
                <a:solidFill>
                  <a:srgbClr val="334155"/>
                </a:solidFill>
                <a:latin typeface="Arial"/>
                <a:ea typeface="Arial"/>
                <a:cs typeface="Arial"/>
              </a:rPr>
              <a:t>, young couple program, ongoing child right community awareness</a:t>
            </a:r>
            <a:endParaRPr sz="1350" dirty="0">
              <a:solidFill>
                <a:srgbClr val="334155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footer">
            <a:extLst>
              <a:ext uri="{FF2B5EF4-FFF2-40B4-BE49-F238E27FC236}">
                <a16:creationId xmlns:a16="http://schemas.microsoft.com/office/drawing/2014/main" id="{267167A7-5013-4CA5-A448-2FE58D62BD1A}"/>
              </a:ext>
            </a:extLst>
          </p:cNvPr>
          <p:cNvSpPr>
            <a:spLocks noGrp="1"/>
          </p:cNvSpPr>
          <p:nvPr/>
        </p:nvSpPr>
        <p:spPr>
          <a:xfrm>
            <a:off x="495300" y="6534150"/>
            <a:ext cx="38100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59444" lnSpcReduction="20000"/>
          </a:bodyPr>
          <a:lstStyle/>
          <a:p>
            <a:pPr>
              <a:defRPr sz="900">
                <a:solidFill>
                  <a:srgbClr val="64748B"/>
                </a:solidFill>
                <a:latin typeface="Arial"/>
                <a:ea typeface="Arial"/>
                <a:cs typeface="Arial"/>
              </a:defRPr>
            </a:pPr>
            <a:r>
              <a:rPr sz="900">
                <a:solidFill>
                  <a:srgbClr val="64748B"/>
                </a:solidFill>
                <a:latin typeface="Arial"/>
                <a:ea typeface="Arial"/>
                <a:cs typeface="Arial"/>
              </a:rPr>
              <a:t>Information supplied by presenter</a:t>
            </a:r>
          </a:p>
        </p:txBody>
      </p:sp>
      <p:sp>
        <p:nvSpPr>
          <p:cNvPr id="19" name="slide-number">
            <a:extLst>
              <a:ext uri="{FF2B5EF4-FFF2-40B4-BE49-F238E27FC236}">
                <a16:creationId xmlns:a16="http://schemas.microsoft.com/office/drawing/2014/main" id="{BB70B4B0-4393-4714-B12D-59D4B760CBB6}"/>
              </a:ext>
            </a:extLst>
          </p:cNvPr>
          <p:cNvSpPr>
            <a:spLocks noGrp="1"/>
          </p:cNvSpPr>
          <p:nvPr/>
        </p:nvSpPr>
        <p:spPr>
          <a:xfrm>
            <a:off x="11382375" y="6534150"/>
            <a:ext cx="2667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59444" lnSpcReduction="20000"/>
          </a:bodyPr>
          <a:lstStyle/>
          <a:p>
            <a:pPr algn="r">
              <a:defRPr sz="900">
                <a:solidFill>
                  <a:srgbClr val="64748B"/>
                </a:solidFill>
                <a:latin typeface="Arial"/>
                <a:ea typeface="Arial"/>
                <a:cs typeface="Arial"/>
              </a:defRPr>
            </a:pPr>
            <a:r>
              <a:rPr sz="900">
                <a:solidFill>
                  <a:srgbClr val="64748B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9613183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yebrow">
            <a:extLst>
              <a:ext uri="{FF2B5EF4-FFF2-40B4-BE49-F238E27FC236}">
                <a16:creationId xmlns:a16="http://schemas.microsoft.com/office/drawing/2014/main" id="{2F7AA756-3214-4314-A6B8-10F38362506F}"/>
              </a:ext>
            </a:extLst>
          </p:cNvPr>
          <p:cNvSpPr>
            <a:spLocks noGrp="1"/>
          </p:cNvSpPr>
          <p:nvPr/>
        </p:nvSpPr>
        <p:spPr>
          <a:xfrm>
            <a:off x="495300" y="323850"/>
            <a:ext cx="7239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611" lnSpcReduction="10000"/>
          </a:bodyPr>
          <a:lstStyle/>
          <a:p>
            <a:pPr>
              <a:defRPr sz="1125" b="1">
                <a:solidFill>
                  <a:srgbClr val="1677B8"/>
                </a:solidFill>
                <a:latin typeface="Arial"/>
                <a:ea typeface="Arial"/>
                <a:cs typeface="Arial"/>
              </a:defRPr>
            </a:pPr>
            <a:r>
              <a:rPr sz="1125" b="1" dirty="0">
                <a:solidFill>
                  <a:srgbClr val="1677B8"/>
                </a:solidFill>
                <a:latin typeface="Arial"/>
                <a:ea typeface="Arial"/>
                <a:cs typeface="Arial"/>
              </a:rPr>
              <a:t>COMMITMENT TO SIX SYSTEM</a:t>
            </a:r>
            <a:r>
              <a:rPr lang="en-US" sz="1125" b="1" dirty="0">
                <a:solidFill>
                  <a:srgbClr val="1677B8"/>
                </a:solidFill>
                <a:latin typeface="Arial"/>
                <a:ea typeface="Arial"/>
                <a:cs typeface="Arial"/>
              </a:rPr>
              <a:t> S</a:t>
            </a:r>
            <a:r>
              <a:rPr sz="1125" b="1" dirty="0">
                <a:solidFill>
                  <a:srgbClr val="1677B8"/>
                </a:solidFill>
                <a:latin typeface="Arial"/>
                <a:ea typeface="Arial"/>
                <a:cs typeface="Arial"/>
              </a:rPr>
              <a:t>TRENGTHENING PILLARS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0FC71762-72F6-43DF-87BA-E081E9A4AEE1}"/>
              </a:ext>
            </a:extLst>
          </p:cNvPr>
          <p:cNvSpPr>
            <a:spLocks noGrp="1"/>
          </p:cNvSpPr>
          <p:nvPr/>
        </p:nvSpPr>
        <p:spPr>
          <a:xfrm>
            <a:off x="495300" y="685800"/>
            <a:ext cx="1109662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818"/>
          </a:bodyPr>
          <a:lstStyle/>
          <a:p>
            <a:pPr>
              <a:defRPr sz="3075" b="1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3075" b="1">
                <a:solidFill>
                  <a:srgbClr val="0F172A"/>
                </a:solidFill>
                <a:latin typeface="Arial"/>
                <a:ea typeface="Arial"/>
                <a:cs typeface="Arial"/>
              </a:rPr>
              <a:t>Progress in policy and the prevention–response continuum</a:t>
            </a:r>
          </a:p>
        </p:txBody>
      </p:sp>
      <p:sp>
        <p:nvSpPr>
          <p:cNvPr id="4" name="policy-panel">
            <a:extLst>
              <a:ext uri="{FF2B5EF4-FFF2-40B4-BE49-F238E27FC236}">
                <a16:creationId xmlns:a16="http://schemas.microsoft.com/office/drawing/2014/main" id="{65A0646F-EC7B-4344-8E5F-3CB849114B99}"/>
              </a:ext>
            </a:extLst>
          </p:cNvPr>
          <p:cNvSpPr>
            <a:spLocks noGrp="1"/>
          </p:cNvSpPr>
          <p:nvPr/>
        </p:nvSpPr>
        <p:spPr>
          <a:xfrm>
            <a:off x="495300" y="2095500"/>
            <a:ext cx="5334000" cy="4171950"/>
          </a:xfrm>
          <a:prstGeom prst="rect">
            <a:avLst/>
          </a:prstGeom>
          <a:solidFill>
            <a:srgbClr val="EAF6FC"/>
          </a:solidFill>
          <a:ln w="0">
            <a:noFill/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5" name="policy-number">
            <a:extLst>
              <a:ext uri="{FF2B5EF4-FFF2-40B4-BE49-F238E27FC236}">
                <a16:creationId xmlns:a16="http://schemas.microsoft.com/office/drawing/2014/main" id="{8A9CADFA-EE88-4A4B-BB00-49780357D588}"/>
              </a:ext>
            </a:extLst>
          </p:cNvPr>
          <p:cNvSpPr>
            <a:spLocks noGrp="1"/>
          </p:cNvSpPr>
          <p:nvPr/>
        </p:nvSpPr>
        <p:spPr>
          <a:xfrm>
            <a:off x="781050" y="2362200"/>
            <a:ext cx="666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851" lnSpcReduction="10000"/>
          </a:bodyPr>
          <a:lstStyle/>
          <a:p>
            <a:pPr>
              <a:defRPr sz="2175" b="1">
                <a:solidFill>
                  <a:srgbClr val="1677B8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677B8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6" name="policy-label">
            <a:extLst>
              <a:ext uri="{FF2B5EF4-FFF2-40B4-BE49-F238E27FC236}">
                <a16:creationId xmlns:a16="http://schemas.microsoft.com/office/drawing/2014/main" id="{7156B26C-5C0D-44B3-AEFB-9E3AC3EB8F4A}"/>
              </a:ext>
            </a:extLst>
          </p:cNvPr>
          <p:cNvSpPr>
            <a:spLocks noGrp="1"/>
          </p:cNvSpPr>
          <p:nvPr/>
        </p:nvSpPr>
        <p:spPr>
          <a:xfrm>
            <a:off x="1562100" y="2400300"/>
            <a:ext cx="3619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2222" lnSpcReduction="20000"/>
          </a:bodyPr>
          <a:lstStyle/>
          <a:p>
            <a:pPr>
              <a:defRPr sz="1800" b="1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F172A"/>
                </a:solidFill>
                <a:latin typeface="Arial"/>
                <a:ea typeface="Arial"/>
                <a:cs typeface="Arial"/>
              </a:rPr>
              <a:t>POLICY &amp; LEGISLATION</a:t>
            </a:r>
          </a:p>
        </p:txBody>
      </p:sp>
      <p:sp>
        <p:nvSpPr>
          <p:cNvPr id="7" name="policy-takeaway">
            <a:extLst>
              <a:ext uri="{FF2B5EF4-FFF2-40B4-BE49-F238E27FC236}">
                <a16:creationId xmlns:a16="http://schemas.microsoft.com/office/drawing/2014/main" id="{7F5FC82E-31D9-46C9-812F-4FBDA60D5280}"/>
              </a:ext>
            </a:extLst>
          </p:cNvPr>
          <p:cNvSpPr>
            <a:spLocks noGrp="1"/>
          </p:cNvSpPr>
          <p:nvPr/>
        </p:nvSpPr>
        <p:spPr>
          <a:xfrm>
            <a:off x="781050" y="2971800"/>
            <a:ext cx="44767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1500" lnSpcReduction="10000"/>
          </a:bodyPr>
          <a:lstStyle/>
          <a:p>
            <a:pPr>
              <a:defRPr sz="1875" b="1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1875" b="1" dirty="0">
                <a:solidFill>
                  <a:srgbClr val="0F172A"/>
                </a:solidFill>
                <a:latin typeface="Arial"/>
                <a:ea typeface="Arial"/>
                <a:cs typeface="Arial"/>
              </a:rPr>
              <a:t>The legal framework continues to expand and modernize.</a:t>
            </a:r>
          </a:p>
        </p:txBody>
      </p:sp>
      <p:sp>
        <p:nvSpPr>
          <p:cNvPr id="8" name="policy-body">
            <a:extLst>
              <a:ext uri="{FF2B5EF4-FFF2-40B4-BE49-F238E27FC236}">
                <a16:creationId xmlns:a16="http://schemas.microsoft.com/office/drawing/2014/main" id="{0F13CA95-6C3D-4FD3-A711-AC0EEF053A0C}"/>
              </a:ext>
            </a:extLst>
          </p:cNvPr>
          <p:cNvSpPr>
            <a:spLocks noGrp="1"/>
          </p:cNvSpPr>
          <p:nvPr/>
        </p:nvSpPr>
        <p:spPr>
          <a:xfrm>
            <a:off x="781050" y="3733800"/>
            <a:ext cx="4476750" cy="2247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0271" lnSpcReduction="10000"/>
          </a:bodyPr>
          <a:lstStyle/>
          <a:p>
            <a:pPr>
              <a:defRPr sz="1425">
                <a:solidFill>
                  <a:srgbClr val="334155"/>
                </a:solidFill>
                <a:latin typeface="Arial"/>
                <a:ea typeface="Arial"/>
                <a:cs typeface="Arial"/>
              </a:defRPr>
            </a:pPr>
            <a:r>
              <a:rPr sz="1425">
                <a:solidFill>
                  <a:srgbClr val="334155"/>
                </a:solidFill>
                <a:latin typeface="Arial"/>
                <a:ea typeface="Arial"/>
                <a:cs typeface="Arial"/>
              </a:rPr>
              <a:t>• Child Protection Referral Pathway endorsed by Government in 2018</a:t>
            </a:r>
          </a:p>
          <a:p>
            <a:endParaRPr sz="1425">
              <a:solidFill>
                <a:srgbClr val="334155"/>
              </a:solidFill>
              <a:latin typeface="Arial"/>
              <a:ea typeface="Arial"/>
              <a:cs typeface="Arial"/>
            </a:endParaRPr>
          </a:p>
          <a:p>
            <a:pPr>
              <a:defRPr sz="1425">
                <a:solidFill>
                  <a:srgbClr val="334155"/>
                </a:solidFill>
                <a:latin typeface="Arial"/>
                <a:ea typeface="Arial"/>
                <a:cs typeface="Arial"/>
              </a:defRPr>
            </a:pPr>
            <a:r>
              <a:rPr sz="1425">
                <a:solidFill>
                  <a:srgbClr val="334155"/>
                </a:solidFill>
                <a:latin typeface="Arial"/>
                <a:ea typeface="Arial"/>
                <a:cs typeface="Arial"/>
              </a:rPr>
              <a:t>• National Positive Parenting Strategy 2026–2028 approved in July 2026</a:t>
            </a:r>
          </a:p>
          <a:p>
            <a:endParaRPr sz="1425">
              <a:solidFill>
                <a:srgbClr val="334155"/>
              </a:solidFill>
              <a:latin typeface="Arial"/>
              <a:ea typeface="Arial"/>
              <a:cs typeface="Arial"/>
            </a:endParaRPr>
          </a:p>
          <a:p>
            <a:pPr>
              <a:defRPr sz="1425">
                <a:solidFill>
                  <a:srgbClr val="334155"/>
                </a:solidFill>
                <a:latin typeface="Arial"/>
                <a:ea typeface="Arial"/>
                <a:cs typeface="Arial"/>
              </a:defRPr>
            </a:pPr>
            <a:r>
              <a:rPr sz="1425">
                <a:solidFill>
                  <a:srgbClr val="334155"/>
                </a:solidFill>
                <a:latin typeface="Arial"/>
                <a:ea typeface="Arial"/>
                <a:cs typeface="Arial"/>
              </a:rPr>
              <a:t>• Children, Young People and Family Welfare Act 2013</a:t>
            </a:r>
          </a:p>
          <a:p>
            <a:endParaRPr sz="1425">
              <a:solidFill>
                <a:srgbClr val="334155"/>
              </a:solidFill>
              <a:latin typeface="Arial"/>
              <a:ea typeface="Arial"/>
              <a:cs typeface="Arial"/>
            </a:endParaRPr>
          </a:p>
          <a:p>
            <a:pPr>
              <a:defRPr sz="1425">
                <a:solidFill>
                  <a:srgbClr val="334155"/>
                </a:solidFill>
                <a:latin typeface="Arial"/>
                <a:ea typeface="Arial"/>
                <a:cs typeface="Arial"/>
              </a:defRPr>
            </a:pPr>
            <a:r>
              <a:rPr sz="1425">
                <a:solidFill>
                  <a:srgbClr val="334155"/>
                </a:solidFill>
                <a:latin typeface="Arial"/>
                <a:ea typeface="Arial"/>
                <a:cs typeface="Arial"/>
              </a:rPr>
              <a:t>• Juvenile justice reform through the Youth Justice Bill</a:t>
            </a:r>
          </a:p>
          <a:p>
            <a:endParaRPr sz="1425">
              <a:solidFill>
                <a:srgbClr val="334155"/>
              </a:solidFill>
              <a:latin typeface="Arial"/>
              <a:ea typeface="Arial"/>
              <a:cs typeface="Arial"/>
            </a:endParaRPr>
          </a:p>
          <a:p>
            <a:pPr>
              <a:defRPr sz="1425">
                <a:solidFill>
                  <a:srgbClr val="334155"/>
                </a:solidFill>
                <a:latin typeface="Arial"/>
                <a:ea typeface="Arial"/>
                <a:cs typeface="Arial"/>
              </a:defRPr>
            </a:pPr>
            <a:r>
              <a:rPr sz="1425">
                <a:solidFill>
                  <a:srgbClr val="334155"/>
                </a:solidFill>
                <a:latin typeface="Arial"/>
                <a:ea typeface="Arial"/>
                <a:cs typeface="Arial"/>
              </a:rPr>
              <a:t>• Minimum Standards for Counselling under development</a:t>
            </a:r>
          </a:p>
        </p:txBody>
      </p:sp>
      <p:sp>
        <p:nvSpPr>
          <p:cNvPr id="9" name="continuum-panel">
            <a:extLst>
              <a:ext uri="{FF2B5EF4-FFF2-40B4-BE49-F238E27FC236}">
                <a16:creationId xmlns:a16="http://schemas.microsoft.com/office/drawing/2014/main" id="{37D78AE2-42AC-46C6-82C9-B39191155C04}"/>
              </a:ext>
            </a:extLst>
          </p:cNvPr>
          <p:cNvSpPr>
            <a:spLocks noGrp="1"/>
          </p:cNvSpPr>
          <p:nvPr/>
        </p:nvSpPr>
        <p:spPr>
          <a:xfrm>
            <a:off x="6134100" y="2095500"/>
            <a:ext cx="5562600" cy="4171950"/>
          </a:xfrm>
          <a:prstGeom prst="rect">
            <a:avLst/>
          </a:prstGeom>
          <a:solidFill>
            <a:srgbClr val="F1F5F9"/>
          </a:solidFill>
          <a:ln w="0">
            <a:noFill/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0" name="continuum-number">
            <a:extLst>
              <a:ext uri="{FF2B5EF4-FFF2-40B4-BE49-F238E27FC236}">
                <a16:creationId xmlns:a16="http://schemas.microsoft.com/office/drawing/2014/main" id="{6C12FDC2-B935-43B4-A0C4-190EC515F56E}"/>
              </a:ext>
            </a:extLst>
          </p:cNvPr>
          <p:cNvSpPr>
            <a:spLocks noGrp="1"/>
          </p:cNvSpPr>
          <p:nvPr/>
        </p:nvSpPr>
        <p:spPr>
          <a:xfrm>
            <a:off x="6419850" y="2362200"/>
            <a:ext cx="666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851" lnSpcReduction="10000"/>
          </a:bodyPr>
          <a:lstStyle/>
          <a:p>
            <a:pPr>
              <a:defRPr sz="2175" b="1">
                <a:solidFill>
                  <a:srgbClr val="1677B8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677B8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continuum-label">
            <a:extLst>
              <a:ext uri="{FF2B5EF4-FFF2-40B4-BE49-F238E27FC236}">
                <a16:creationId xmlns:a16="http://schemas.microsoft.com/office/drawing/2014/main" id="{51147D88-102B-406D-94AE-F1F83447EAC7}"/>
              </a:ext>
            </a:extLst>
          </p:cNvPr>
          <p:cNvSpPr>
            <a:spLocks noGrp="1"/>
          </p:cNvSpPr>
          <p:nvPr/>
        </p:nvSpPr>
        <p:spPr>
          <a:xfrm>
            <a:off x="7200900" y="2400300"/>
            <a:ext cx="4000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2222" lnSpcReduction="20000"/>
          </a:bodyPr>
          <a:lstStyle/>
          <a:p>
            <a:pPr>
              <a:defRPr sz="1800" b="1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F172A"/>
                </a:solidFill>
                <a:latin typeface="Arial"/>
                <a:ea typeface="Arial"/>
                <a:cs typeface="Arial"/>
              </a:rPr>
              <a:t>PREVENTION &amp; RESPONSE</a:t>
            </a:r>
          </a:p>
        </p:txBody>
      </p:sp>
      <p:sp>
        <p:nvSpPr>
          <p:cNvPr id="12" name="continuum-takeaway">
            <a:extLst>
              <a:ext uri="{FF2B5EF4-FFF2-40B4-BE49-F238E27FC236}">
                <a16:creationId xmlns:a16="http://schemas.microsoft.com/office/drawing/2014/main" id="{9FDEEB10-6AE0-4E28-96F8-BD32A0D0B23F}"/>
              </a:ext>
            </a:extLst>
          </p:cNvPr>
          <p:cNvSpPr>
            <a:spLocks noGrp="1"/>
          </p:cNvSpPr>
          <p:nvPr/>
        </p:nvSpPr>
        <p:spPr>
          <a:xfrm>
            <a:off x="6419850" y="2971800"/>
            <a:ext cx="4667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1500" lnSpcReduction="10000"/>
          </a:bodyPr>
          <a:lstStyle/>
          <a:p>
            <a:pPr>
              <a:defRPr sz="1875" b="1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F172A"/>
                </a:solidFill>
                <a:latin typeface="Arial"/>
                <a:ea typeface="Arial"/>
                <a:cs typeface="Arial"/>
              </a:rPr>
              <a:t>Services combine immediate response with sustained prevention.</a:t>
            </a:r>
          </a:p>
        </p:txBody>
      </p:sp>
      <p:sp>
        <p:nvSpPr>
          <p:cNvPr id="13" name="continuum-body">
            <a:extLst>
              <a:ext uri="{FF2B5EF4-FFF2-40B4-BE49-F238E27FC236}">
                <a16:creationId xmlns:a16="http://schemas.microsoft.com/office/drawing/2014/main" id="{71E04B98-382F-476D-8AE9-AAEDFBA0732C}"/>
              </a:ext>
            </a:extLst>
          </p:cNvPr>
          <p:cNvSpPr>
            <a:spLocks noGrp="1"/>
          </p:cNvSpPr>
          <p:nvPr/>
        </p:nvSpPr>
        <p:spPr>
          <a:xfrm>
            <a:off x="6419850" y="3733800"/>
            <a:ext cx="4667250" cy="2247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7750" lnSpcReduction="10000"/>
          </a:bodyPr>
          <a:lstStyle/>
          <a:p>
            <a:pPr>
              <a:defRPr sz="1425">
                <a:solidFill>
                  <a:srgbClr val="334155"/>
                </a:solidFill>
                <a:latin typeface="Arial"/>
                <a:ea typeface="Arial"/>
                <a:cs typeface="Arial"/>
              </a:defRPr>
            </a:pPr>
            <a:r>
              <a:rPr sz="1425" dirty="0">
                <a:solidFill>
                  <a:srgbClr val="334155"/>
                </a:solidFill>
                <a:latin typeface="Arial"/>
                <a:ea typeface="Arial"/>
                <a:cs typeface="Arial"/>
              </a:rPr>
              <a:t>• MWYSSA provides a 24/7 child protection response</a:t>
            </a:r>
          </a:p>
          <a:p>
            <a:endParaRPr sz="1425" dirty="0">
              <a:solidFill>
                <a:srgbClr val="334155"/>
              </a:solidFill>
              <a:latin typeface="Arial"/>
              <a:ea typeface="Arial"/>
              <a:cs typeface="Arial"/>
            </a:endParaRPr>
          </a:p>
          <a:p>
            <a:pPr>
              <a:defRPr sz="1425">
                <a:solidFill>
                  <a:srgbClr val="334155"/>
                </a:solidFill>
                <a:latin typeface="Arial"/>
                <a:ea typeface="Arial"/>
                <a:cs typeface="Arial"/>
              </a:defRPr>
            </a:pPr>
            <a:r>
              <a:rPr sz="1425" dirty="0">
                <a:solidFill>
                  <a:srgbClr val="334155"/>
                </a:solidFill>
                <a:latin typeface="Arial"/>
                <a:ea typeface="Arial"/>
                <a:cs typeface="Arial"/>
              </a:rPr>
              <a:t>• Free child helpline</a:t>
            </a:r>
          </a:p>
          <a:p>
            <a:endParaRPr sz="1425" dirty="0">
              <a:solidFill>
                <a:srgbClr val="334155"/>
              </a:solidFill>
              <a:latin typeface="Arial"/>
              <a:ea typeface="Arial"/>
              <a:cs typeface="Arial"/>
            </a:endParaRPr>
          </a:p>
          <a:p>
            <a:pPr>
              <a:defRPr sz="1425">
                <a:solidFill>
                  <a:srgbClr val="334155"/>
                </a:solidFill>
                <a:latin typeface="Arial"/>
                <a:ea typeface="Arial"/>
                <a:cs typeface="Arial"/>
              </a:defRPr>
            </a:pPr>
            <a:r>
              <a:rPr sz="1425" dirty="0">
                <a:solidFill>
                  <a:srgbClr val="334155"/>
                </a:solidFill>
                <a:latin typeface="Arial"/>
                <a:ea typeface="Arial"/>
                <a:cs typeface="Arial"/>
              </a:rPr>
              <a:t>• Continued rollout of the Referral Pathway, Child Rights and Young Couples </a:t>
            </a:r>
            <a:r>
              <a:rPr sz="1425" dirty="0" err="1">
                <a:solidFill>
                  <a:srgbClr val="334155"/>
                </a:solidFill>
                <a:latin typeface="Arial"/>
                <a:ea typeface="Arial"/>
                <a:cs typeface="Arial"/>
              </a:rPr>
              <a:t>programmes</a:t>
            </a:r>
            <a:endParaRPr sz="1425" dirty="0">
              <a:solidFill>
                <a:srgbClr val="334155"/>
              </a:solidFill>
              <a:latin typeface="Arial"/>
              <a:ea typeface="Arial"/>
              <a:cs typeface="Arial"/>
            </a:endParaRPr>
          </a:p>
          <a:p>
            <a:endParaRPr sz="1425" dirty="0">
              <a:solidFill>
                <a:srgbClr val="334155"/>
              </a:solidFill>
              <a:latin typeface="Arial"/>
              <a:ea typeface="Arial"/>
              <a:cs typeface="Arial"/>
            </a:endParaRPr>
          </a:p>
          <a:p>
            <a:pPr>
              <a:defRPr sz="1425">
                <a:solidFill>
                  <a:srgbClr val="334155"/>
                </a:solidFill>
                <a:latin typeface="Arial"/>
                <a:ea typeface="Arial"/>
                <a:cs typeface="Arial"/>
              </a:defRPr>
            </a:pPr>
            <a:r>
              <a:rPr sz="1425" dirty="0">
                <a:solidFill>
                  <a:srgbClr val="334155"/>
                </a:solidFill>
                <a:latin typeface="Arial"/>
                <a:ea typeface="Arial"/>
                <a:cs typeface="Arial"/>
              </a:rPr>
              <a:t>• Ongoing parent and community education on positive parenting</a:t>
            </a:r>
          </a:p>
          <a:p>
            <a:endParaRPr sz="1425" dirty="0">
              <a:solidFill>
                <a:srgbClr val="334155"/>
              </a:solidFill>
              <a:latin typeface="Arial"/>
              <a:ea typeface="Arial"/>
              <a:cs typeface="Arial"/>
            </a:endParaRPr>
          </a:p>
          <a:p>
            <a:pPr>
              <a:defRPr sz="1425">
                <a:solidFill>
                  <a:srgbClr val="334155"/>
                </a:solidFill>
                <a:latin typeface="Arial"/>
                <a:ea typeface="Arial"/>
                <a:cs typeface="Arial"/>
              </a:defRPr>
            </a:pPr>
            <a:r>
              <a:rPr sz="1425" dirty="0">
                <a:solidFill>
                  <a:srgbClr val="334155"/>
                </a:solidFill>
                <a:latin typeface="Arial"/>
                <a:ea typeface="Arial"/>
                <a:cs typeface="Arial"/>
              </a:rPr>
              <a:t>• Partnerships support coordinated child protection </a:t>
            </a:r>
            <a:r>
              <a:rPr sz="1425" dirty="0" err="1">
                <a:solidFill>
                  <a:srgbClr val="334155"/>
                </a:solidFill>
                <a:latin typeface="Arial"/>
                <a:ea typeface="Arial"/>
                <a:cs typeface="Arial"/>
              </a:rPr>
              <a:t>programmes</a:t>
            </a:r>
            <a:endParaRPr sz="1425" dirty="0">
              <a:solidFill>
                <a:srgbClr val="334155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footer">
            <a:extLst>
              <a:ext uri="{FF2B5EF4-FFF2-40B4-BE49-F238E27FC236}">
                <a16:creationId xmlns:a16="http://schemas.microsoft.com/office/drawing/2014/main" id="{37C63121-7D55-48DB-91AE-F2ED2DBC5E6A}"/>
              </a:ext>
            </a:extLst>
          </p:cNvPr>
          <p:cNvSpPr>
            <a:spLocks noGrp="1"/>
          </p:cNvSpPr>
          <p:nvPr/>
        </p:nvSpPr>
        <p:spPr>
          <a:xfrm>
            <a:off x="495300" y="6534150"/>
            <a:ext cx="38100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59444" lnSpcReduction="20000"/>
          </a:bodyPr>
          <a:lstStyle/>
          <a:p>
            <a:pPr>
              <a:defRPr sz="900">
                <a:solidFill>
                  <a:srgbClr val="64748B"/>
                </a:solidFill>
                <a:latin typeface="Arial"/>
                <a:ea typeface="Arial"/>
                <a:cs typeface="Arial"/>
              </a:defRPr>
            </a:pPr>
            <a:r>
              <a:rPr sz="900">
                <a:solidFill>
                  <a:srgbClr val="64748B"/>
                </a:solidFill>
                <a:latin typeface="Arial"/>
                <a:ea typeface="Arial"/>
                <a:cs typeface="Arial"/>
              </a:rPr>
              <a:t>Information supplied by presenter</a:t>
            </a:r>
          </a:p>
        </p:txBody>
      </p:sp>
      <p:sp>
        <p:nvSpPr>
          <p:cNvPr id="15" name="slide-number">
            <a:extLst>
              <a:ext uri="{FF2B5EF4-FFF2-40B4-BE49-F238E27FC236}">
                <a16:creationId xmlns:a16="http://schemas.microsoft.com/office/drawing/2014/main" id="{DDD89127-71B5-4794-BB22-535FAAF04497}"/>
              </a:ext>
            </a:extLst>
          </p:cNvPr>
          <p:cNvSpPr>
            <a:spLocks noGrp="1"/>
          </p:cNvSpPr>
          <p:nvPr/>
        </p:nvSpPr>
        <p:spPr>
          <a:xfrm>
            <a:off x="11382375" y="6534150"/>
            <a:ext cx="2667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59444" lnSpcReduction="20000"/>
          </a:bodyPr>
          <a:lstStyle/>
          <a:p>
            <a:pPr algn="r">
              <a:defRPr sz="900">
                <a:solidFill>
                  <a:srgbClr val="64748B"/>
                </a:solidFill>
                <a:latin typeface="Arial"/>
                <a:ea typeface="Arial"/>
                <a:cs typeface="Arial"/>
              </a:defRPr>
            </a:pPr>
            <a:r>
              <a:rPr sz="900">
                <a:solidFill>
                  <a:srgbClr val="64748B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1205097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yebrow">
            <a:extLst>
              <a:ext uri="{FF2B5EF4-FFF2-40B4-BE49-F238E27FC236}">
                <a16:creationId xmlns:a16="http://schemas.microsoft.com/office/drawing/2014/main" id="{F367549A-9513-429F-8012-A2EC7AD2A9C2}"/>
              </a:ext>
            </a:extLst>
          </p:cNvPr>
          <p:cNvSpPr>
            <a:spLocks noGrp="1"/>
          </p:cNvSpPr>
          <p:nvPr/>
        </p:nvSpPr>
        <p:spPr>
          <a:xfrm>
            <a:off x="495300" y="323850"/>
            <a:ext cx="7239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611" lnSpcReduction="10000"/>
          </a:bodyPr>
          <a:lstStyle/>
          <a:p>
            <a:pPr>
              <a:defRPr sz="1125" b="1">
                <a:solidFill>
                  <a:srgbClr val="1677B8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677B8"/>
                </a:solidFill>
                <a:latin typeface="Arial"/>
                <a:ea typeface="Arial"/>
                <a:cs typeface="Arial"/>
              </a:rPr>
              <a:t>COMMITMENT TO SIX SYSTEM-STRENGTHENING PILLARS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96C9417D-5556-462C-B3D9-1F86F5A8CD6E}"/>
              </a:ext>
            </a:extLst>
          </p:cNvPr>
          <p:cNvSpPr>
            <a:spLocks noGrp="1"/>
          </p:cNvSpPr>
          <p:nvPr/>
        </p:nvSpPr>
        <p:spPr>
          <a:xfrm>
            <a:off x="495300" y="685800"/>
            <a:ext cx="11096625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0801" lnSpcReduction="10000"/>
          </a:bodyPr>
          <a:lstStyle/>
          <a:p>
            <a:pPr>
              <a:defRPr sz="2925" b="1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2925" b="1" dirty="0">
                <a:solidFill>
                  <a:srgbClr val="0F172A"/>
                </a:solidFill>
                <a:latin typeface="Arial"/>
                <a:ea typeface="Arial"/>
                <a:cs typeface="Arial"/>
              </a:rPr>
              <a:t>Participation and coordination bring protection closer to communities</a:t>
            </a:r>
          </a:p>
        </p:txBody>
      </p:sp>
      <p:sp>
        <p:nvSpPr>
          <p:cNvPr id="4" name="participation-panel">
            <a:extLst>
              <a:ext uri="{FF2B5EF4-FFF2-40B4-BE49-F238E27FC236}">
                <a16:creationId xmlns:a16="http://schemas.microsoft.com/office/drawing/2014/main" id="{9F224B4F-7D2F-4FEA-865E-CA68C23A4AC8}"/>
              </a:ext>
            </a:extLst>
          </p:cNvPr>
          <p:cNvSpPr>
            <a:spLocks noGrp="1"/>
          </p:cNvSpPr>
          <p:nvPr/>
        </p:nvSpPr>
        <p:spPr>
          <a:xfrm>
            <a:off x="495300" y="2095500"/>
            <a:ext cx="5334000" cy="4171950"/>
          </a:xfrm>
          <a:prstGeom prst="rect">
            <a:avLst/>
          </a:prstGeom>
          <a:solidFill>
            <a:srgbClr val="EAF6FC"/>
          </a:solidFill>
          <a:ln w="0">
            <a:noFill/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5" name="participation-number">
            <a:extLst>
              <a:ext uri="{FF2B5EF4-FFF2-40B4-BE49-F238E27FC236}">
                <a16:creationId xmlns:a16="http://schemas.microsoft.com/office/drawing/2014/main" id="{CB131915-A315-4F59-B21C-8A6E1CCC7B8B}"/>
              </a:ext>
            </a:extLst>
          </p:cNvPr>
          <p:cNvSpPr>
            <a:spLocks noGrp="1"/>
          </p:cNvSpPr>
          <p:nvPr/>
        </p:nvSpPr>
        <p:spPr>
          <a:xfrm>
            <a:off x="781050" y="2362200"/>
            <a:ext cx="666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851" lnSpcReduction="10000"/>
          </a:bodyPr>
          <a:lstStyle/>
          <a:p>
            <a:pPr>
              <a:defRPr sz="2175" b="1">
                <a:solidFill>
                  <a:srgbClr val="1677B8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677B8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6" name="participation-label">
            <a:extLst>
              <a:ext uri="{FF2B5EF4-FFF2-40B4-BE49-F238E27FC236}">
                <a16:creationId xmlns:a16="http://schemas.microsoft.com/office/drawing/2014/main" id="{A5DF58F0-52DB-42F3-BF42-7864F46405E7}"/>
              </a:ext>
            </a:extLst>
          </p:cNvPr>
          <p:cNvSpPr>
            <a:spLocks noGrp="1"/>
          </p:cNvSpPr>
          <p:nvPr/>
        </p:nvSpPr>
        <p:spPr>
          <a:xfrm>
            <a:off x="1562100" y="2400300"/>
            <a:ext cx="3714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8406"/>
          </a:bodyPr>
          <a:lstStyle/>
          <a:p>
            <a:pPr>
              <a:defRPr sz="1725" b="1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F172A"/>
                </a:solidFill>
                <a:latin typeface="Arial"/>
                <a:ea typeface="Arial"/>
                <a:cs typeface="Arial"/>
              </a:rPr>
              <a:t>PARTICIPATION IN SOLUTIONS</a:t>
            </a:r>
          </a:p>
        </p:txBody>
      </p:sp>
      <p:sp>
        <p:nvSpPr>
          <p:cNvPr id="7" name="participation-kicker">
            <a:extLst>
              <a:ext uri="{FF2B5EF4-FFF2-40B4-BE49-F238E27FC236}">
                <a16:creationId xmlns:a16="http://schemas.microsoft.com/office/drawing/2014/main" id="{FCE74D1B-36B3-4DF0-8966-EE004C8CA979}"/>
              </a:ext>
            </a:extLst>
          </p:cNvPr>
          <p:cNvSpPr>
            <a:spLocks noGrp="1"/>
          </p:cNvSpPr>
          <p:nvPr/>
        </p:nvSpPr>
        <p:spPr>
          <a:xfrm>
            <a:off x="781050" y="3009900"/>
            <a:ext cx="4286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611" lnSpcReduction="10000"/>
          </a:bodyPr>
          <a:lstStyle/>
          <a:p>
            <a:pPr>
              <a:defRPr sz="1125" b="1">
                <a:solidFill>
                  <a:srgbClr val="1677B8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677B8"/>
                </a:solidFill>
                <a:latin typeface="Arial"/>
                <a:ea typeface="Arial"/>
                <a:cs typeface="Arial"/>
              </a:rPr>
              <a:t>CHILD • SURVIVOR • COMMUNITY</a:t>
            </a:r>
          </a:p>
        </p:txBody>
      </p:sp>
      <p:sp>
        <p:nvSpPr>
          <p:cNvPr id="8" name="participation-takeaway">
            <a:extLst>
              <a:ext uri="{FF2B5EF4-FFF2-40B4-BE49-F238E27FC236}">
                <a16:creationId xmlns:a16="http://schemas.microsoft.com/office/drawing/2014/main" id="{FA3DC42D-C74F-4864-BA23-C9CDB60B7304}"/>
              </a:ext>
            </a:extLst>
          </p:cNvPr>
          <p:cNvSpPr>
            <a:spLocks noGrp="1"/>
          </p:cNvSpPr>
          <p:nvPr/>
        </p:nvSpPr>
        <p:spPr>
          <a:xfrm>
            <a:off x="781050" y="3467100"/>
            <a:ext cx="44767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6296"/>
          </a:bodyPr>
          <a:lstStyle/>
          <a:p>
            <a:pPr>
              <a:defRPr sz="2025" b="1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2025" b="1" dirty="0">
                <a:solidFill>
                  <a:srgbClr val="0F172A"/>
                </a:solidFill>
                <a:latin typeface="Arial"/>
                <a:ea typeface="Arial"/>
                <a:cs typeface="Arial"/>
              </a:rPr>
              <a:t>The child’s best interests remain central to case management</a:t>
            </a:r>
          </a:p>
        </p:txBody>
      </p:sp>
      <p:sp>
        <p:nvSpPr>
          <p:cNvPr id="9" name="participation-body">
            <a:extLst>
              <a:ext uri="{FF2B5EF4-FFF2-40B4-BE49-F238E27FC236}">
                <a16:creationId xmlns:a16="http://schemas.microsoft.com/office/drawing/2014/main" id="{E141D585-AADD-4842-B122-076E07254D38}"/>
              </a:ext>
            </a:extLst>
          </p:cNvPr>
          <p:cNvSpPr>
            <a:spLocks noGrp="1"/>
          </p:cNvSpPr>
          <p:nvPr/>
        </p:nvSpPr>
        <p:spPr>
          <a:xfrm>
            <a:off x="781050" y="4495800"/>
            <a:ext cx="4476750" cy="1238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611"/>
          </a:bodyPr>
          <a:lstStyle/>
          <a:p>
            <a:pPr>
              <a:defRPr sz="1500">
                <a:solidFill>
                  <a:srgbClr val="334155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334155"/>
                </a:solidFill>
                <a:latin typeface="Arial"/>
                <a:ea typeface="Arial"/>
                <a:cs typeface="Arial"/>
              </a:rPr>
              <a:t>• Decisions and interventions are guided by the best interests of the child.</a:t>
            </a:r>
          </a:p>
          <a:p>
            <a:endParaRPr sz="1500" dirty="0">
              <a:solidFill>
                <a:srgbClr val="334155"/>
              </a:solidFill>
              <a:latin typeface="Arial"/>
              <a:ea typeface="Arial"/>
              <a:cs typeface="Arial"/>
            </a:endParaRPr>
          </a:p>
          <a:p>
            <a:pPr>
              <a:defRPr sz="1500">
                <a:solidFill>
                  <a:srgbClr val="334155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334155"/>
                </a:solidFill>
                <a:latin typeface="Arial"/>
                <a:ea typeface="Arial"/>
                <a:cs typeface="Arial"/>
              </a:rPr>
              <a:t>• Church partners help strengthen community implementation of child protection initiatives</a:t>
            </a:r>
          </a:p>
        </p:txBody>
      </p:sp>
      <p:sp>
        <p:nvSpPr>
          <p:cNvPr id="10" name="governance-panel">
            <a:extLst>
              <a:ext uri="{FF2B5EF4-FFF2-40B4-BE49-F238E27FC236}">
                <a16:creationId xmlns:a16="http://schemas.microsoft.com/office/drawing/2014/main" id="{9B480BE2-B530-44D0-B79A-8C36A72B57C0}"/>
              </a:ext>
            </a:extLst>
          </p:cNvPr>
          <p:cNvSpPr>
            <a:spLocks noGrp="1"/>
          </p:cNvSpPr>
          <p:nvPr/>
        </p:nvSpPr>
        <p:spPr>
          <a:xfrm>
            <a:off x="6134100" y="2095500"/>
            <a:ext cx="5562600" cy="4171950"/>
          </a:xfrm>
          <a:prstGeom prst="rect">
            <a:avLst/>
          </a:prstGeom>
          <a:solidFill>
            <a:srgbClr val="F1F5F9"/>
          </a:solidFill>
          <a:ln w="0">
            <a:noFill/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1" name="governance-number">
            <a:extLst>
              <a:ext uri="{FF2B5EF4-FFF2-40B4-BE49-F238E27FC236}">
                <a16:creationId xmlns:a16="http://schemas.microsoft.com/office/drawing/2014/main" id="{C8540213-0ABC-4D7D-AF89-3AEC9B0C5740}"/>
              </a:ext>
            </a:extLst>
          </p:cNvPr>
          <p:cNvSpPr>
            <a:spLocks noGrp="1"/>
          </p:cNvSpPr>
          <p:nvPr/>
        </p:nvSpPr>
        <p:spPr>
          <a:xfrm>
            <a:off x="6419850" y="2362200"/>
            <a:ext cx="666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851" lnSpcReduction="10000"/>
          </a:bodyPr>
          <a:lstStyle/>
          <a:p>
            <a:pPr>
              <a:defRPr sz="2175" b="1">
                <a:solidFill>
                  <a:srgbClr val="1677B8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677B8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2" name="governance-label">
            <a:extLst>
              <a:ext uri="{FF2B5EF4-FFF2-40B4-BE49-F238E27FC236}">
                <a16:creationId xmlns:a16="http://schemas.microsoft.com/office/drawing/2014/main" id="{5D83607D-FED8-4498-A7D8-44237B5A8FBE}"/>
              </a:ext>
            </a:extLst>
          </p:cNvPr>
          <p:cNvSpPr>
            <a:spLocks noGrp="1"/>
          </p:cNvSpPr>
          <p:nvPr/>
        </p:nvSpPr>
        <p:spPr>
          <a:xfrm>
            <a:off x="7200900" y="2400300"/>
            <a:ext cx="4095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8406"/>
          </a:bodyPr>
          <a:lstStyle/>
          <a:p>
            <a:pPr>
              <a:defRPr sz="1725" b="1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F172A"/>
                </a:solidFill>
                <a:latin typeface="Arial"/>
                <a:ea typeface="Arial"/>
                <a:cs typeface="Arial"/>
              </a:rPr>
              <a:t>GOVERNANCE &amp; COORDINATION</a:t>
            </a:r>
          </a:p>
        </p:txBody>
      </p:sp>
      <p:sp>
        <p:nvSpPr>
          <p:cNvPr id="13" name="governance-kicker">
            <a:extLst>
              <a:ext uri="{FF2B5EF4-FFF2-40B4-BE49-F238E27FC236}">
                <a16:creationId xmlns:a16="http://schemas.microsoft.com/office/drawing/2014/main" id="{4D929146-231D-4CF6-B5CE-BD5394F4FFC0}"/>
              </a:ext>
            </a:extLst>
          </p:cNvPr>
          <p:cNvSpPr>
            <a:spLocks noGrp="1"/>
          </p:cNvSpPr>
          <p:nvPr/>
        </p:nvSpPr>
        <p:spPr>
          <a:xfrm>
            <a:off x="6419850" y="3009900"/>
            <a:ext cx="4476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611" lnSpcReduction="10000"/>
          </a:bodyPr>
          <a:lstStyle/>
          <a:p>
            <a:pPr>
              <a:defRPr sz="1125" b="1">
                <a:solidFill>
                  <a:srgbClr val="1677B8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677B8"/>
                </a:solidFill>
                <a:latin typeface="Arial"/>
                <a:ea typeface="Arial"/>
                <a:cs typeface="Arial"/>
              </a:rPr>
              <a:t>NATIONAL • ISLAND • COMMUNITY</a:t>
            </a:r>
          </a:p>
        </p:txBody>
      </p:sp>
      <p:sp>
        <p:nvSpPr>
          <p:cNvPr id="14" name="governance-takeaway">
            <a:extLst>
              <a:ext uri="{FF2B5EF4-FFF2-40B4-BE49-F238E27FC236}">
                <a16:creationId xmlns:a16="http://schemas.microsoft.com/office/drawing/2014/main" id="{680A2B87-34D3-4644-9326-D569E1907709}"/>
              </a:ext>
            </a:extLst>
          </p:cNvPr>
          <p:cNvSpPr>
            <a:spLocks noGrp="1"/>
          </p:cNvSpPr>
          <p:nvPr/>
        </p:nvSpPr>
        <p:spPr>
          <a:xfrm>
            <a:off x="6419850" y="3467100"/>
            <a:ext cx="4667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6296"/>
          </a:bodyPr>
          <a:lstStyle/>
          <a:p>
            <a:pPr>
              <a:defRPr sz="2025" b="1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F172A"/>
                </a:solidFill>
                <a:latin typeface="Arial"/>
                <a:ea typeface="Arial"/>
                <a:cs typeface="Arial"/>
              </a:rPr>
              <a:t>Coordination structures link national leadership to every island.</a:t>
            </a:r>
          </a:p>
        </p:txBody>
      </p:sp>
      <p:sp>
        <p:nvSpPr>
          <p:cNvPr id="15" name="governance-body">
            <a:extLst>
              <a:ext uri="{FF2B5EF4-FFF2-40B4-BE49-F238E27FC236}">
                <a16:creationId xmlns:a16="http://schemas.microsoft.com/office/drawing/2014/main" id="{DD3BE2F5-D2EC-4C76-A814-563A07C796C3}"/>
              </a:ext>
            </a:extLst>
          </p:cNvPr>
          <p:cNvSpPr>
            <a:spLocks noGrp="1"/>
          </p:cNvSpPr>
          <p:nvPr/>
        </p:nvSpPr>
        <p:spPr>
          <a:xfrm>
            <a:off x="6419850" y="4362450"/>
            <a:ext cx="4667250" cy="1543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1722" lnSpcReduction="20000"/>
          </a:bodyPr>
          <a:lstStyle/>
          <a:p>
            <a:pPr>
              <a:defRPr sz="1500">
                <a:solidFill>
                  <a:srgbClr val="334155"/>
                </a:solidFill>
                <a:latin typeface="Arial"/>
                <a:ea typeface="Arial"/>
                <a:cs typeface="Arial"/>
              </a:defRPr>
            </a:pPr>
            <a:r>
              <a:rPr sz="1500">
                <a:solidFill>
                  <a:srgbClr val="334155"/>
                </a:solidFill>
                <a:latin typeface="Arial"/>
                <a:ea typeface="Arial"/>
                <a:cs typeface="Arial"/>
              </a:rPr>
              <a:t>• A national Child Protection Technical Working Group supports multi-sectoral coordination.</a:t>
            </a:r>
          </a:p>
          <a:p>
            <a:endParaRPr sz="1500">
              <a:solidFill>
                <a:srgbClr val="334155"/>
              </a:solidFill>
              <a:latin typeface="Arial"/>
              <a:ea typeface="Arial"/>
              <a:cs typeface="Arial"/>
            </a:endParaRPr>
          </a:p>
          <a:p>
            <a:pPr>
              <a:defRPr sz="1500">
                <a:solidFill>
                  <a:srgbClr val="334155"/>
                </a:solidFill>
                <a:latin typeface="Arial"/>
                <a:ea typeface="Arial"/>
                <a:cs typeface="Arial"/>
              </a:defRPr>
            </a:pPr>
            <a:r>
              <a:rPr sz="1500">
                <a:solidFill>
                  <a:srgbClr val="334155"/>
                </a:solidFill>
                <a:latin typeface="Arial"/>
                <a:ea typeface="Arial"/>
                <a:cs typeface="Arial"/>
              </a:rPr>
              <a:t>• Child protection working committees operate on outer islands.</a:t>
            </a:r>
          </a:p>
          <a:p>
            <a:endParaRPr sz="1500">
              <a:solidFill>
                <a:srgbClr val="334155"/>
              </a:solidFill>
              <a:latin typeface="Arial"/>
              <a:ea typeface="Arial"/>
              <a:cs typeface="Arial"/>
            </a:endParaRPr>
          </a:p>
          <a:p>
            <a:pPr>
              <a:defRPr sz="1500">
                <a:solidFill>
                  <a:srgbClr val="334155"/>
                </a:solidFill>
                <a:latin typeface="Arial"/>
                <a:ea typeface="Arial"/>
                <a:cs typeface="Arial"/>
              </a:defRPr>
            </a:pPr>
            <a:r>
              <a:rPr sz="1500">
                <a:solidFill>
                  <a:srgbClr val="334155"/>
                </a:solidFill>
                <a:latin typeface="Arial"/>
                <a:ea typeface="Arial"/>
                <a:cs typeface="Arial"/>
              </a:rPr>
              <a:t>• Assistant Social Welfare Officers lead child protection coordination on islands across Kiribati.</a:t>
            </a:r>
          </a:p>
        </p:txBody>
      </p:sp>
      <p:sp>
        <p:nvSpPr>
          <p:cNvPr id="16" name="footer">
            <a:extLst>
              <a:ext uri="{FF2B5EF4-FFF2-40B4-BE49-F238E27FC236}">
                <a16:creationId xmlns:a16="http://schemas.microsoft.com/office/drawing/2014/main" id="{7F2AE5A9-24B3-4210-B3B1-39B8681516BE}"/>
              </a:ext>
            </a:extLst>
          </p:cNvPr>
          <p:cNvSpPr>
            <a:spLocks noGrp="1"/>
          </p:cNvSpPr>
          <p:nvPr/>
        </p:nvSpPr>
        <p:spPr>
          <a:xfrm>
            <a:off x="495300" y="6534150"/>
            <a:ext cx="38100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59444" lnSpcReduction="20000"/>
          </a:bodyPr>
          <a:lstStyle/>
          <a:p>
            <a:pPr>
              <a:defRPr sz="900">
                <a:solidFill>
                  <a:srgbClr val="64748B"/>
                </a:solidFill>
                <a:latin typeface="Arial"/>
                <a:ea typeface="Arial"/>
                <a:cs typeface="Arial"/>
              </a:defRPr>
            </a:pPr>
            <a:r>
              <a:rPr sz="900">
                <a:solidFill>
                  <a:srgbClr val="64748B"/>
                </a:solidFill>
                <a:latin typeface="Arial"/>
                <a:ea typeface="Arial"/>
                <a:cs typeface="Arial"/>
              </a:rPr>
              <a:t>Information supplied by presenter</a:t>
            </a:r>
          </a:p>
        </p:txBody>
      </p:sp>
      <p:sp>
        <p:nvSpPr>
          <p:cNvPr id="17" name="slide-number">
            <a:extLst>
              <a:ext uri="{FF2B5EF4-FFF2-40B4-BE49-F238E27FC236}">
                <a16:creationId xmlns:a16="http://schemas.microsoft.com/office/drawing/2014/main" id="{EA0EC804-467B-444C-BF1F-AC3C4658E8BA}"/>
              </a:ext>
            </a:extLst>
          </p:cNvPr>
          <p:cNvSpPr>
            <a:spLocks noGrp="1"/>
          </p:cNvSpPr>
          <p:nvPr/>
        </p:nvSpPr>
        <p:spPr>
          <a:xfrm>
            <a:off x="11382375" y="6534150"/>
            <a:ext cx="2667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59444" lnSpcReduction="20000"/>
          </a:bodyPr>
          <a:lstStyle/>
          <a:p>
            <a:pPr algn="r">
              <a:defRPr sz="900">
                <a:solidFill>
                  <a:srgbClr val="64748B"/>
                </a:solidFill>
                <a:latin typeface="Arial"/>
                <a:ea typeface="Arial"/>
                <a:cs typeface="Arial"/>
              </a:defRPr>
            </a:pPr>
            <a:r>
              <a:rPr sz="900">
                <a:solidFill>
                  <a:srgbClr val="64748B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033191014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</TotalTime>
  <Words>1091</Words>
  <Application>Microsoft Office PowerPoint</Application>
  <DocSecurity>0</DocSecurity>
  <PresentationFormat>Widescreen</PresentationFormat>
  <Paragraphs>191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ChatGPT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  KAM RABWA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James MacDonald</cp:lastModifiedBy>
  <cp:revision>13</cp:revision>
  <dcterms:created xsi:type="dcterms:W3CDTF">2026-08-05T00:04:06Z</dcterms:created>
  <dcterms:modified xsi:type="dcterms:W3CDTF">2026-08-26T01:34:42Z</dcterms:modified>
</cp:coreProperties>
</file>