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Lst>
  <p:notesMasterIdLst>
    <p:notesMasterId r:id="rId14"/>
  </p:notesMasterIdLst>
  <p:sldIdLst>
    <p:sldId id="256" r:id="rId5"/>
    <p:sldId id="258" r:id="rId6"/>
    <p:sldId id="302" r:id="rId7"/>
    <p:sldId id="277" r:id="rId8"/>
    <p:sldId id="301" r:id="rId9"/>
    <p:sldId id="303" r:id="rId10"/>
    <p:sldId id="306" r:id="rId11"/>
    <p:sldId id="304" r:id="rId12"/>
    <p:sldId id="305" r:id="rId13"/>
  </p:sldIdLst>
  <p:sldSz cx="18288000" cy="10287000"/>
  <p:notesSz cx="6858000" cy="9144000"/>
  <p:embeddedFontLst>
    <p:embeddedFont>
      <p:font typeface="Gotham Narrow" panose="020B0604020202020204" charset="0"/>
      <p:regular r:id="rId15"/>
    </p:embeddedFont>
    <p:embeddedFont>
      <p:font typeface="Gotham Narrow Bold" pitchFamily="50" charset="0"/>
      <p:regular r:id="rId16"/>
      <p:italic r:id="rId17"/>
    </p:embeddedFont>
    <p:embeddedFont>
      <p:font typeface="Gotham Narrow Book" pitchFamily="50" charset="0"/>
      <p:regular r:id="rId18"/>
      <p: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58" userDrawn="1">
          <p15:clr>
            <a:srgbClr val="A4A3A4"/>
          </p15:clr>
        </p15:guide>
        <p15:guide id="2" pos="10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1FA7"/>
    <a:srgbClr val="561EA8"/>
    <a:srgbClr val="FBF9FD"/>
    <a:srgbClr val="7724A2"/>
    <a:srgbClr val="D6BD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337397-3BB3-47C3-A8F3-0AD875F3788F}" v="2" dt="2026-08-21T04:56:29.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920" autoAdjust="0"/>
  </p:normalViewPr>
  <p:slideViewPr>
    <p:cSldViewPr snapToGrid="0">
      <p:cViewPr varScale="1">
        <p:scale>
          <a:sx n="68" d="100"/>
          <a:sy n="68" d="100"/>
        </p:scale>
        <p:origin x="930" y="60"/>
      </p:cViewPr>
      <p:guideLst>
        <p:guide orient="horz" pos="1358"/>
        <p:guide pos="102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mel Goulding" userId="e0ff6613-3eea-4a72-8807-7dbd8552047b" providerId="ADAL" clId="{C50F149C-F0EA-4766-A755-FE1B865C019B}"/>
    <pc:docChg chg="undo custSel addSld delSld modSld sldOrd">
      <pc:chgData name="Carmel Goulding" userId="e0ff6613-3eea-4a72-8807-7dbd8552047b" providerId="ADAL" clId="{C50F149C-F0EA-4766-A755-FE1B865C019B}" dt="2026-08-21T06:22:47.761" v="18"/>
      <pc:docMkLst>
        <pc:docMk/>
      </pc:docMkLst>
      <pc:sldChg chg="modSp mod">
        <pc:chgData name="Carmel Goulding" userId="e0ff6613-3eea-4a72-8807-7dbd8552047b" providerId="ADAL" clId="{C50F149C-F0EA-4766-A755-FE1B865C019B}" dt="2026-08-21T04:56:29.005" v="2" actId="2711"/>
        <pc:sldMkLst>
          <pc:docMk/>
          <pc:sldMk cId="4072162218" sldId="305"/>
        </pc:sldMkLst>
        <pc:spChg chg="mod">
          <ac:chgData name="Carmel Goulding" userId="e0ff6613-3eea-4a72-8807-7dbd8552047b" providerId="ADAL" clId="{C50F149C-F0EA-4766-A755-FE1B865C019B}" dt="2026-08-21T04:56:29.005" v="2" actId="2711"/>
          <ac:spMkLst>
            <pc:docMk/>
            <pc:sldMk cId="4072162218" sldId="305"/>
            <ac:spMk id="8" creationId="{2D29F119-388D-1D98-8518-2C6116AC7D0C}"/>
          </ac:spMkLst>
        </pc:spChg>
      </pc:sldChg>
      <pc:sldChg chg="addSp delSp modSp add del mod ord setBg">
        <pc:chgData name="Carmel Goulding" userId="e0ff6613-3eea-4a72-8807-7dbd8552047b" providerId="ADAL" clId="{C50F149C-F0EA-4766-A755-FE1B865C019B}" dt="2026-08-21T06:22:47.761" v="18"/>
        <pc:sldMkLst>
          <pc:docMk/>
          <pc:sldMk cId="3647154472" sldId="306"/>
        </pc:sldMkLst>
        <pc:spChg chg="mod">
          <ac:chgData name="Carmel Goulding" userId="e0ff6613-3eea-4a72-8807-7dbd8552047b" providerId="ADAL" clId="{C50F149C-F0EA-4766-A755-FE1B865C019B}" dt="2026-08-21T04:59:35.913" v="12" actId="26606"/>
          <ac:spMkLst>
            <pc:docMk/>
            <pc:sldMk cId="3647154472" sldId="306"/>
            <ac:spMk id="16" creationId="{71708233-BDE1-E9C4-BEA0-E761455138CC}"/>
          </ac:spMkLst>
        </pc:spChg>
        <pc:spChg chg="add del">
          <ac:chgData name="Carmel Goulding" userId="e0ff6613-3eea-4a72-8807-7dbd8552047b" providerId="ADAL" clId="{C50F149C-F0EA-4766-A755-FE1B865C019B}" dt="2026-08-21T04:59:35.905" v="11" actId="26606"/>
          <ac:spMkLst>
            <pc:docMk/>
            <pc:sldMk cId="3647154472" sldId="306"/>
            <ac:spMk id="21" creationId="{47942995-B07F-4636-9A06-C6A104B260A8}"/>
          </ac:spMkLst>
        </pc:spChg>
        <pc:spChg chg="add del">
          <ac:chgData name="Carmel Goulding" userId="e0ff6613-3eea-4a72-8807-7dbd8552047b" providerId="ADAL" clId="{C50F149C-F0EA-4766-A755-FE1B865C019B}" dt="2026-08-21T04:59:35.905" v="11" actId="26606"/>
          <ac:spMkLst>
            <pc:docMk/>
            <pc:sldMk cId="3647154472" sldId="306"/>
            <ac:spMk id="28" creationId="{B81933D1-5615-42C7-9C0B-4EB7105CCE2D}"/>
          </ac:spMkLst>
        </pc:spChg>
        <pc:spChg chg="add del">
          <ac:chgData name="Carmel Goulding" userId="e0ff6613-3eea-4a72-8807-7dbd8552047b" providerId="ADAL" clId="{C50F149C-F0EA-4766-A755-FE1B865C019B}" dt="2026-08-21T04:59:35.905" v="11" actId="26606"/>
          <ac:spMkLst>
            <pc:docMk/>
            <pc:sldMk cId="3647154472" sldId="306"/>
            <ac:spMk id="30" creationId="{19C9EAEA-39D0-4B0E-A0EB-51E7B26740B1}"/>
          </ac:spMkLst>
        </pc:spChg>
        <pc:spChg chg="add">
          <ac:chgData name="Carmel Goulding" userId="e0ff6613-3eea-4a72-8807-7dbd8552047b" providerId="ADAL" clId="{C50F149C-F0EA-4766-A755-FE1B865C019B}" dt="2026-08-21T04:59:35.913" v="12" actId="26606"/>
          <ac:spMkLst>
            <pc:docMk/>
            <pc:sldMk cId="3647154472" sldId="306"/>
            <ac:spMk id="32" creationId="{9089EED9-F54D-4F20-A2C6-949DE4176959}"/>
          </ac:spMkLst>
        </pc:spChg>
        <pc:spChg chg="add">
          <ac:chgData name="Carmel Goulding" userId="e0ff6613-3eea-4a72-8807-7dbd8552047b" providerId="ADAL" clId="{C50F149C-F0EA-4766-A755-FE1B865C019B}" dt="2026-08-21T04:59:35.913" v="12" actId="26606"/>
          <ac:spMkLst>
            <pc:docMk/>
            <pc:sldMk cId="3647154472" sldId="306"/>
            <ac:spMk id="33" creationId="{7E46F721-3785-414D-8697-16AF490E6806}"/>
          </ac:spMkLst>
        </pc:spChg>
        <pc:grpChg chg="add del">
          <ac:chgData name="Carmel Goulding" userId="e0ff6613-3eea-4a72-8807-7dbd8552047b" providerId="ADAL" clId="{C50F149C-F0EA-4766-A755-FE1B865C019B}" dt="2026-08-21T04:59:35.905" v="11" actId="26606"/>
          <ac:grpSpMkLst>
            <pc:docMk/>
            <pc:sldMk cId="3647154472" sldId="306"/>
            <ac:grpSpMk id="23" creationId="{032D8612-31EB-44CF-A1D0-14FD4C705424}"/>
          </ac:grpSpMkLst>
        </pc:grpChg>
        <pc:picChg chg="add mod">
          <ac:chgData name="Carmel Goulding" userId="e0ff6613-3eea-4a72-8807-7dbd8552047b" providerId="ADAL" clId="{C50F149C-F0EA-4766-A755-FE1B865C019B}" dt="2026-08-21T04:59:35.913" v="12" actId="26606"/>
          <ac:picMkLst>
            <pc:docMk/>
            <pc:sldMk cId="3647154472" sldId="306"/>
            <ac:picMk id="3" creationId="{D0E8D1FB-9B80-F1D1-9C8F-FB9D06A068D6}"/>
          </ac:picMkLst>
        </pc:picChg>
        <pc:picChg chg="del">
          <ac:chgData name="Carmel Goulding" userId="e0ff6613-3eea-4a72-8807-7dbd8552047b" providerId="ADAL" clId="{C50F149C-F0EA-4766-A755-FE1B865C019B}" dt="2026-08-21T04:57:54.999" v="7" actId="478"/>
          <ac:picMkLst>
            <pc:docMk/>
            <pc:sldMk cId="3647154472" sldId="306"/>
            <ac:picMk id="4" creationId="{4C7934EE-FF1C-45EA-F286-66F9ABE6497E}"/>
          </ac:picMkLst>
        </pc:picChg>
      </pc:sldChg>
      <pc:sldChg chg="new del">
        <pc:chgData name="Carmel Goulding" userId="e0ff6613-3eea-4a72-8807-7dbd8552047b" providerId="ADAL" clId="{C50F149C-F0EA-4766-A755-FE1B865C019B}" dt="2026-08-21T04:56:47.610" v="4" actId="47"/>
        <pc:sldMkLst>
          <pc:docMk/>
          <pc:sldMk cId="4061110950" sldId="3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0550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F1EDBA-5E6E-445B-9B74-023C3ABBB263}" type="slidenum">
              <a:rPr lang="en-AU" smtClean="0"/>
              <a:t>1</a:t>
            </a:fld>
            <a:endParaRPr lang="en-AU"/>
          </a:p>
        </p:txBody>
      </p:sp>
    </p:spTree>
    <p:extLst>
      <p:ext uri="{BB962C8B-B14F-4D97-AF65-F5344CB8AC3E}">
        <p14:creationId xmlns:p14="http://schemas.microsoft.com/office/powerpoint/2010/main" val="2081130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Key Message: UN Conventions on the Rights of the Child (5 mins)</a:t>
            </a:r>
            <a:endParaRPr lang="en-GB" dirty="0"/>
          </a:p>
          <a:p>
            <a:r>
              <a:rPr lang="en-GB" dirty="0"/>
              <a:t> </a:t>
            </a:r>
          </a:p>
          <a:p>
            <a:r>
              <a:rPr lang="en-GB" dirty="0">
                <a:effectLst/>
              </a:rPr>
              <a:t>Speaker Instructions:</a:t>
            </a:r>
            <a:endParaRPr lang="en-GB" dirty="0"/>
          </a:p>
          <a:p>
            <a:r>
              <a:rPr lang="en-GB" dirty="0">
                <a:effectLst/>
              </a:rPr>
              <a:t>The UNCRC is an international treaty adopted in 1989, ratified by almost every country, including Australia. It sets out 54 </a:t>
            </a:r>
            <a:r>
              <a:rPr lang="en-GB" dirty="0" err="1">
                <a:effectLst/>
              </a:rPr>
              <a:t>articlesthat</a:t>
            </a:r>
            <a:r>
              <a:rPr lang="en-GB" dirty="0">
                <a:effectLst/>
              </a:rPr>
              <a:t> define children’s rights in areas like survival, development, protection, and participation.</a:t>
            </a:r>
            <a:endParaRPr lang="en-GB" dirty="0"/>
          </a:p>
          <a:p>
            <a:r>
              <a:rPr lang="en-GB" dirty="0">
                <a:effectLst/>
              </a:rPr>
              <a:t>It’s legally binding and forms the foundation for child-focused legislation and policy. Article 12 (right to be heard) and Article 3 (best interests of the child ).</a:t>
            </a:r>
            <a:endParaRPr lang="en-GB" dirty="0"/>
          </a:p>
          <a:p>
            <a:r>
              <a:rPr lang="en-GB" dirty="0"/>
              <a:t> </a:t>
            </a:r>
          </a:p>
          <a:p>
            <a:r>
              <a:rPr lang="en-GB" dirty="0">
                <a:effectLst/>
              </a:rPr>
              <a:t>Why It Matters</a:t>
            </a:r>
            <a:endParaRPr lang="en-GB" dirty="0"/>
          </a:p>
          <a:p>
            <a:r>
              <a:rPr lang="en-GB" dirty="0">
                <a:effectLst/>
              </a:rPr>
              <a:t>The Voice of the Child is embedded in the UN Convention on the Rights of the Child (Article 12), which affirms every child’s right to express their views and have those views taken seriously. </a:t>
            </a:r>
            <a:endParaRPr lang="en-GB" dirty="0"/>
          </a:p>
          <a:p>
            <a:r>
              <a:rPr lang="en-GB" dirty="0">
                <a:effectLst/>
              </a:rPr>
              <a:t>In Victoria, this principle is reflected in the Best Interests Case Practice Model, which places the child’s perspective at the centre of assessment, planning, and review.</a:t>
            </a:r>
            <a:endParaRPr lang="en-GB" dirty="0"/>
          </a:p>
          <a:p>
            <a:r>
              <a:rPr lang="en-GB" dirty="0"/>
              <a:t> </a:t>
            </a:r>
          </a:p>
          <a:p>
            <a:r>
              <a:rPr lang="en-GB" dirty="0"/>
              <a:t> </a:t>
            </a:r>
          </a:p>
          <a:p>
            <a:r>
              <a:rPr lang="en-GB" dirty="0">
                <a:effectLst/>
              </a:rPr>
              <a:t>Core Principles of the UNCRC</a:t>
            </a:r>
            <a:endParaRPr lang="en-GB" dirty="0"/>
          </a:p>
          <a:p>
            <a:r>
              <a:rPr lang="en-GB" dirty="0">
                <a:effectLst/>
              </a:rPr>
              <a:t>There are four guiding principles: Non-discrimination– Every child has equal rights.</a:t>
            </a:r>
            <a:endParaRPr lang="en-GB" dirty="0"/>
          </a:p>
          <a:p>
            <a:r>
              <a:rPr lang="en-GB" dirty="0">
                <a:effectLst/>
              </a:rPr>
              <a:t>Best interests of the child– Decisions must prioritize the child’s welfare.</a:t>
            </a:r>
            <a:endParaRPr lang="en-GB" dirty="0"/>
          </a:p>
          <a:p>
            <a:r>
              <a:rPr lang="en-GB" dirty="0">
                <a:effectLst/>
              </a:rPr>
              <a:t>Right to life, survival, and development – Holistic well-being is essential.</a:t>
            </a:r>
            <a:endParaRPr lang="en-GB" dirty="0"/>
          </a:p>
          <a:p>
            <a:r>
              <a:rPr lang="en-GB" dirty="0">
                <a:effectLst/>
              </a:rPr>
              <a:t>Respect for the views of the child – Children have the right to be heard.</a:t>
            </a:r>
            <a:endParaRPr lang="en-GB" dirty="0"/>
          </a:p>
          <a:p>
            <a:r>
              <a:rPr lang="en-GB" dirty="0">
                <a:effectLst/>
              </a:rPr>
              <a:t>These principles should underpin all our interactions and </a:t>
            </a:r>
            <a:r>
              <a:rPr lang="en-GB">
                <a:effectLst/>
              </a:rPr>
              <a:t>documentation.</a:t>
            </a:r>
            <a:endParaRPr lang="en-GB" dirty="0"/>
          </a:p>
        </p:txBody>
      </p:sp>
      <p:sp>
        <p:nvSpPr>
          <p:cNvPr id="4" name="Slide Number Placeholder 3"/>
          <p:cNvSpPr>
            <a:spLocks noGrp="1"/>
          </p:cNvSpPr>
          <p:nvPr>
            <p:ph type="sldNum" sz="quarter" idx="5"/>
          </p:nvPr>
        </p:nvSpPr>
        <p:spPr/>
        <p:txBody>
          <a:bodyPr/>
          <a:lstStyle/>
          <a:p>
            <a:fld id="{7AF1EDBA-5E6E-445B-9B74-023C3ABBB263}" type="slidenum">
              <a:rPr lang="en-AU" smtClean="0"/>
              <a:t>3</a:t>
            </a:fld>
            <a:endParaRPr lang="en-AU"/>
          </a:p>
        </p:txBody>
      </p:sp>
    </p:spTree>
    <p:extLst>
      <p:ext uri="{BB962C8B-B14F-4D97-AF65-F5344CB8AC3E}">
        <p14:creationId xmlns:p14="http://schemas.microsoft.com/office/powerpoint/2010/main" val="4119919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FB29D-6BCF-5B81-29B1-EF0A8DF972D5}"/>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AU"/>
          </a:p>
        </p:txBody>
      </p:sp>
      <p:sp>
        <p:nvSpPr>
          <p:cNvPr id="3" name="Subtitle 2">
            <a:extLst>
              <a:ext uri="{FF2B5EF4-FFF2-40B4-BE49-F238E27FC236}">
                <a16:creationId xmlns:a16="http://schemas.microsoft.com/office/drawing/2014/main" id="{EC0DE918-136F-D5D0-CEE7-759DAA6894AE}"/>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DD01470-905B-B65E-7251-0CF5E444445B}"/>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a:extLst>
              <a:ext uri="{FF2B5EF4-FFF2-40B4-BE49-F238E27FC236}">
                <a16:creationId xmlns:a16="http://schemas.microsoft.com/office/drawing/2014/main" id="{FEF84352-9618-C056-47AB-A02FC82DB0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3327AB-C5B6-6FC8-4E46-640020F041F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8961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C30B4-E224-9C28-0565-E9D3A68020C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675C050-D5C0-1388-C844-D106BCD09D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0143B37-6E74-FB2B-F0FA-B96F73095471}"/>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a:extLst>
              <a:ext uri="{FF2B5EF4-FFF2-40B4-BE49-F238E27FC236}">
                <a16:creationId xmlns:a16="http://schemas.microsoft.com/office/drawing/2014/main" id="{8BE854C1-0C73-FCC1-E1FA-88FB6D831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FB99B-1117-F8C8-D59F-2AFB697D353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0132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129CFF-7B3A-C0C5-5408-5924CE444495}"/>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A9E683C-2560-BE80-124E-6822B10C025A}"/>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57571C0-0CEA-B173-183E-D7F77F2BF716}"/>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a:extLst>
              <a:ext uri="{FF2B5EF4-FFF2-40B4-BE49-F238E27FC236}">
                <a16:creationId xmlns:a16="http://schemas.microsoft.com/office/drawing/2014/main" id="{97E0A5EF-B61A-E0BA-7986-874D853021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56301B-319B-0BA3-3CE5-331345F0D7BF}"/>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27369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3683A-E6F4-B079-A2CE-906330B82FC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CBD0F8C-ACE9-2506-7D81-1984456F1C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B4F7A3C-D536-96FC-C9C1-ECACD14CEA23}"/>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a:extLst>
              <a:ext uri="{FF2B5EF4-FFF2-40B4-BE49-F238E27FC236}">
                <a16:creationId xmlns:a16="http://schemas.microsoft.com/office/drawing/2014/main" id="{AA100E57-7A29-80C7-C7F6-ACB5DEA43E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B34268-B363-814E-B4E7-363FB3200EC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0280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6EEBD-4135-0457-AE8F-2AD8846DA2B2}"/>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5AFF7BA1-E7F5-B3B6-BF01-A09093FFCC1D}"/>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682EA9-66AA-3F9F-C641-E69621A56813}"/>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5" name="Footer Placeholder 4">
            <a:extLst>
              <a:ext uri="{FF2B5EF4-FFF2-40B4-BE49-F238E27FC236}">
                <a16:creationId xmlns:a16="http://schemas.microsoft.com/office/drawing/2014/main" id="{DBCE583A-90E8-4514-22E6-094CCA384C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BB3787-9F76-F930-5CE6-F3A5B5ECB0F4}"/>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0176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2C950-58E9-B7A3-37A7-BC37280CA06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4AE9CD6-9F20-73C7-6B5B-F0BCF09D5D20}"/>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1E78238C-7764-F917-0AB7-B80E014ADA5C}"/>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CA5238B3-BDA7-FB88-F31D-33854127EE2B}"/>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a:extLst>
              <a:ext uri="{FF2B5EF4-FFF2-40B4-BE49-F238E27FC236}">
                <a16:creationId xmlns:a16="http://schemas.microsoft.com/office/drawing/2014/main" id="{8BD19130-35F4-E7C3-20D2-17B72262E4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092DCB-E55C-DEE1-C923-31F9D24EF79E}"/>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3789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57A2E-920A-056B-3D62-B27479EDA470}"/>
              </a:ext>
            </a:extLst>
          </p:cNvPr>
          <p:cNvSpPr>
            <a:spLocks noGrp="1"/>
          </p:cNvSpPr>
          <p:nvPr>
            <p:ph type="title"/>
          </p:nvPr>
        </p:nvSpPr>
        <p:spPr>
          <a:xfrm>
            <a:off x="1259682" y="547688"/>
            <a:ext cx="15773400" cy="1988345"/>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59BF6B8-29D7-F119-57F2-891461385F7B}"/>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7DD1E93E-049F-6C2A-5352-A9A70BB5ABA1}"/>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DF8F118B-54AE-EF9F-8DE1-09604F8EA5D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C1BF370-EB4F-F25D-EE5D-5CB0FEF68279}"/>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C8EC110-1AFD-239F-980E-7F4E3BEB28A1}"/>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8" name="Footer Placeholder 7">
            <a:extLst>
              <a:ext uri="{FF2B5EF4-FFF2-40B4-BE49-F238E27FC236}">
                <a16:creationId xmlns:a16="http://schemas.microsoft.com/office/drawing/2014/main" id="{1828F714-7F77-89D1-5197-79F3F5A09D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E1FD0B-0B45-7CFB-EE95-59EF57DC8BD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4036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1064B-55CC-E8D4-F154-B4B83784479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DB3CA4F-E10F-E7B8-D862-422007FCD036}"/>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4" name="Footer Placeholder 3">
            <a:extLst>
              <a:ext uri="{FF2B5EF4-FFF2-40B4-BE49-F238E27FC236}">
                <a16:creationId xmlns:a16="http://schemas.microsoft.com/office/drawing/2014/main" id="{DB2A30FE-320E-2C53-6E06-82D7EDF9AC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B64D5C-66C3-71F2-AD7C-9C191F6827F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4884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ECBF62-4194-E897-31C6-FBCE98146E38}"/>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3" name="Footer Placeholder 2">
            <a:extLst>
              <a:ext uri="{FF2B5EF4-FFF2-40B4-BE49-F238E27FC236}">
                <a16:creationId xmlns:a16="http://schemas.microsoft.com/office/drawing/2014/main" id="{904FA0F9-CB08-D0BC-18DC-E12CBA95CB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882C61-8EB8-7D7E-5078-26F1B869395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64690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373A1-E89F-45DA-770B-CFF324C5BCCF}"/>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777A91A-C785-E423-7E85-6F08995DCF58}"/>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1859DD5-456B-B85F-4F84-C6A6846D7C0E}"/>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37416F65-EA20-53B9-B463-E503AACADA69}"/>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a:extLst>
              <a:ext uri="{FF2B5EF4-FFF2-40B4-BE49-F238E27FC236}">
                <a16:creationId xmlns:a16="http://schemas.microsoft.com/office/drawing/2014/main" id="{DFAF28B6-73E2-CE27-FA8A-08144A783F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747FFD-CBCB-69BE-48A4-983876CBC44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3820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AF87C-FA03-D478-C0C1-D3D8F59D574A}"/>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4FF39C6-37F2-E588-876E-F19B240DB1A7}"/>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AU"/>
          </a:p>
        </p:txBody>
      </p:sp>
      <p:sp>
        <p:nvSpPr>
          <p:cNvPr id="4" name="Text Placeholder 3">
            <a:extLst>
              <a:ext uri="{FF2B5EF4-FFF2-40B4-BE49-F238E27FC236}">
                <a16:creationId xmlns:a16="http://schemas.microsoft.com/office/drawing/2014/main" id="{97A16BFB-170A-6CC6-BD81-E061EF13F503}"/>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19D38998-7040-C6D3-3029-87286124C0C7}"/>
              </a:ext>
            </a:extLst>
          </p:cNvPr>
          <p:cNvSpPr>
            <a:spLocks noGrp="1"/>
          </p:cNvSpPr>
          <p:nvPr>
            <p:ph type="dt" sz="half" idx="10"/>
          </p:nvPr>
        </p:nvSpPr>
        <p:spPr/>
        <p:txBody>
          <a:bodyPr/>
          <a:lstStyle/>
          <a:p>
            <a:fld id="{1D8BD707-D9CF-40AE-B4C6-C98DA3205C09}" type="datetimeFigureOut">
              <a:rPr lang="en-US" smtClean="0"/>
              <a:pPr/>
              <a:t>8/21/2026</a:t>
            </a:fld>
            <a:endParaRPr lang="en-US"/>
          </a:p>
        </p:txBody>
      </p:sp>
      <p:sp>
        <p:nvSpPr>
          <p:cNvPr id="6" name="Footer Placeholder 5">
            <a:extLst>
              <a:ext uri="{FF2B5EF4-FFF2-40B4-BE49-F238E27FC236}">
                <a16:creationId xmlns:a16="http://schemas.microsoft.com/office/drawing/2014/main" id="{30DAEB88-2311-D6F9-0757-4D0136F57F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51C31A-5C02-99E3-151E-67C91D8F6F9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02979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B725CD-9A51-584E-C3FA-9BA33A88A879}"/>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134C9F4-940E-3C38-18ED-C9B968B62FCC}"/>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4409C4C-99B9-79A4-38D9-39D9A5A4D1D2}"/>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1D8BD707-D9CF-40AE-B4C6-C98DA3205C09}" type="datetimeFigureOut">
              <a:rPr lang="en-US" smtClean="0"/>
              <a:pPr/>
              <a:t>8/21/2026</a:t>
            </a:fld>
            <a:endParaRPr lang="en-US"/>
          </a:p>
        </p:txBody>
      </p:sp>
      <p:sp>
        <p:nvSpPr>
          <p:cNvPr id="5" name="Footer Placeholder 4">
            <a:extLst>
              <a:ext uri="{FF2B5EF4-FFF2-40B4-BE49-F238E27FC236}">
                <a16:creationId xmlns:a16="http://schemas.microsoft.com/office/drawing/2014/main" id="{6E500F2C-44D8-8EFF-CEE1-B0E12646DD8E}"/>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B77E83D-3558-7835-B5CA-F643F1AD3ED5}"/>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592602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hild holding hands with a person and person&#10;&#10;AI-generated content may be incorrect.">
            <a:extLst>
              <a:ext uri="{FF2B5EF4-FFF2-40B4-BE49-F238E27FC236}">
                <a16:creationId xmlns:a16="http://schemas.microsoft.com/office/drawing/2014/main" id="{4CE505DF-07DA-5245-9BF3-A09A50E90B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3940" y="0"/>
            <a:ext cx="15433970" cy="10285294"/>
          </a:xfrm>
          <a:prstGeom prst="rect">
            <a:avLst/>
          </a:prstGeom>
        </p:spPr>
      </p:pic>
      <p:pic>
        <p:nvPicPr>
          <p:cNvPr id="12" name="Picture 11" descr="A purple and black background&#10;&#10;AI-generated content may be incorrect.">
            <a:extLst>
              <a:ext uri="{FF2B5EF4-FFF2-40B4-BE49-F238E27FC236}">
                <a16:creationId xmlns:a16="http://schemas.microsoft.com/office/drawing/2014/main" id="{C533D63D-EA0F-1AD4-51F8-6741C657955F}"/>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23891"/>
          <a:stretch>
            <a:fillRect/>
          </a:stretch>
        </p:blipFill>
        <p:spPr>
          <a:xfrm>
            <a:off x="0" y="0"/>
            <a:ext cx="13917168" cy="10285714"/>
          </a:xfrm>
          <a:prstGeom prst="rect">
            <a:avLst/>
          </a:prstGeom>
        </p:spPr>
      </p:pic>
      <p:sp>
        <p:nvSpPr>
          <p:cNvPr id="3" name="TextBox 10">
            <a:extLst>
              <a:ext uri="{FF2B5EF4-FFF2-40B4-BE49-F238E27FC236}">
                <a16:creationId xmlns:a16="http://schemas.microsoft.com/office/drawing/2014/main" id="{569E0CFD-7F06-6659-17A5-2C36CBEEC569}"/>
              </a:ext>
            </a:extLst>
          </p:cNvPr>
          <p:cNvSpPr txBox="1"/>
          <p:nvPr/>
        </p:nvSpPr>
        <p:spPr>
          <a:xfrm>
            <a:off x="647114" y="704855"/>
            <a:ext cx="7247205" cy="4924425"/>
          </a:xfrm>
          <a:prstGeom prst="rect">
            <a:avLst/>
          </a:prstGeom>
        </p:spPr>
        <p:txBody>
          <a:bodyPr wrap="square" lIns="0" tIns="0" rIns="0" bIns="0" rtlCol="0" anchor="t">
            <a:spAutoFit/>
          </a:bodyPr>
          <a:lstStyle/>
          <a:p>
            <a:pPr algn="l"/>
            <a:r>
              <a:rPr lang="en-US" sz="8000" dirty="0">
                <a:solidFill>
                  <a:schemeClr val="bg2"/>
                </a:solidFill>
                <a:latin typeface="Gotham Narrow Bold"/>
                <a:ea typeface="Gotham Narrow Bold"/>
                <a:cs typeface="Gotham Narrow Bold"/>
                <a:sym typeface="Gotham Narrow Bold"/>
              </a:rPr>
              <a:t>Responsible and ethical AI in child and family </a:t>
            </a:r>
          </a:p>
          <a:p>
            <a:pPr algn="l"/>
            <a:r>
              <a:rPr lang="en-US" sz="8000" dirty="0">
                <a:solidFill>
                  <a:schemeClr val="bg2"/>
                </a:solidFill>
                <a:latin typeface="Gotham Narrow Bold"/>
                <a:ea typeface="Gotham Narrow Bold"/>
                <a:cs typeface="Gotham Narrow Bold"/>
                <a:sym typeface="Gotham Narrow Bold"/>
              </a:rPr>
              <a:t>services</a:t>
            </a:r>
          </a:p>
        </p:txBody>
      </p:sp>
      <p:sp>
        <p:nvSpPr>
          <p:cNvPr id="4" name="Freeform 12">
            <a:extLst>
              <a:ext uri="{FF2B5EF4-FFF2-40B4-BE49-F238E27FC236}">
                <a16:creationId xmlns:a16="http://schemas.microsoft.com/office/drawing/2014/main" id="{FF296A6B-ABF8-2381-05D5-D58CA4DFA088}"/>
              </a:ext>
            </a:extLst>
          </p:cNvPr>
          <p:cNvSpPr/>
          <p:nvPr/>
        </p:nvSpPr>
        <p:spPr>
          <a:xfrm>
            <a:off x="770341" y="8316779"/>
            <a:ext cx="4425494" cy="1265367"/>
          </a:xfrm>
          <a:custGeom>
            <a:avLst/>
            <a:gdLst/>
            <a:ahLst/>
            <a:cxnLst/>
            <a:rect l="l" t="t" r="r" b="b"/>
            <a:pathLst>
              <a:path w="4425494" h="1265367">
                <a:moveTo>
                  <a:pt x="0" y="0"/>
                </a:moveTo>
                <a:lnTo>
                  <a:pt x="4425494" y="0"/>
                </a:lnTo>
                <a:lnTo>
                  <a:pt x="4425494" y="1265368"/>
                </a:lnTo>
                <a:lnTo>
                  <a:pt x="0" y="1265368"/>
                </a:lnTo>
                <a:lnTo>
                  <a:pt x="0" y="0"/>
                </a:lnTo>
                <a:close/>
              </a:path>
            </a:pathLst>
          </a:custGeom>
          <a:blipFill>
            <a:blip r:embed="rId5"/>
            <a:stretch>
              <a:fillRect l="-162" r="-162"/>
            </a:stretch>
          </a:blipFill>
        </p:spPr>
        <p:txBody>
          <a:bodyPr/>
          <a:lstStyle/>
          <a:p>
            <a:endParaRPr lang="en-A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11831501" y="5174360"/>
            <a:ext cx="5037220" cy="3364342"/>
          </a:xfrm>
          <a:custGeom>
            <a:avLst/>
            <a:gdLst/>
            <a:ahLst/>
            <a:cxnLst/>
            <a:rect l="l" t="t" r="r" b="b"/>
            <a:pathLst>
              <a:path w="5037220" h="3364342">
                <a:moveTo>
                  <a:pt x="0" y="0"/>
                </a:moveTo>
                <a:lnTo>
                  <a:pt x="5037219" y="0"/>
                </a:lnTo>
                <a:lnTo>
                  <a:pt x="5037219" y="3364343"/>
                </a:lnTo>
                <a:lnTo>
                  <a:pt x="0" y="3364343"/>
                </a:lnTo>
                <a:lnTo>
                  <a:pt x="0" y="0"/>
                </a:lnTo>
                <a:close/>
              </a:path>
            </a:pathLst>
          </a:custGeom>
          <a:blipFill>
            <a:blip r:embed="rId2"/>
            <a:stretch>
              <a:fillRect/>
            </a:stretch>
          </a:blipFill>
        </p:spPr>
        <p:txBody>
          <a:bodyPr/>
          <a:lstStyle/>
          <a:p>
            <a:endParaRPr lang="en-AU"/>
          </a:p>
        </p:txBody>
      </p:sp>
      <p:sp>
        <p:nvSpPr>
          <p:cNvPr id="6" name="Freeform 6"/>
          <p:cNvSpPr/>
          <p:nvPr/>
        </p:nvSpPr>
        <p:spPr>
          <a:xfrm>
            <a:off x="11831501" y="1601910"/>
            <a:ext cx="5037220" cy="3018996"/>
          </a:xfrm>
          <a:custGeom>
            <a:avLst/>
            <a:gdLst/>
            <a:ahLst/>
            <a:cxnLst/>
            <a:rect l="l" t="t" r="r" b="b"/>
            <a:pathLst>
              <a:path w="5037220" h="3018996">
                <a:moveTo>
                  <a:pt x="0" y="0"/>
                </a:moveTo>
                <a:lnTo>
                  <a:pt x="5037219" y="0"/>
                </a:lnTo>
                <a:lnTo>
                  <a:pt x="5037219" y="3018996"/>
                </a:lnTo>
                <a:lnTo>
                  <a:pt x="0" y="3018996"/>
                </a:lnTo>
                <a:lnTo>
                  <a:pt x="0" y="0"/>
                </a:lnTo>
                <a:close/>
              </a:path>
            </a:pathLst>
          </a:custGeom>
          <a:blipFill>
            <a:blip r:embed="rId3"/>
            <a:stretch>
              <a:fillRect/>
            </a:stretch>
          </a:blipFill>
        </p:spPr>
        <p:txBody>
          <a:bodyPr/>
          <a:lstStyle/>
          <a:p>
            <a:endParaRPr lang="en-AU"/>
          </a:p>
        </p:txBody>
      </p:sp>
      <p:sp>
        <p:nvSpPr>
          <p:cNvPr id="7" name="TextBox 7"/>
          <p:cNvSpPr txBox="1"/>
          <p:nvPr/>
        </p:nvSpPr>
        <p:spPr>
          <a:xfrm>
            <a:off x="960461" y="866305"/>
            <a:ext cx="7842140" cy="2808461"/>
          </a:xfrm>
          <a:prstGeom prst="rect">
            <a:avLst/>
          </a:prstGeom>
        </p:spPr>
        <p:txBody>
          <a:bodyPr lIns="0" tIns="0" rIns="0" bIns="0" rtlCol="0" anchor="t">
            <a:spAutoFit/>
          </a:bodyPr>
          <a:lstStyle/>
          <a:p>
            <a:pPr algn="l">
              <a:lnSpc>
                <a:spcPts val="7349"/>
              </a:lnSpc>
            </a:pPr>
            <a:r>
              <a:rPr lang="en-US" sz="6999" dirty="0">
                <a:solidFill>
                  <a:schemeClr val="tx2"/>
                </a:solidFill>
                <a:latin typeface="Gotham Narrow Bold"/>
                <a:ea typeface="Gotham Narrow Bold"/>
                <a:cs typeface="Gotham Narrow Bold"/>
                <a:sym typeface="Gotham Narrow Bold"/>
              </a:rPr>
              <a:t>Acknowledgement of Country</a:t>
            </a:r>
          </a:p>
          <a:p>
            <a:pPr algn="l">
              <a:lnSpc>
                <a:spcPts val="7349"/>
              </a:lnSpc>
            </a:pPr>
            <a:endParaRPr lang="en-US" sz="6999" dirty="0">
              <a:solidFill>
                <a:srgbClr val="7824A3"/>
              </a:solidFill>
              <a:latin typeface="Gotham Narrow Bold"/>
              <a:ea typeface="Gotham Narrow Bold"/>
              <a:cs typeface="Gotham Narrow Bold"/>
              <a:sym typeface="Gotham Narrow Bold"/>
            </a:endParaRPr>
          </a:p>
        </p:txBody>
      </p:sp>
      <p:sp>
        <p:nvSpPr>
          <p:cNvPr id="9" name="TextBox 9"/>
          <p:cNvSpPr txBox="1"/>
          <p:nvPr/>
        </p:nvSpPr>
        <p:spPr>
          <a:xfrm>
            <a:off x="960461" y="3432914"/>
            <a:ext cx="9433249" cy="3342838"/>
          </a:xfrm>
          <a:prstGeom prst="rect">
            <a:avLst/>
          </a:prstGeom>
        </p:spPr>
        <p:txBody>
          <a:bodyPr lIns="0" tIns="0" rIns="0" bIns="0" rtlCol="0" anchor="t">
            <a:spAutoFit/>
          </a:bodyPr>
          <a:lstStyle/>
          <a:p>
            <a:r>
              <a:rPr lang="en-AU" sz="2800" dirty="0">
                <a:latin typeface="Gotham Narrow Book" pitchFamily="50" charset="0"/>
              </a:rPr>
              <a:t>We acknowledge the Traditional Custodians of the lands and waterways on which we live and work, the Wurundjeri people of the Kulin Nation. </a:t>
            </a:r>
          </a:p>
          <a:p>
            <a:endParaRPr lang="en-AU" sz="2800" dirty="0">
              <a:latin typeface="Gotham Narrow Book" pitchFamily="50" charset="0"/>
            </a:endParaRPr>
          </a:p>
          <a:p>
            <a:r>
              <a:rPr lang="en-AU" sz="2800" dirty="0">
                <a:latin typeface="Gotham Narrow Book" pitchFamily="50" charset="0"/>
              </a:rPr>
              <a:t>We pay our respects to Elders past and present, and we honour their enduring strength and aspirations for the future of their young people, communities and lands.</a:t>
            </a:r>
          </a:p>
          <a:p>
            <a:pPr algn="ctr">
              <a:lnSpc>
                <a:spcPts val="2520"/>
              </a:lnSpc>
            </a:pPr>
            <a:endParaRPr lang="en-US" sz="2800" dirty="0">
              <a:solidFill>
                <a:srgbClr val="201457"/>
              </a:solidFill>
              <a:latin typeface="Gotham Narrow Book" pitchFamily="50" charset="0"/>
              <a:ea typeface="Gotham Narrow"/>
              <a:cs typeface="Gotham Narrow"/>
              <a:sym typeface="Gotham Narrow"/>
            </a:endParaRPr>
          </a:p>
        </p:txBody>
      </p:sp>
      <p:pic>
        <p:nvPicPr>
          <p:cNvPr id="10" name="Picture 9" descr="A purple line on a black background&#10;&#10;AI-generated content may be incorrect.">
            <a:extLst>
              <a:ext uri="{FF2B5EF4-FFF2-40B4-BE49-F238E27FC236}">
                <a16:creationId xmlns:a16="http://schemas.microsoft.com/office/drawing/2014/main" id="{FD029DD8-1691-7C51-B5E3-232641BC2E6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960461" y="9126854"/>
            <a:ext cx="353599" cy="70110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C8A9094-4C76-6417-B63F-6FCCA6698C5A}"/>
            </a:ext>
          </a:extLst>
        </p:cNvPr>
        <p:cNvGrpSpPr/>
        <p:nvPr/>
      </p:nvGrpSpPr>
      <p:grpSpPr>
        <a:xfrm>
          <a:off x="0" y="0"/>
          <a:ext cx="0" cy="0"/>
          <a:chOff x="0" y="0"/>
          <a:chExt cx="0" cy="0"/>
        </a:xfrm>
      </p:grpSpPr>
      <p:sp>
        <p:nvSpPr>
          <p:cNvPr id="7" name="TextBox 7">
            <a:extLst>
              <a:ext uri="{FF2B5EF4-FFF2-40B4-BE49-F238E27FC236}">
                <a16:creationId xmlns:a16="http://schemas.microsoft.com/office/drawing/2014/main" id="{A50D10A0-0EB4-A9D9-90AD-CE460AD1A8A6}"/>
              </a:ext>
            </a:extLst>
          </p:cNvPr>
          <p:cNvSpPr txBox="1"/>
          <p:nvPr/>
        </p:nvSpPr>
        <p:spPr>
          <a:xfrm>
            <a:off x="960461" y="967801"/>
            <a:ext cx="9599543" cy="2433767"/>
          </a:xfrm>
          <a:prstGeom prst="rect">
            <a:avLst/>
          </a:prstGeom>
        </p:spPr>
        <p:txBody>
          <a:bodyPr wrap="square" lIns="0" tIns="0" rIns="0" bIns="0" rtlCol="0" anchor="t">
            <a:normAutofit/>
          </a:bodyPr>
          <a:lstStyle/>
          <a:p>
            <a:pPr algn="l">
              <a:lnSpc>
                <a:spcPts val="7349"/>
              </a:lnSpc>
            </a:pPr>
            <a:r>
              <a:rPr lang="en-US" sz="6999" dirty="0">
                <a:solidFill>
                  <a:schemeClr val="tx2"/>
                </a:solidFill>
                <a:latin typeface="Gotham Narrow Bold"/>
                <a:ea typeface="Gotham Narrow Bold"/>
                <a:cs typeface="Gotham Narrow Bold"/>
                <a:sym typeface="Gotham Narrow Bold"/>
              </a:rPr>
              <a:t>UN Convention on the Rights of the Child</a:t>
            </a:r>
          </a:p>
        </p:txBody>
      </p:sp>
      <p:sp>
        <p:nvSpPr>
          <p:cNvPr id="9" name="TextBox 9">
            <a:extLst>
              <a:ext uri="{FF2B5EF4-FFF2-40B4-BE49-F238E27FC236}">
                <a16:creationId xmlns:a16="http://schemas.microsoft.com/office/drawing/2014/main" id="{253BE853-B00E-6396-0142-34FCB9074E5A}"/>
              </a:ext>
            </a:extLst>
          </p:cNvPr>
          <p:cNvSpPr txBox="1"/>
          <p:nvPr/>
        </p:nvSpPr>
        <p:spPr>
          <a:xfrm>
            <a:off x="960461" y="3429000"/>
            <a:ext cx="8678798" cy="3877985"/>
          </a:xfrm>
          <a:prstGeom prst="rect">
            <a:avLst/>
          </a:prstGeom>
        </p:spPr>
        <p:txBody>
          <a:bodyPr wrap="square" lIns="0" tIns="0" rIns="0" bIns="0" rtlCol="0" anchor="t">
            <a:spAutoFit/>
          </a:bodyPr>
          <a:lstStyle/>
          <a:p>
            <a:r>
              <a:rPr lang="en-GB" sz="2800" dirty="0">
                <a:latin typeface="Gotham Narrow Book" pitchFamily="50" charset="0"/>
              </a:rPr>
              <a:t>The United Nations Convention on the Rights of the Child is an important agreement by countries who have promised to protect children’s rights. </a:t>
            </a:r>
          </a:p>
          <a:p>
            <a:endParaRPr lang="en-GB" sz="2800" dirty="0">
              <a:latin typeface="Gotham Narrow Book" pitchFamily="50" charset="0"/>
            </a:endParaRPr>
          </a:p>
          <a:p>
            <a:r>
              <a:rPr lang="en-GB" sz="2800" dirty="0">
                <a:latin typeface="Gotham Narrow Book" pitchFamily="50" charset="0"/>
              </a:rPr>
              <a:t>The Convention on the Rights of the Child explains who children are, all their rights, and the responsibilities of governments. All the rights are connected, they are all equally important and they cannot be taken away from children.</a:t>
            </a:r>
            <a:endParaRPr lang="en-US" sz="2800" dirty="0">
              <a:solidFill>
                <a:srgbClr val="201457"/>
              </a:solidFill>
              <a:latin typeface="Gotham Narrow Book" pitchFamily="50" charset="0"/>
              <a:ea typeface="Gotham Narrow"/>
              <a:cs typeface="Gotham Narrow"/>
              <a:sym typeface="Gotham Narrow"/>
            </a:endParaRPr>
          </a:p>
        </p:txBody>
      </p:sp>
      <p:pic>
        <p:nvPicPr>
          <p:cNvPr id="3" name="Picture 2" descr="A chart of a variety of people&#10;&#10;AI-generated content may be incorrect.">
            <a:extLst>
              <a:ext uri="{FF2B5EF4-FFF2-40B4-BE49-F238E27FC236}">
                <a16:creationId xmlns:a16="http://schemas.microsoft.com/office/drawing/2014/main" id="{F2FD68F2-DB2B-3229-056A-4E5FAE1E2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3855" y="967801"/>
            <a:ext cx="6636463" cy="8860154"/>
          </a:xfrm>
          <a:prstGeom prst="rect">
            <a:avLst/>
          </a:prstGeom>
        </p:spPr>
      </p:pic>
    </p:spTree>
    <p:extLst>
      <p:ext uri="{BB962C8B-B14F-4D97-AF65-F5344CB8AC3E}">
        <p14:creationId xmlns:p14="http://schemas.microsoft.com/office/powerpoint/2010/main" val="1359917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80AE6EC4-99D1-695E-46AC-871770DE6E29}"/>
              </a:ext>
            </a:extLst>
          </p:cNvPr>
          <p:cNvSpPr txBox="1"/>
          <p:nvPr/>
        </p:nvSpPr>
        <p:spPr>
          <a:xfrm>
            <a:off x="795661" y="624428"/>
            <a:ext cx="10258749" cy="1158009"/>
          </a:xfrm>
          <a:prstGeom prst="rect">
            <a:avLst/>
          </a:prstGeom>
        </p:spPr>
        <p:txBody>
          <a:bodyPr lIns="0" tIns="0" rIns="0" bIns="0" rtlCol="0" anchor="t">
            <a:spAutoFit/>
          </a:bodyPr>
          <a:lstStyle/>
          <a:p>
            <a:pPr algn="l">
              <a:lnSpc>
                <a:spcPts val="9799"/>
              </a:lnSpc>
            </a:pPr>
            <a:r>
              <a:rPr lang="en-US" sz="6999" dirty="0">
                <a:solidFill>
                  <a:schemeClr val="accent6">
                    <a:lumMod val="50000"/>
                  </a:schemeClr>
                </a:solidFill>
                <a:latin typeface="Gotham Narrow Bold"/>
                <a:ea typeface="Gotham Narrow Bold"/>
                <a:cs typeface="Gotham Narrow Bold"/>
                <a:sym typeface="Gotham Narrow Bold"/>
              </a:rPr>
              <a:t>Welcome to our panel</a:t>
            </a:r>
          </a:p>
        </p:txBody>
      </p:sp>
      <p:sp>
        <p:nvSpPr>
          <p:cNvPr id="7" name="Rectangle: Rounded Corners 6">
            <a:extLst>
              <a:ext uri="{FF2B5EF4-FFF2-40B4-BE49-F238E27FC236}">
                <a16:creationId xmlns:a16="http://schemas.microsoft.com/office/drawing/2014/main" id="{77EB795F-4087-F8C1-A74F-F16504BB46BA}"/>
              </a:ext>
            </a:extLst>
          </p:cNvPr>
          <p:cNvSpPr/>
          <p:nvPr/>
        </p:nvSpPr>
        <p:spPr>
          <a:xfrm>
            <a:off x="795661" y="4843746"/>
            <a:ext cx="13791194" cy="2266996"/>
          </a:xfrm>
          <a:prstGeom prst="roundRect">
            <a:avLst>
              <a:gd name="adj" fmla="val 5926"/>
            </a:avLst>
          </a:prstGeom>
          <a:solidFill>
            <a:srgbClr val="321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600" b="1" dirty="0">
                <a:solidFill>
                  <a:schemeClr val="bg2"/>
                </a:solidFill>
              </a:rPr>
              <a:t>David Poynter</a:t>
            </a:r>
            <a:endParaRPr lang="en-AU" sz="3600" dirty="0">
              <a:solidFill>
                <a:schemeClr val="bg2"/>
              </a:solidFill>
            </a:endParaRPr>
          </a:p>
          <a:p>
            <a:r>
              <a:rPr lang="en-AU" sz="3600" i="1" dirty="0">
                <a:solidFill>
                  <a:schemeClr val="bg2"/>
                </a:solidFill>
              </a:rPr>
              <a:t>Director Evidence &amp; Research | Business Development and EBM</a:t>
            </a:r>
            <a:br>
              <a:rPr lang="en-AU" sz="3600" i="1" dirty="0">
                <a:solidFill>
                  <a:schemeClr val="bg2"/>
                </a:solidFill>
              </a:rPr>
            </a:br>
            <a:r>
              <a:rPr lang="en-AU" sz="3600" i="1" dirty="0">
                <a:solidFill>
                  <a:schemeClr val="bg2"/>
                </a:solidFill>
              </a:rPr>
              <a:t>Anglicare Victoria</a:t>
            </a:r>
            <a:endParaRPr lang="en-AU" sz="3600" dirty="0">
              <a:solidFill>
                <a:schemeClr val="bg2"/>
              </a:solidFill>
            </a:endParaRPr>
          </a:p>
        </p:txBody>
      </p:sp>
      <p:sp>
        <p:nvSpPr>
          <p:cNvPr id="9" name="Rectangle: Rounded Corners 8">
            <a:extLst>
              <a:ext uri="{FF2B5EF4-FFF2-40B4-BE49-F238E27FC236}">
                <a16:creationId xmlns:a16="http://schemas.microsoft.com/office/drawing/2014/main" id="{5B4C2291-DCA3-648D-A729-8BB8BC3E1EFB}"/>
              </a:ext>
            </a:extLst>
          </p:cNvPr>
          <p:cNvSpPr/>
          <p:nvPr/>
        </p:nvSpPr>
        <p:spPr>
          <a:xfrm>
            <a:off x="795661" y="7395576"/>
            <a:ext cx="13791194" cy="2266996"/>
          </a:xfrm>
          <a:prstGeom prst="roundRect">
            <a:avLst>
              <a:gd name="adj" fmla="val 5926"/>
            </a:avLst>
          </a:prstGeom>
          <a:solidFill>
            <a:srgbClr val="321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600" b="1" dirty="0">
                <a:solidFill>
                  <a:schemeClr val="bg2"/>
                </a:solidFill>
              </a:rPr>
              <a:t>Mark Davis</a:t>
            </a:r>
            <a:endParaRPr lang="en-AU" sz="3600" dirty="0">
              <a:solidFill>
                <a:schemeClr val="bg2"/>
              </a:solidFill>
            </a:endParaRPr>
          </a:p>
          <a:p>
            <a:r>
              <a:rPr lang="en-AU" sz="3600" i="1" dirty="0">
                <a:solidFill>
                  <a:schemeClr val="bg2"/>
                </a:solidFill>
              </a:rPr>
              <a:t>Human-Centred Designer, Today</a:t>
            </a:r>
            <a:endParaRPr lang="en-AU" sz="3600" dirty="0">
              <a:solidFill>
                <a:schemeClr val="bg2"/>
              </a:solidFill>
            </a:endParaRPr>
          </a:p>
        </p:txBody>
      </p:sp>
      <p:sp>
        <p:nvSpPr>
          <p:cNvPr id="13" name="Rectangle: Rounded Corners 12">
            <a:extLst>
              <a:ext uri="{FF2B5EF4-FFF2-40B4-BE49-F238E27FC236}">
                <a16:creationId xmlns:a16="http://schemas.microsoft.com/office/drawing/2014/main" id="{C7B3878B-F838-1B41-3966-165FF9CF46E7}"/>
              </a:ext>
            </a:extLst>
          </p:cNvPr>
          <p:cNvSpPr/>
          <p:nvPr/>
        </p:nvSpPr>
        <p:spPr>
          <a:xfrm>
            <a:off x="795661" y="2291917"/>
            <a:ext cx="13791194" cy="2266996"/>
          </a:xfrm>
          <a:prstGeom prst="roundRect">
            <a:avLst>
              <a:gd name="adj" fmla="val 5926"/>
            </a:avLst>
          </a:prstGeom>
          <a:solidFill>
            <a:srgbClr val="321F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600" b="1" dirty="0">
                <a:solidFill>
                  <a:schemeClr val="bg2"/>
                </a:solidFill>
              </a:rPr>
              <a:t>Dr Amanda Caples</a:t>
            </a:r>
          </a:p>
          <a:p>
            <a:r>
              <a:rPr lang="en-AU" sz="3600" i="1" dirty="0">
                <a:solidFill>
                  <a:schemeClr val="bg2"/>
                </a:solidFill>
              </a:rPr>
              <a:t>Victoria’s Lead Scientist, Department of Jobs, Skills, Industry and Regions</a:t>
            </a:r>
            <a:br>
              <a:rPr lang="en-AU" i="1" dirty="0">
                <a:solidFill>
                  <a:schemeClr val="bg2"/>
                </a:solidFill>
              </a:rPr>
            </a:br>
            <a:endParaRPr lang="en-AU" dirty="0">
              <a:solidFill>
                <a:schemeClr val="bg2"/>
              </a:solidFill>
            </a:endParaRPr>
          </a:p>
        </p:txBody>
      </p:sp>
    </p:spTree>
    <p:extLst>
      <p:ext uri="{BB962C8B-B14F-4D97-AF65-F5344CB8AC3E}">
        <p14:creationId xmlns:p14="http://schemas.microsoft.com/office/powerpoint/2010/main" val="23586679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615F7A9-20D3-6FEF-C312-815B50135D05}"/>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0A55E10F-6462-F57A-6BD3-F6E61DC29398}"/>
              </a:ext>
            </a:extLst>
          </p:cNvPr>
          <p:cNvGrpSpPr/>
          <p:nvPr/>
        </p:nvGrpSpPr>
        <p:grpSpPr>
          <a:xfrm>
            <a:off x="1007445" y="2318156"/>
            <a:ext cx="11409177" cy="2476893"/>
            <a:chOff x="1007445" y="2833574"/>
            <a:chExt cx="11409177" cy="1906164"/>
          </a:xfrm>
          <a:noFill/>
        </p:grpSpPr>
        <p:grpSp>
          <p:nvGrpSpPr>
            <p:cNvPr id="5" name="Group 5">
              <a:extLst>
                <a:ext uri="{FF2B5EF4-FFF2-40B4-BE49-F238E27FC236}">
                  <a16:creationId xmlns:a16="http://schemas.microsoft.com/office/drawing/2014/main" id="{030596F7-3258-ACAD-3B4E-82BF9A96A7EF}"/>
                </a:ext>
              </a:extLst>
            </p:cNvPr>
            <p:cNvGrpSpPr/>
            <p:nvPr/>
          </p:nvGrpSpPr>
          <p:grpSpPr>
            <a:xfrm>
              <a:off x="1007445" y="2833574"/>
              <a:ext cx="11409177" cy="1721435"/>
              <a:chOff x="-5598" y="-76200"/>
              <a:chExt cx="3004886" cy="453382"/>
            </a:xfrm>
            <a:grpFill/>
          </p:grpSpPr>
          <p:sp>
            <p:nvSpPr>
              <p:cNvPr id="6" name="Freeform 6">
                <a:extLst>
                  <a:ext uri="{FF2B5EF4-FFF2-40B4-BE49-F238E27FC236}">
                    <a16:creationId xmlns:a16="http://schemas.microsoft.com/office/drawing/2014/main" id="{64E05349-82CA-1225-307C-B6645D6F509B}"/>
                  </a:ext>
                </a:extLst>
              </p:cNvPr>
              <p:cNvSpPr/>
              <p:nvPr/>
            </p:nvSpPr>
            <p:spPr>
              <a:xfrm>
                <a:off x="-5598" y="14111"/>
                <a:ext cx="2999288" cy="363071"/>
              </a:xfrm>
              <a:custGeom>
                <a:avLst/>
                <a:gdLst/>
                <a:ahLst/>
                <a:cxnLst/>
                <a:rect l="l" t="t" r="r" b="b"/>
                <a:pathLst>
                  <a:path w="2999288" h="363071">
                    <a:moveTo>
                      <a:pt x="34672" y="0"/>
                    </a:moveTo>
                    <a:lnTo>
                      <a:pt x="2964617" y="0"/>
                    </a:lnTo>
                    <a:cubicBezTo>
                      <a:pt x="2983765" y="0"/>
                      <a:pt x="2999288" y="15523"/>
                      <a:pt x="2999288" y="34672"/>
                    </a:cubicBezTo>
                    <a:lnTo>
                      <a:pt x="2999288" y="328399"/>
                    </a:lnTo>
                    <a:cubicBezTo>
                      <a:pt x="2999288" y="337595"/>
                      <a:pt x="2995635" y="346414"/>
                      <a:pt x="2989133" y="352916"/>
                    </a:cubicBezTo>
                    <a:cubicBezTo>
                      <a:pt x="2982631" y="359418"/>
                      <a:pt x="2973812" y="363071"/>
                      <a:pt x="2964617" y="363071"/>
                    </a:cubicBezTo>
                    <a:lnTo>
                      <a:pt x="34672" y="363071"/>
                    </a:lnTo>
                    <a:cubicBezTo>
                      <a:pt x="15523" y="363071"/>
                      <a:pt x="0" y="347548"/>
                      <a:pt x="0" y="328399"/>
                    </a:cubicBezTo>
                    <a:lnTo>
                      <a:pt x="0" y="34672"/>
                    </a:lnTo>
                    <a:cubicBezTo>
                      <a:pt x="0" y="25476"/>
                      <a:pt x="3653" y="16657"/>
                      <a:pt x="10155" y="10155"/>
                    </a:cubicBezTo>
                    <a:cubicBezTo>
                      <a:pt x="16657" y="3653"/>
                      <a:pt x="25476" y="0"/>
                      <a:pt x="34672" y="0"/>
                    </a:cubicBezTo>
                    <a:close/>
                  </a:path>
                </a:pathLst>
              </a:custGeom>
              <a:grpFill/>
            </p:spPr>
            <p:txBody>
              <a:bodyPr/>
              <a:lstStyle/>
              <a:p>
                <a:endParaRPr lang="en-AU">
                  <a:solidFill>
                    <a:schemeClr val="tx1">
                      <a:lumMod val="90000"/>
                      <a:lumOff val="10000"/>
                    </a:schemeClr>
                  </a:solidFill>
                </a:endParaRPr>
              </a:p>
            </p:txBody>
          </p:sp>
          <p:sp>
            <p:nvSpPr>
              <p:cNvPr id="7" name="TextBox 7">
                <a:extLst>
                  <a:ext uri="{FF2B5EF4-FFF2-40B4-BE49-F238E27FC236}">
                    <a16:creationId xmlns:a16="http://schemas.microsoft.com/office/drawing/2014/main" id="{AE6B62F7-ABC9-D6C9-9A4B-E98BBF27AEEE}"/>
                  </a:ext>
                </a:extLst>
              </p:cNvPr>
              <p:cNvSpPr txBox="1"/>
              <p:nvPr/>
            </p:nvSpPr>
            <p:spPr>
              <a:xfrm>
                <a:off x="0" y="-76200"/>
                <a:ext cx="2999288" cy="439271"/>
              </a:xfrm>
              <a:prstGeom prst="rect">
                <a:avLst/>
              </a:prstGeom>
              <a:grpFill/>
            </p:spPr>
            <p:txBody>
              <a:bodyPr lIns="50800" tIns="50800" rIns="50800" bIns="50800" rtlCol="0" anchor="ctr"/>
              <a:lstStyle/>
              <a:p>
                <a:pPr algn="ctr">
                  <a:lnSpc>
                    <a:spcPts val="2659"/>
                  </a:lnSpc>
                </a:pPr>
                <a:endParaRPr>
                  <a:solidFill>
                    <a:schemeClr val="tx1">
                      <a:lumMod val="90000"/>
                      <a:lumOff val="10000"/>
                    </a:schemeClr>
                  </a:solidFill>
                </a:endParaRPr>
              </a:p>
            </p:txBody>
          </p:sp>
        </p:grpSp>
        <p:sp>
          <p:nvSpPr>
            <p:cNvPr id="18" name="TextBox 18">
              <a:extLst>
                <a:ext uri="{FF2B5EF4-FFF2-40B4-BE49-F238E27FC236}">
                  <a16:creationId xmlns:a16="http://schemas.microsoft.com/office/drawing/2014/main" id="{6FC84737-7334-4AAC-99C7-DD9E35A7DADB}"/>
                </a:ext>
              </a:extLst>
            </p:cNvPr>
            <p:cNvSpPr txBox="1"/>
            <p:nvPr/>
          </p:nvSpPr>
          <p:spPr>
            <a:xfrm>
              <a:off x="1028700" y="3176474"/>
              <a:ext cx="10394043" cy="1563264"/>
            </a:xfrm>
            <a:prstGeom prst="rect">
              <a:avLst/>
            </a:prstGeom>
            <a:grpFill/>
          </p:spPr>
          <p:txBody>
            <a:bodyPr wrap="square" lIns="0" tIns="0" rIns="0" bIns="0" rtlCol="0" anchor="t">
              <a:spAutoFit/>
            </a:bodyPr>
            <a:lstStyle/>
            <a:p>
              <a:pPr lvl="0"/>
              <a:r>
                <a:rPr lang="en-AU" sz="3200" dirty="0">
                  <a:solidFill>
                    <a:schemeClr val="tx1">
                      <a:lumMod val="90000"/>
                      <a:lumOff val="10000"/>
                    </a:schemeClr>
                  </a:solidFill>
                </a:rPr>
                <a:t>1. What is so genuinely different about artificial intelligence compared with previous technological advances, and why does this matter for children, families and communities</a:t>
              </a:r>
              <a:r>
                <a:rPr lang="en-AU" sz="3600" dirty="0">
                  <a:solidFill>
                    <a:schemeClr val="tx1">
                      <a:lumMod val="90000"/>
                      <a:lumOff val="10000"/>
                    </a:schemeClr>
                  </a:solidFill>
                </a:rPr>
                <a:t>?</a:t>
              </a:r>
            </a:p>
          </p:txBody>
        </p:sp>
      </p:grpSp>
      <p:grpSp>
        <p:nvGrpSpPr>
          <p:cNvPr id="3" name="Group 2">
            <a:extLst>
              <a:ext uri="{FF2B5EF4-FFF2-40B4-BE49-F238E27FC236}">
                <a16:creationId xmlns:a16="http://schemas.microsoft.com/office/drawing/2014/main" id="{51D0D217-615A-6E20-48F3-581F9D2CAC2D}"/>
              </a:ext>
            </a:extLst>
          </p:cNvPr>
          <p:cNvGrpSpPr/>
          <p:nvPr/>
        </p:nvGrpSpPr>
        <p:grpSpPr>
          <a:xfrm>
            <a:off x="1028700" y="6738983"/>
            <a:ext cx="11619984" cy="1796240"/>
            <a:chOff x="1007446" y="6512190"/>
            <a:chExt cx="11409176" cy="1432124"/>
          </a:xfrm>
          <a:noFill/>
        </p:grpSpPr>
        <p:grpSp>
          <p:nvGrpSpPr>
            <p:cNvPr id="11" name="Group 11">
              <a:extLst>
                <a:ext uri="{FF2B5EF4-FFF2-40B4-BE49-F238E27FC236}">
                  <a16:creationId xmlns:a16="http://schemas.microsoft.com/office/drawing/2014/main" id="{75CEFD61-E5AA-6A6E-6EDA-084E6BF86603}"/>
                </a:ext>
              </a:extLst>
            </p:cNvPr>
            <p:cNvGrpSpPr/>
            <p:nvPr/>
          </p:nvGrpSpPr>
          <p:grpSpPr>
            <a:xfrm>
              <a:off x="1028700" y="6565779"/>
              <a:ext cx="11387922" cy="1378535"/>
              <a:chOff x="0" y="0"/>
              <a:chExt cx="2999288" cy="363071"/>
            </a:xfrm>
            <a:grpFill/>
          </p:grpSpPr>
          <p:sp>
            <p:nvSpPr>
              <p:cNvPr id="12" name="Freeform 12">
                <a:extLst>
                  <a:ext uri="{FF2B5EF4-FFF2-40B4-BE49-F238E27FC236}">
                    <a16:creationId xmlns:a16="http://schemas.microsoft.com/office/drawing/2014/main" id="{8F34DF2D-0B0E-2249-C728-E00D89087F9D}"/>
                  </a:ext>
                </a:extLst>
              </p:cNvPr>
              <p:cNvSpPr/>
              <p:nvPr/>
            </p:nvSpPr>
            <p:spPr>
              <a:xfrm>
                <a:off x="0" y="0"/>
                <a:ext cx="2999288" cy="363071"/>
              </a:xfrm>
              <a:custGeom>
                <a:avLst/>
                <a:gdLst/>
                <a:ahLst/>
                <a:cxnLst/>
                <a:rect l="l" t="t" r="r" b="b"/>
                <a:pathLst>
                  <a:path w="2999288" h="363071">
                    <a:moveTo>
                      <a:pt x="34672" y="0"/>
                    </a:moveTo>
                    <a:lnTo>
                      <a:pt x="2964617" y="0"/>
                    </a:lnTo>
                    <a:cubicBezTo>
                      <a:pt x="2983765" y="0"/>
                      <a:pt x="2999288" y="15523"/>
                      <a:pt x="2999288" y="34672"/>
                    </a:cubicBezTo>
                    <a:lnTo>
                      <a:pt x="2999288" y="328399"/>
                    </a:lnTo>
                    <a:cubicBezTo>
                      <a:pt x="2999288" y="337595"/>
                      <a:pt x="2995635" y="346414"/>
                      <a:pt x="2989133" y="352916"/>
                    </a:cubicBezTo>
                    <a:cubicBezTo>
                      <a:pt x="2982631" y="359418"/>
                      <a:pt x="2973812" y="363071"/>
                      <a:pt x="2964617" y="363071"/>
                    </a:cubicBezTo>
                    <a:lnTo>
                      <a:pt x="34672" y="363071"/>
                    </a:lnTo>
                    <a:cubicBezTo>
                      <a:pt x="15523" y="363071"/>
                      <a:pt x="0" y="347548"/>
                      <a:pt x="0" y="328399"/>
                    </a:cubicBezTo>
                    <a:lnTo>
                      <a:pt x="0" y="34672"/>
                    </a:lnTo>
                    <a:cubicBezTo>
                      <a:pt x="0" y="25476"/>
                      <a:pt x="3653" y="16657"/>
                      <a:pt x="10155" y="10155"/>
                    </a:cubicBezTo>
                    <a:cubicBezTo>
                      <a:pt x="16657" y="3653"/>
                      <a:pt x="25476" y="0"/>
                      <a:pt x="34672" y="0"/>
                    </a:cubicBezTo>
                    <a:close/>
                  </a:path>
                </a:pathLst>
              </a:custGeom>
              <a:grpFill/>
            </p:spPr>
            <p:txBody>
              <a:bodyPr/>
              <a:lstStyle/>
              <a:p>
                <a:endParaRPr lang="en-AU">
                  <a:solidFill>
                    <a:schemeClr val="tx1">
                      <a:lumMod val="90000"/>
                      <a:lumOff val="10000"/>
                    </a:schemeClr>
                  </a:solidFill>
                </a:endParaRPr>
              </a:p>
            </p:txBody>
          </p:sp>
          <p:sp>
            <p:nvSpPr>
              <p:cNvPr id="13" name="TextBox 13">
                <a:extLst>
                  <a:ext uri="{FF2B5EF4-FFF2-40B4-BE49-F238E27FC236}">
                    <a16:creationId xmlns:a16="http://schemas.microsoft.com/office/drawing/2014/main" id="{A738A9C9-84C3-688E-0739-16C3ACAB1C01}"/>
                  </a:ext>
                </a:extLst>
              </p:cNvPr>
              <p:cNvSpPr txBox="1"/>
              <p:nvPr/>
            </p:nvSpPr>
            <p:spPr>
              <a:xfrm>
                <a:off x="0" y="-76200"/>
                <a:ext cx="2999288" cy="439271"/>
              </a:xfrm>
              <a:prstGeom prst="rect">
                <a:avLst/>
              </a:prstGeom>
              <a:grpFill/>
            </p:spPr>
            <p:txBody>
              <a:bodyPr lIns="50800" tIns="50800" rIns="50800" bIns="50800" rtlCol="0" anchor="ctr"/>
              <a:lstStyle/>
              <a:p>
                <a:pPr algn="ctr">
                  <a:lnSpc>
                    <a:spcPts val="2659"/>
                  </a:lnSpc>
                </a:pPr>
                <a:endParaRPr>
                  <a:solidFill>
                    <a:schemeClr val="tx1">
                      <a:lumMod val="90000"/>
                      <a:lumOff val="10000"/>
                    </a:schemeClr>
                  </a:solidFill>
                </a:endParaRPr>
              </a:p>
            </p:txBody>
          </p:sp>
        </p:grpSp>
        <p:sp>
          <p:nvSpPr>
            <p:cNvPr id="20" name="TextBox 20">
              <a:extLst>
                <a:ext uri="{FF2B5EF4-FFF2-40B4-BE49-F238E27FC236}">
                  <a16:creationId xmlns:a16="http://schemas.microsoft.com/office/drawing/2014/main" id="{BC2CE66C-F319-A5E6-AD9D-D4BC98FE72A1}"/>
                </a:ext>
              </a:extLst>
            </p:cNvPr>
            <p:cNvSpPr txBox="1"/>
            <p:nvPr/>
          </p:nvSpPr>
          <p:spPr>
            <a:xfrm>
              <a:off x="1007446" y="6512190"/>
              <a:ext cx="10865240" cy="1177859"/>
            </a:xfrm>
            <a:prstGeom prst="rect">
              <a:avLst/>
            </a:prstGeom>
            <a:grpFill/>
          </p:spPr>
          <p:txBody>
            <a:bodyPr wrap="square" lIns="0" tIns="0" rIns="0" bIns="0" rtlCol="0" anchor="t">
              <a:spAutoFit/>
            </a:bodyPr>
            <a:lstStyle/>
            <a:p>
              <a:pPr lvl="0"/>
              <a:r>
                <a:rPr lang="en-AU" sz="3200" dirty="0">
                  <a:solidFill>
                    <a:schemeClr val="tx1">
                      <a:lumMod val="90000"/>
                      <a:lumOff val="10000"/>
                    </a:schemeClr>
                  </a:solidFill>
                </a:rPr>
                <a:t>3. What does a trusted, human-centred approach to AI look like, and how do governments, service providers, designers and communities work together to build it?</a:t>
              </a:r>
            </a:p>
          </p:txBody>
        </p:sp>
      </p:grpSp>
      <p:sp>
        <p:nvSpPr>
          <p:cNvPr id="2" name="Freeform 15">
            <a:extLst>
              <a:ext uri="{FF2B5EF4-FFF2-40B4-BE49-F238E27FC236}">
                <a16:creationId xmlns:a16="http://schemas.microsoft.com/office/drawing/2014/main" id="{C678EA0E-ECDF-F18E-4D4F-36A4A14164FF}"/>
              </a:ext>
            </a:extLst>
          </p:cNvPr>
          <p:cNvSpPr>
            <a:spLocks noChangeAspect="1"/>
          </p:cNvSpPr>
          <p:nvPr/>
        </p:nvSpPr>
        <p:spPr>
          <a:xfrm>
            <a:off x="14214647" y="2071056"/>
            <a:ext cx="6840000" cy="6925110"/>
          </a:xfrm>
          <a:custGeom>
            <a:avLst/>
            <a:gdLst/>
            <a:ahLst/>
            <a:cxnLst/>
            <a:rect l="l" t="t" r="r" b="b"/>
            <a:pathLst>
              <a:path w="812800" h="884030">
                <a:moveTo>
                  <a:pt x="406400" y="0"/>
                </a:moveTo>
                <a:cubicBezTo>
                  <a:pt x="181951" y="0"/>
                  <a:pt x="0" y="197897"/>
                  <a:pt x="0" y="442015"/>
                </a:cubicBezTo>
                <a:cubicBezTo>
                  <a:pt x="0" y="686133"/>
                  <a:pt x="181951" y="884030"/>
                  <a:pt x="406400" y="884030"/>
                </a:cubicBezTo>
                <a:cubicBezTo>
                  <a:pt x="630849" y="884030"/>
                  <a:pt x="812800" y="686133"/>
                  <a:pt x="812800" y="442015"/>
                </a:cubicBezTo>
                <a:cubicBezTo>
                  <a:pt x="812800" y="197897"/>
                  <a:pt x="630849" y="0"/>
                  <a:pt x="406400" y="0"/>
                </a:cubicBezTo>
                <a:close/>
              </a:path>
            </a:pathLst>
          </a:custGeom>
          <a:blipFill>
            <a:blip r:embed="rId2">
              <a:extLst>
                <a:ext uri="{BEBA8EAE-BF5A-486C-A8C5-ECC9F3942E4B}">
                  <a14:imgProps xmlns:a14="http://schemas.microsoft.com/office/drawing/2010/main">
                    <a14:imgLayer r:embed="rId3">
                      <a14:imgEffect>
                        <a14:saturation sat="0"/>
                      </a14:imgEffect>
                    </a14:imgLayer>
                  </a14:imgProps>
                </a:ext>
              </a:extLst>
            </a:blip>
            <a:stretch>
              <a:fillRect l="-17213" r="-17213"/>
            </a:stretch>
          </a:blipFill>
        </p:spPr>
        <p:txBody>
          <a:bodyPr/>
          <a:lstStyle/>
          <a:p>
            <a:endParaRPr lang="en-AU"/>
          </a:p>
        </p:txBody>
      </p:sp>
      <p:sp>
        <p:nvSpPr>
          <p:cNvPr id="16" name="TextBox 16">
            <a:extLst>
              <a:ext uri="{FF2B5EF4-FFF2-40B4-BE49-F238E27FC236}">
                <a16:creationId xmlns:a16="http://schemas.microsoft.com/office/drawing/2014/main" id="{C012E5D3-1B97-3BFC-719F-C83240AE2D69}"/>
              </a:ext>
            </a:extLst>
          </p:cNvPr>
          <p:cNvSpPr txBox="1"/>
          <p:nvPr/>
        </p:nvSpPr>
        <p:spPr>
          <a:xfrm>
            <a:off x="1028700" y="1160146"/>
            <a:ext cx="12455071" cy="1158009"/>
          </a:xfrm>
          <a:prstGeom prst="rect">
            <a:avLst/>
          </a:prstGeom>
        </p:spPr>
        <p:txBody>
          <a:bodyPr wrap="square" lIns="0" tIns="0" rIns="0" bIns="0" rtlCol="0" anchor="t">
            <a:spAutoFit/>
          </a:bodyPr>
          <a:lstStyle/>
          <a:p>
            <a:pPr algn="l">
              <a:lnSpc>
                <a:spcPts val="9799"/>
              </a:lnSpc>
            </a:pPr>
            <a:r>
              <a:rPr lang="en-US" sz="6999" dirty="0">
                <a:solidFill>
                  <a:schemeClr val="tx2"/>
                </a:solidFill>
                <a:latin typeface="Gotham Narrow Bold"/>
                <a:ea typeface="Gotham Narrow Bold"/>
                <a:cs typeface="Gotham Narrow Bold"/>
                <a:sym typeface="Gotham Narrow Bold"/>
              </a:rPr>
              <a:t>Framing questions</a:t>
            </a:r>
          </a:p>
        </p:txBody>
      </p:sp>
      <p:sp>
        <p:nvSpPr>
          <p:cNvPr id="10" name="Freeform 6">
            <a:extLst>
              <a:ext uri="{FF2B5EF4-FFF2-40B4-BE49-F238E27FC236}">
                <a16:creationId xmlns:a16="http://schemas.microsoft.com/office/drawing/2014/main" id="{6D7331EE-7EB5-6BA0-2F66-98AB91B33758}"/>
              </a:ext>
            </a:extLst>
          </p:cNvPr>
          <p:cNvSpPr/>
          <p:nvPr/>
        </p:nvSpPr>
        <p:spPr>
          <a:xfrm>
            <a:off x="934316" y="4947697"/>
            <a:ext cx="11173601" cy="1791286"/>
          </a:xfrm>
          <a:custGeom>
            <a:avLst/>
            <a:gdLst/>
            <a:ahLst/>
            <a:cxnLst/>
            <a:rect l="l" t="t" r="r" b="b"/>
            <a:pathLst>
              <a:path w="2999288" h="363071">
                <a:moveTo>
                  <a:pt x="34672" y="0"/>
                </a:moveTo>
                <a:lnTo>
                  <a:pt x="2964617" y="0"/>
                </a:lnTo>
                <a:cubicBezTo>
                  <a:pt x="2983765" y="0"/>
                  <a:pt x="2999288" y="15523"/>
                  <a:pt x="2999288" y="34672"/>
                </a:cubicBezTo>
                <a:lnTo>
                  <a:pt x="2999288" y="328399"/>
                </a:lnTo>
                <a:cubicBezTo>
                  <a:pt x="2999288" y="337595"/>
                  <a:pt x="2995635" y="346414"/>
                  <a:pt x="2989133" y="352916"/>
                </a:cubicBezTo>
                <a:cubicBezTo>
                  <a:pt x="2982631" y="359418"/>
                  <a:pt x="2973812" y="363071"/>
                  <a:pt x="2964617" y="363071"/>
                </a:cubicBezTo>
                <a:lnTo>
                  <a:pt x="34672" y="363071"/>
                </a:lnTo>
                <a:cubicBezTo>
                  <a:pt x="15523" y="363071"/>
                  <a:pt x="0" y="347548"/>
                  <a:pt x="0" y="328399"/>
                </a:cubicBezTo>
                <a:lnTo>
                  <a:pt x="0" y="34672"/>
                </a:lnTo>
                <a:cubicBezTo>
                  <a:pt x="0" y="25476"/>
                  <a:pt x="3653" y="16657"/>
                  <a:pt x="10155" y="10155"/>
                </a:cubicBezTo>
                <a:cubicBezTo>
                  <a:pt x="16657" y="3653"/>
                  <a:pt x="25476" y="0"/>
                  <a:pt x="34672" y="0"/>
                </a:cubicBezTo>
                <a:close/>
              </a:path>
            </a:pathLst>
          </a:custGeom>
          <a:noFill/>
        </p:spPr>
        <p:txBody>
          <a:bodyPr/>
          <a:lstStyle/>
          <a:p>
            <a:pPr>
              <a:lnSpc>
                <a:spcPts val="3779"/>
              </a:lnSpc>
            </a:pPr>
            <a:r>
              <a:rPr lang="en-AU" sz="3200" dirty="0">
                <a:solidFill>
                  <a:schemeClr val="bg1">
                    <a:lumMod val="50000"/>
                  </a:schemeClr>
                </a:solidFill>
              </a:rPr>
              <a:t>2. How can AI be applied responsibly, ethically and equitably across child and family services, and what governance and co-design conditions make this possible?</a:t>
            </a:r>
          </a:p>
        </p:txBody>
      </p:sp>
    </p:spTree>
    <p:extLst>
      <p:ext uri="{BB962C8B-B14F-4D97-AF65-F5344CB8AC3E}">
        <p14:creationId xmlns:p14="http://schemas.microsoft.com/office/powerpoint/2010/main" val="372295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5C7BE-866D-907A-BC4A-A74407185473}"/>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F65C9E2-F788-B9CA-7736-D1611BAA2C8C}"/>
              </a:ext>
            </a:extLst>
          </p:cNvPr>
          <p:cNvSpPr/>
          <p:nvPr/>
        </p:nvSpPr>
        <p:spPr>
          <a:xfrm>
            <a:off x="297893" y="1544869"/>
            <a:ext cx="12815363" cy="8560872"/>
          </a:xfrm>
          <a:prstGeom prst="roundRect">
            <a:avLst>
              <a:gd name="adj" fmla="val 7731"/>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5" name="Group 14">
            <a:extLst>
              <a:ext uri="{FF2B5EF4-FFF2-40B4-BE49-F238E27FC236}">
                <a16:creationId xmlns:a16="http://schemas.microsoft.com/office/drawing/2014/main" id="{4AF142A6-644C-2994-254C-8A667B148EB8}"/>
              </a:ext>
            </a:extLst>
          </p:cNvPr>
          <p:cNvGrpSpPr/>
          <p:nvPr/>
        </p:nvGrpSpPr>
        <p:grpSpPr>
          <a:xfrm>
            <a:off x="1028700" y="1805323"/>
            <a:ext cx="11409177" cy="1899830"/>
            <a:chOff x="1007445" y="2833574"/>
            <a:chExt cx="11409177" cy="1721435"/>
          </a:xfrm>
          <a:solidFill>
            <a:schemeClr val="bg2"/>
          </a:solidFill>
        </p:grpSpPr>
        <p:grpSp>
          <p:nvGrpSpPr>
            <p:cNvPr id="5" name="Group 5">
              <a:extLst>
                <a:ext uri="{FF2B5EF4-FFF2-40B4-BE49-F238E27FC236}">
                  <a16:creationId xmlns:a16="http://schemas.microsoft.com/office/drawing/2014/main" id="{4DD56960-E2B0-145E-D86D-461CB75FBF76}"/>
                </a:ext>
              </a:extLst>
            </p:cNvPr>
            <p:cNvGrpSpPr/>
            <p:nvPr/>
          </p:nvGrpSpPr>
          <p:grpSpPr>
            <a:xfrm>
              <a:off x="1007445" y="2833574"/>
              <a:ext cx="11409177" cy="1721435"/>
              <a:chOff x="-5598" y="-76200"/>
              <a:chExt cx="3004886" cy="453382"/>
            </a:xfrm>
            <a:grpFill/>
          </p:grpSpPr>
          <p:sp>
            <p:nvSpPr>
              <p:cNvPr id="6" name="Freeform 6">
                <a:extLst>
                  <a:ext uri="{FF2B5EF4-FFF2-40B4-BE49-F238E27FC236}">
                    <a16:creationId xmlns:a16="http://schemas.microsoft.com/office/drawing/2014/main" id="{CB28E4F4-47E1-9626-07A2-93BD21D77784}"/>
                  </a:ext>
                </a:extLst>
              </p:cNvPr>
              <p:cNvSpPr/>
              <p:nvPr/>
            </p:nvSpPr>
            <p:spPr>
              <a:xfrm>
                <a:off x="-5598" y="14111"/>
                <a:ext cx="2999288" cy="363071"/>
              </a:xfrm>
              <a:custGeom>
                <a:avLst/>
                <a:gdLst/>
                <a:ahLst/>
                <a:cxnLst/>
                <a:rect l="l" t="t" r="r" b="b"/>
                <a:pathLst>
                  <a:path w="2999288" h="363071">
                    <a:moveTo>
                      <a:pt x="34672" y="0"/>
                    </a:moveTo>
                    <a:lnTo>
                      <a:pt x="2964617" y="0"/>
                    </a:lnTo>
                    <a:cubicBezTo>
                      <a:pt x="2983765" y="0"/>
                      <a:pt x="2999288" y="15523"/>
                      <a:pt x="2999288" y="34672"/>
                    </a:cubicBezTo>
                    <a:lnTo>
                      <a:pt x="2999288" y="328399"/>
                    </a:lnTo>
                    <a:cubicBezTo>
                      <a:pt x="2999288" y="337595"/>
                      <a:pt x="2995635" y="346414"/>
                      <a:pt x="2989133" y="352916"/>
                    </a:cubicBezTo>
                    <a:cubicBezTo>
                      <a:pt x="2982631" y="359418"/>
                      <a:pt x="2973812" y="363071"/>
                      <a:pt x="2964617" y="363071"/>
                    </a:cubicBezTo>
                    <a:lnTo>
                      <a:pt x="34672" y="363071"/>
                    </a:lnTo>
                    <a:cubicBezTo>
                      <a:pt x="15523" y="363071"/>
                      <a:pt x="0" y="347548"/>
                      <a:pt x="0" y="328399"/>
                    </a:cubicBezTo>
                    <a:lnTo>
                      <a:pt x="0" y="34672"/>
                    </a:lnTo>
                    <a:cubicBezTo>
                      <a:pt x="0" y="25476"/>
                      <a:pt x="3653" y="16657"/>
                      <a:pt x="10155" y="10155"/>
                    </a:cubicBezTo>
                    <a:cubicBezTo>
                      <a:pt x="16657" y="3653"/>
                      <a:pt x="25476" y="0"/>
                      <a:pt x="34672" y="0"/>
                    </a:cubicBezTo>
                    <a:close/>
                  </a:path>
                </a:pathLst>
              </a:custGeom>
              <a:grpFill/>
            </p:spPr>
            <p:txBody>
              <a:bodyPr/>
              <a:lstStyle/>
              <a:p>
                <a:endParaRPr lang="en-AU">
                  <a:solidFill>
                    <a:schemeClr val="tx1">
                      <a:lumMod val="90000"/>
                      <a:lumOff val="10000"/>
                    </a:schemeClr>
                  </a:solidFill>
                </a:endParaRPr>
              </a:p>
            </p:txBody>
          </p:sp>
          <p:sp>
            <p:nvSpPr>
              <p:cNvPr id="7" name="TextBox 7">
                <a:extLst>
                  <a:ext uri="{FF2B5EF4-FFF2-40B4-BE49-F238E27FC236}">
                    <a16:creationId xmlns:a16="http://schemas.microsoft.com/office/drawing/2014/main" id="{33818D63-2084-9CBA-C44A-79896DD77C10}"/>
                  </a:ext>
                </a:extLst>
              </p:cNvPr>
              <p:cNvSpPr txBox="1"/>
              <p:nvPr/>
            </p:nvSpPr>
            <p:spPr>
              <a:xfrm>
                <a:off x="0" y="-76200"/>
                <a:ext cx="2999288" cy="439271"/>
              </a:xfrm>
              <a:prstGeom prst="rect">
                <a:avLst/>
              </a:prstGeom>
              <a:grpFill/>
            </p:spPr>
            <p:txBody>
              <a:bodyPr lIns="50800" tIns="50800" rIns="50800" bIns="50800" rtlCol="0" anchor="ctr"/>
              <a:lstStyle/>
              <a:p>
                <a:pPr algn="ctr">
                  <a:lnSpc>
                    <a:spcPts val="2659"/>
                  </a:lnSpc>
                </a:pPr>
                <a:endParaRPr>
                  <a:solidFill>
                    <a:schemeClr val="tx1">
                      <a:lumMod val="90000"/>
                      <a:lumOff val="10000"/>
                    </a:schemeClr>
                  </a:solidFill>
                </a:endParaRPr>
              </a:p>
            </p:txBody>
          </p:sp>
        </p:grpSp>
        <p:sp>
          <p:nvSpPr>
            <p:cNvPr id="18" name="TextBox 18">
              <a:extLst>
                <a:ext uri="{FF2B5EF4-FFF2-40B4-BE49-F238E27FC236}">
                  <a16:creationId xmlns:a16="http://schemas.microsoft.com/office/drawing/2014/main" id="{9BD151C0-A441-39D7-E301-3C2EDE246A7F}"/>
                </a:ext>
              </a:extLst>
            </p:cNvPr>
            <p:cNvSpPr txBox="1"/>
            <p:nvPr/>
          </p:nvSpPr>
          <p:spPr>
            <a:xfrm>
              <a:off x="1110859" y="3269523"/>
              <a:ext cx="10150660" cy="1003955"/>
            </a:xfrm>
            <a:prstGeom prst="rect">
              <a:avLst/>
            </a:prstGeom>
            <a:grpFill/>
          </p:spPr>
          <p:txBody>
            <a:bodyPr wrap="square" lIns="0" tIns="0" rIns="0" bIns="0" rtlCol="0" anchor="t">
              <a:spAutoFit/>
            </a:bodyPr>
            <a:lstStyle/>
            <a:p>
              <a:r>
                <a:rPr lang="en-AU" sz="3600" b="1" dirty="0">
                  <a:solidFill>
                    <a:schemeClr val="tx1">
                      <a:lumMod val="90000"/>
                      <a:lumOff val="10000"/>
                    </a:schemeClr>
                  </a:solidFill>
                </a:rPr>
                <a:t>What would /does responsible AI in child and family services look like in your context?</a:t>
              </a:r>
              <a:endParaRPr lang="en-AU" sz="3600" dirty="0">
                <a:solidFill>
                  <a:schemeClr val="tx1">
                    <a:lumMod val="90000"/>
                    <a:lumOff val="10000"/>
                  </a:schemeClr>
                </a:solidFill>
              </a:endParaRPr>
            </a:p>
          </p:txBody>
        </p:sp>
      </p:grpSp>
      <p:sp>
        <p:nvSpPr>
          <p:cNvPr id="12" name="Freeform 12">
            <a:extLst>
              <a:ext uri="{FF2B5EF4-FFF2-40B4-BE49-F238E27FC236}">
                <a16:creationId xmlns:a16="http://schemas.microsoft.com/office/drawing/2014/main" id="{2B9D03D4-BF9E-9984-3E8B-187252CD055D}"/>
              </a:ext>
            </a:extLst>
          </p:cNvPr>
          <p:cNvSpPr/>
          <p:nvPr/>
        </p:nvSpPr>
        <p:spPr>
          <a:xfrm>
            <a:off x="1049955" y="6016155"/>
            <a:ext cx="11409177" cy="1769532"/>
          </a:xfrm>
          <a:custGeom>
            <a:avLst/>
            <a:gdLst/>
            <a:ahLst/>
            <a:cxnLst/>
            <a:rect l="l" t="t" r="r" b="b"/>
            <a:pathLst>
              <a:path w="2999288" h="363071">
                <a:moveTo>
                  <a:pt x="34672" y="0"/>
                </a:moveTo>
                <a:lnTo>
                  <a:pt x="2964617" y="0"/>
                </a:lnTo>
                <a:cubicBezTo>
                  <a:pt x="2983765" y="0"/>
                  <a:pt x="2999288" y="15523"/>
                  <a:pt x="2999288" y="34672"/>
                </a:cubicBezTo>
                <a:lnTo>
                  <a:pt x="2999288" y="328399"/>
                </a:lnTo>
                <a:cubicBezTo>
                  <a:pt x="2999288" y="337595"/>
                  <a:pt x="2995635" y="346414"/>
                  <a:pt x="2989133" y="352916"/>
                </a:cubicBezTo>
                <a:cubicBezTo>
                  <a:pt x="2982631" y="359418"/>
                  <a:pt x="2973812" y="363071"/>
                  <a:pt x="2964617" y="363071"/>
                </a:cubicBezTo>
                <a:lnTo>
                  <a:pt x="34672" y="363071"/>
                </a:lnTo>
                <a:cubicBezTo>
                  <a:pt x="15523" y="363071"/>
                  <a:pt x="0" y="347548"/>
                  <a:pt x="0" y="328399"/>
                </a:cubicBezTo>
                <a:lnTo>
                  <a:pt x="0" y="34672"/>
                </a:lnTo>
                <a:cubicBezTo>
                  <a:pt x="0" y="25476"/>
                  <a:pt x="3653" y="16657"/>
                  <a:pt x="10155" y="10155"/>
                </a:cubicBezTo>
                <a:cubicBezTo>
                  <a:pt x="16657" y="3653"/>
                  <a:pt x="25476" y="0"/>
                  <a:pt x="34672" y="0"/>
                </a:cubicBezTo>
                <a:close/>
              </a:path>
            </a:pathLst>
          </a:custGeom>
          <a:solidFill>
            <a:schemeClr val="bg2"/>
          </a:solidFill>
        </p:spPr>
        <p:txBody>
          <a:bodyPr/>
          <a:lstStyle/>
          <a:p>
            <a:r>
              <a:rPr lang="en-AU" sz="3600" b="1" dirty="0">
                <a:solidFill>
                  <a:schemeClr val="tx1">
                    <a:lumMod val="90000"/>
                    <a:lumOff val="10000"/>
                  </a:schemeClr>
                </a:solidFill>
                <a:ea typeface="Times New Roman" panose="02020603050405020304" pitchFamily="18" charset="0"/>
              </a:rPr>
              <a:t>How should AI policy be developed collaboratively within organisations and across the child and family services sector</a:t>
            </a:r>
            <a:r>
              <a:rPr lang="en-AU" sz="3200" dirty="0">
                <a:solidFill>
                  <a:schemeClr val="tx1">
                    <a:lumMod val="90000"/>
                    <a:lumOff val="10000"/>
                  </a:schemeClr>
                </a:solidFill>
                <a:ea typeface="Times New Roman" panose="02020603050405020304" pitchFamily="18" charset="0"/>
              </a:rPr>
              <a:t>?</a:t>
            </a:r>
          </a:p>
          <a:p>
            <a:endParaRPr lang="en-AU" dirty="0">
              <a:solidFill>
                <a:schemeClr val="tx1">
                  <a:lumMod val="90000"/>
                  <a:lumOff val="10000"/>
                </a:schemeClr>
              </a:solidFill>
            </a:endParaRPr>
          </a:p>
        </p:txBody>
      </p:sp>
      <p:sp>
        <p:nvSpPr>
          <p:cNvPr id="2" name="Freeform 15">
            <a:extLst>
              <a:ext uri="{FF2B5EF4-FFF2-40B4-BE49-F238E27FC236}">
                <a16:creationId xmlns:a16="http://schemas.microsoft.com/office/drawing/2014/main" id="{993733F5-3C08-0FF9-8B55-27ADFA759B9D}"/>
              </a:ext>
            </a:extLst>
          </p:cNvPr>
          <p:cNvSpPr>
            <a:spLocks noChangeAspect="1"/>
          </p:cNvSpPr>
          <p:nvPr/>
        </p:nvSpPr>
        <p:spPr>
          <a:xfrm>
            <a:off x="14214647" y="2071056"/>
            <a:ext cx="6840000" cy="6925110"/>
          </a:xfrm>
          <a:custGeom>
            <a:avLst/>
            <a:gdLst/>
            <a:ahLst/>
            <a:cxnLst/>
            <a:rect l="l" t="t" r="r" b="b"/>
            <a:pathLst>
              <a:path w="812800" h="884030">
                <a:moveTo>
                  <a:pt x="406400" y="0"/>
                </a:moveTo>
                <a:cubicBezTo>
                  <a:pt x="181951" y="0"/>
                  <a:pt x="0" y="197897"/>
                  <a:pt x="0" y="442015"/>
                </a:cubicBezTo>
                <a:cubicBezTo>
                  <a:pt x="0" y="686133"/>
                  <a:pt x="181951" y="884030"/>
                  <a:pt x="406400" y="884030"/>
                </a:cubicBezTo>
                <a:cubicBezTo>
                  <a:pt x="630849" y="884030"/>
                  <a:pt x="812800" y="686133"/>
                  <a:pt x="812800" y="442015"/>
                </a:cubicBezTo>
                <a:cubicBezTo>
                  <a:pt x="812800" y="197897"/>
                  <a:pt x="630849" y="0"/>
                  <a:pt x="406400" y="0"/>
                </a:cubicBezTo>
                <a:close/>
              </a:path>
            </a:pathLst>
          </a:custGeom>
          <a:blipFill>
            <a:blip r:embed="rId2">
              <a:extLst>
                <a:ext uri="{BEBA8EAE-BF5A-486C-A8C5-ECC9F3942E4B}">
                  <a14:imgProps xmlns:a14="http://schemas.microsoft.com/office/drawing/2010/main">
                    <a14:imgLayer r:embed="rId3">
                      <a14:imgEffect>
                        <a14:saturation sat="0"/>
                      </a14:imgEffect>
                    </a14:imgLayer>
                  </a14:imgProps>
                </a:ext>
              </a:extLst>
            </a:blip>
            <a:stretch>
              <a:fillRect l="-17213" r="-17213"/>
            </a:stretch>
          </a:blipFill>
        </p:spPr>
        <p:txBody>
          <a:bodyPr/>
          <a:lstStyle/>
          <a:p>
            <a:endParaRPr lang="en-AU"/>
          </a:p>
        </p:txBody>
      </p:sp>
      <p:sp>
        <p:nvSpPr>
          <p:cNvPr id="16" name="TextBox 16">
            <a:extLst>
              <a:ext uri="{FF2B5EF4-FFF2-40B4-BE49-F238E27FC236}">
                <a16:creationId xmlns:a16="http://schemas.microsoft.com/office/drawing/2014/main" id="{008E409D-7966-91A1-D8BD-A7038426E0F5}"/>
              </a:ext>
            </a:extLst>
          </p:cNvPr>
          <p:cNvSpPr txBox="1"/>
          <p:nvPr/>
        </p:nvSpPr>
        <p:spPr>
          <a:xfrm>
            <a:off x="1094081" y="181259"/>
            <a:ext cx="12641942" cy="1158009"/>
          </a:xfrm>
          <a:prstGeom prst="rect">
            <a:avLst/>
          </a:prstGeom>
        </p:spPr>
        <p:txBody>
          <a:bodyPr wrap="square" lIns="0" tIns="0" rIns="0" bIns="0" rtlCol="0" anchor="t">
            <a:spAutoFit/>
          </a:bodyPr>
          <a:lstStyle/>
          <a:p>
            <a:pPr algn="l">
              <a:lnSpc>
                <a:spcPts val="9799"/>
              </a:lnSpc>
            </a:pPr>
            <a:r>
              <a:rPr lang="en-US" sz="6999" dirty="0">
                <a:solidFill>
                  <a:schemeClr val="tx2"/>
                </a:solidFill>
                <a:latin typeface="Gotham Narrow Bold"/>
                <a:ea typeface="Gotham Narrow Bold"/>
                <a:cs typeface="Gotham Narrow Bold"/>
                <a:sym typeface="Gotham Narrow Bold"/>
              </a:rPr>
              <a:t>Group consideration </a:t>
            </a:r>
          </a:p>
        </p:txBody>
      </p:sp>
      <p:grpSp>
        <p:nvGrpSpPr>
          <p:cNvPr id="17" name="Group 16">
            <a:extLst>
              <a:ext uri="{FF2B5EF4-FFF2-40B4-BE49-F238E27FC236}">
                <a16:creationId xmlns:a16="http://schemas.microsoft.com/office/drawing/2014/main" id="{8450D588-2646-5A6A-62FB-AF4286B88468}"/>
              </a:ext>
            </a:extLst>
          </p:cNvPr>
          <p:cNvGrpSpPr/>
          <p:nvPr/>
        </p:nvGrpSpPr>
        <p:grpSpPr>
          <a:xfrm>
            <a:off x="1007445" y="3881345"/>
            <a:ext cx="11409177" cy="1832857"/>
            <a:chOff x="1028700" y="4844344"/>
            <a:chExt cx="11387922" cy="1378535"/>
          </a:xfrm>
          <a:solidFill>
            <a:schemeClr val="bg2"/>
          </a:solidFill>
        </p:grpSpPr>
        <p:grpSp>
          <p:nvGrpSpPr>
            <p:cNvPr id="21" name="Group 8">
              <a:extLst>
                <a:ext uri="{FF2B5EF4-FFF2-40B4-BE49-F238E27FC236}">
                  <a16:creationId xmlns:a16="http://schemas.microsoft.com/office/drawing/2014/main" id="{0C868618-A487-8975-B1E8-FFDDB6BFF137}"/>
                </a:ext>
              </a:extLst>
            </p:cNvPr>
            <p:cNvGrpSpPr/>
            <p:nvPr/>
          </p:nvGrpSpPr>
          <p:grpSpPr>
            <a:xfrm>
              <a:off x="1028700" y="4844344"/>
              <a:ext cx="11387922" cy="1378535"/>
              <a:chOff x="0" y="0"/>
              <a:chExt cx="2999288" cy="363071"/>
            </a:xfrm>
            <a:grpFill/>
          </p:grpSpPr>
          <p:sp>
            <p:nvSpPr>
              <p:cNvPr id="23" name="Freeform 9">
                <a:extLst>
                  <a:ext uri="{FF2B5EF4-FFF2-40B4-BE49-F238E27FC236}">
                    <a16:creationId xmlns:a16="http://schemas.microsoft.com/office/drawing/2014/main" id="{D5FE616A-D19C-554E-BD52-24EAB1D1093A}"/>
                  </a:ext>
                </a:extLst>
              </p:cNvPr>
              <p:cNvSpPr/>
              <p:nvPr/>
            </p:nvSpPr>
            <p:spPr>
              <a:xfrm>
                <a:off x="0" y="0"/>
                <a:ext cx="2999288" cy="363071"/>
              </a:xfrm>
              <a:custGeom>
                <a:avLst/>
                <a:gdLst/>
                <a:ahLst/>
                <a:cxnLst/>
                <a:rect l="l" t="t" r="r" b="b"/>
                <a:pathLst>
                  <a:path w="2999288" h="363071">
                    <a:moveTo>
                      <a:pt x="34672" y="0"/>
                    </a:moveTo>
                    <a:lnTo>
                      <a:pt x="2964617" y="0"/>
                    </a:lnTo>
                    <a:cubicBezTo>
                      <a:pt x="2983765" y="0"/>
                      <a:pt x="2999288" y="15523"/>
                      <a:pt x="2999288" y="34672"/>
                    </a:cubicBezTo>
                    <a:lnTo>
                      <a:pt x="2999288" y="328399"/>
                    </a:lnTo>
                    <a:cubicBezTo>
                      <a:pt x="2999288" y="337595"/>
                      <a:pt x="2995635" y="346414"/>
                      <a:pt x="2989133" y="352916"/>
                    </a:cubicBezTo>
                    <a:cubicBezTo>
                      <a:pt x="2982631" y="359418"/>
                      <a:pt x="2973812" y="363071"/>
                      <a:pt x="2964617" y="363071"/>
                    </a:cubicBezTo>
                    <a:lnTo>
                      <a:pt x="34672" y="363071"/>
                    </a:lnTo>
                    <a:cubicBezTo>
                      <a:pt x="15523" y="363071"/>
                      <a:pt x="0" y="347548"/>
                      <a:pt x="0" y="328399"/>
                    </a:cubicBezTo>
                    <a:lnTo>
                      <a:pt x="0" y="34672"/>
                    </a:lnTo>
                    <a:cubicBezTo>
                      <a:pt x="0" y="25476"/>
                      <a:pt x="3653" y="16657"/>
                      <a:pt x="10155" y="10155"/>
                    </a:cubicBezTo>
                    <a:cubicBezTo>
                      <a:pt x="16657" y="3653"/>
                      <a:pt x="25476" y="0"/>
                      <a:pt x="34672" y="0"/>
                    </a:cubicBezTo>
                    <a:close/>
                  </a:path>
                </a:pathLst>
              </a:custGeom>
              <a:grpFill/>
            </p:spPr>
            <p:txBody>
              <a:bodyPr/>
              <a:lstStyle/>
              <a:p>
                <a:endParaRPr lang="en-AU">
                  <a:solidFill>
                    <a:schemeClr val="bg1">
                      <a:lumMod val="50000"/>
                    </a:schemeClr>
                  </a:solidFill>
                </a:endParaRPr>
              </a:p>
            </p:txBody>
          </p:sp>
          <p:sp>
            <p:nvSpPr>
              <p:cNvPr id="24" name="TextBox 10">
                <a:extLst>
                  <a:ext uri="{FF2B5EF4-FFF2-40B4-BE49-F238E27FC236}">
                    <a16:creationId xmlns:a16="http://schemas.microsoft.com/office/drawing/2014/main" id="{CE2058B3-8A21-81BA-3FFD-195D0CC15EE9}"/>
                  </a:ext>
                </a:extLst>
              </p:cNvPr>
              <p:cNvSpPr txBox="1"/>
              <p:nvPr/>
            </p:nvSpPr>
            <p:spPr>
              <a:xfrm>
                <a:off x="0" y="-76200"/>
                <a:ext cx="2999288" cy="439271"/>
              </a:xfrm>
              <a:prstGeom prst="rect">
                <a:avLst/>
              </a:prstGeom>
              <a:grpFill/>
            </p:spPr>
            <p:txBody>
              <a:bodyPr lIns="50800" tIns="50800" rIns="50800" bIns="50800" rtlCol="0" anchor="ctr"/>
              <a:lstStyle/>
              <a:p>
                <a:pPr algn="ctr">
                  <a:lnSpc>
                    <a:spcPts val="2659"/>
                  </a:lnSpc>
                </a:pPr>
                <a:endParaRPr>
                  <a:solidFill>
                    <a:schemeClr val="bg1">
                      <a:lumMod val="50000"/>
                    </a:schemeClr>
                  </a:solidFill>
                </a:endParaRPr>
              </a:p>
            </p:txBody>
          </p:sp>
        </p:grpSp>
        <p:sp>
          <p:nvSpPr>
            <p:cNvPr id="22" name="TextBox 19">
              <a:extLst>
                <a:ext uri="{FF2B5EF4-FFF2-40B4-BE49-F238E27FC236}">
                  <a16:creationId xmlns:a16="http://schemas.microsoft.com/office/drawing/2014/main" id="{80E05C63-6DDF-9D9C-50B4-7DB77016850E}"/>
                </a:ext>
              </a:extLst>
            </p:cNvPr>
            <p:cNvSpPr txBox="1"/>
            <p:nvPr/>
          </p:nvSpPr>
          <p:spPr>
            <a:xfrm>
              <a:off x="1314060" y="4915961"/>
              <a:ext cx="11102562" cy="337391"/>
            </a:xfrm>
            <a:prstGeom prst="rect">
              <a:avLst/>
            </a:prstGeom>
            <a:grpFill/>
          </p:spPr>
          <p:txBody>
            <a:bodyPr wrap="square" lIns="0" tIns="0" rIns="0" bIns="0" rtlCol="0" anchor="t">
              <a:spAutoFit/>
            </a:bodyPr>
            <a:lstStyle/>
            <a:p>
              <a:pPr>
                <a:lnSpc>
                  <a:spcPts val="3779"/>
                </a:lnSpc>
              </a:pPr>
              <a:endParaRPr lang="en-US" sz="2699" dirty="0">
                <a:solidFill>
                  <a:schemeClr val="bg1">
                    <a:lumMod val="50000"/>
                  </a:schemeClr>
                </a:solidFill>
                <a:latin typeface="Gotham Narrow"/>
                <a:ea typeface="Gotham Narrow"/>
                <a:cs typeface="Gotham Narrow"/>
                <a:sym typeface="Gotham Narrow"/>
              </a:endParaRPr>
            </a:p>
          </p:txBody>
        </p:sp>
      </p:grpSp>
      <p:sp>
        <p:nvSpPr>
          <p:cNvPr id="8" name="TextBox 7">
            <a:extLst>
              <a:ext uri="{FF2B5EF4-FFF2-40B4-BE49-F238E27FC236}">
                <a16:creationId xmlns:a16="http://schemas.microsoft.com/office/drawing/2014/main" id="{FBB438B7-FD6A-9939-AD68-4E56D691AD7F}"/>
              </a:ext>
            </a:extLst>
          </p:cNvPr>
          <p:cNvSpPr txBox="1"/>
          <p:nvPr/>
        </p:nvSpPr>
        <p:spPr>
          <a:xfrm>
            <a:off x="1089901" y="4114902"/>
            <a:ext cx="11378427" cy="1200329"/>
          </a:xfrm>
          <a:prstGeom prst="rect">
            <a:avLst/>
          </a:prstGeom>
          <a:solidFill>
            <a:schemeClr val="bg2"/>
          </a:solidFill>
        </p:spPr>
        <p:txBody>
          <a:bodyPr wrap="square">
            <a:spAutoFit/>
          </a:bodyPr>
          <a:lstStyle/>
          <a:p>
            <a:r>
              <a:rPr lang="en-AU" sz="3600" b="1" dirty="0">
                <a:solidFill>
                  <a:schemeClr val="tx1">
                    <a:lumMod val="90000"/>
                    <a:lumOff val="10000"/>
                  </a:schemeClr>
                </a:solidFill>
                <a:effectLst/>
                <a:ea typeface="Times New Roman" panose="02020603050405020304" pitchFamily="18" charset="0"/>
                <a:cs typeface="Times New Roman" panose="02020603050405020304" pitchFamily="18" charset="0"/>
              </a:rPr>
              <a:t>What is your organisation’s current policy position, stance or working approach to AI?</a:t>
            </a:r>
            <a:endParaRPr lang="en-AU" sz="3600" b="1" dirty="0">
              <a:solidFill>
                <a:schemeClr val="tx1">
                  <a:lumMod val="90000"/>
                  <a:lumOff val="10000"/>
                </a:schemeClr>
              </a:solidFill>
            </a:endParaRPr>
          </a:p>
        </p:txBody>
      </p:sp>
      <p:grpSp>
        <p:nvGrpSpPr>
          <p:cNvPr id="33" name="Group 32">
            <a:extLst>
              <a:ext uri="{FF2B5EF4-FFF2-40B4-BE49-F238E27FC236}">
                <a16:creationId xmlns:a16="http://schemas.microsoft.com/office/drawing/2014/main" id="{D870DE55-7629-A0CA-9C14-9C10CDD87B75}"/>
              </a:ext>
            </a:extLst>
          </p:cNvPr>
          <p:cNvGrpSpPr/>
          <p:nvPr/>
        </p:nvGrpSpPr>
        <p:grpSpPr>
          <a:xfrm>
            <a:off x="1007444" y="8005541"/>
            <a:ext cx="11409177" cy="1832857"/>
            <a:chOff x="1028700" y="4844344"/>
            <a:chExt cx="11387922" cy="1378535"/>
          </a:xfrm>
          <a:solidFill>
            <a:schemeClr val="bg2"/>
          </a:solidFill>
        </p:grpSpPr>
        <p:grpSp>
          <p:nvGrpSpPr>
            <p:cNvPr id="34" name="Group 8">
              <a:extLst>
                <a:ext uri="{FF2B5EF4-FFF2-40B4-BE49-F238E27FC236}">
                  <a16:creationId xmlns:a16="http://schemas.microsoft.com/office/drawing/2014/main" id="{42702CC5-10F9-D3AD-FCE3-4423003B3DA4}"/>
                </a:ext>
              </a:extLst>
            </p:cNvPr>
            <p:cNvGrpSpPr/>
            <p:nvPr/>
          </p:nvGrpSpPr>
          <p:grpSpPr>
            <a:xfrm>
              <a:off x="1028700" y="4844344"/>
              <a:ext cx="11387922" cy="1378535"/>
              <a:chOff x="0" y="0"/>
              <a:chExt cx="2999288" cy="363071"/>
            </a:xfrm>
            <a:grpFill/>
          </p:grpSpPr>
          <p:sp>
            <p:nvSpPr>
              <p:cNvPr id="36" name="Freeform 9">
                <a:extLst>
                  <a:ext uri="{FF2B5EF4-FFF2-40B4-BE49-F238E27FC236}">
                    <a16:creationId xmlns:a16="http://schemas.microsoft.com/office/drawing/2014/main" id="{A6239168-1735-A0BA-324C-734233720730}"/>
                  </a:ext>
                </a:extLst>
              </p:cNvPr>
              <p:cNvSpPr/>
              <p:nvPr/>
            </p:nvSpPr>
            <p:spPr>
              <a:xfrm>
                <a:off x="0" y="0"/>
                <a:ext cx="2999288" cy="363071"/>
              </a:xfrm>
              <a:custGeom>
                <a:avLst/>
                <a:gdLst/>
                <a:ahLst/>
                <a:cxnLst/>
                <a:rect l="l" t="t" r="r" b="b"/>
                <a:pathLst>
                  <a:path w="2999288" h="363071">
                    <a:moveTo>
                      <a:pt x="34672" y="0"/>
                    </a:moveTo>
                    <a:lnTo>
                      <a:pt x="2964617" y="0"/>
                    </a:lnTo>
                    <a:cubicBezTo>
                      <a:pt x="2983765" y="0"/>
                      <a:pt x="2999288" y="15523"/>
                      <a:pt x="2999288" y="34672"/>
                    </a:cubicBezTo>
                    <a:lnTo>
                      <a:pt x="2999288" y="328399"/>
                    </a:lnTo>
                    <a:cubicBezTo>
                      <a:pt x="2999288" y="337595"/>
                      <a:pt x="2995635" y="346414"/>
                      <a:pt x="2989133" y="352916"/>
                    </a:cubicBezTo>
                    <a:cubicBezTo>
                      <a:pt x="2982631" y="359418"/>
                      <a:pt x="2973812" y="363071"/>
                      <a:pt x="2964617" y="363071"/>
                    </a:cubicBezTo>
                    <a:lnTo>
                      <a:pt x="34672" y="363071"/>
                    </a:lnTo>
                    <a:cubicBezTo>
                      <a:pt x="15523" y="363071"/>
                      <a:pt x="0" y="347548"/>
                      <a:pt x="0" y="328399"/>
                    </a:cubicBezTo>
                    <a:lnTo>
                      <a:pt x="0" y="34672"/>
                    </a:lnTo>
                    <a:cubicBezTo>
                      <a:pt x="0" y="25476"/>
                      <a:pt x="3653" y="16657"/>
                      <a:pt x="10155" y="10155"/>
                    </a:cubicBezTo>
                    <a:cubicBezTo>
                      <a:pt x="16657" y="3653"/>
                      <a:pt x="25476" y="0"/>
                      <a:pt x="34672" y="0"/>
                    </a:cubicBezTo>
                    <a:close/>
                  </a:path>
                </a:pathLst>
              </a:custGeom>
              <a:grpFill/>
            </p:spPr>
            <p:txBody>
              <a:bodyPr/>
              <a:lstStyle/>
              <a:p>
                <a:endParaRPr lang="en-AU" dirty="0">
                  <a:solidFill>
                    <a:schemeClr val="bg1">
                      <a:lumMod val="50000"/>
                    </a:schemeClr>
                  </a:solidFill>
                </a:endParaRPr>
              </a:p>
            </p:txBody>
          </p:sp>
          <p:sp>
            <p:nvSpPr>
              <p:cNvPr id="37" name="TextBox 10">
                <a:extLst>
                  <a:ext uri="{FF2B5EF4-FFF2-40B4-BE49-F238E27FC236}">
                    <a16:creationId xmlns:a16="http://schemas.microsoft.com/office/drawing/2014/main" id="{835BAB97-B639-A825-532C-B93C234B680C}"/>
                  </a:ext>
                </a:extLst>
              </p:cNvPr>
              <p:cNvSpPr txBox="1"/>
              <p:nvPr/>
            </p:nvSpPr>
            <p:spPr>
              <a:xfrm>
                <a:off x="0" y="-76200"/>
                <a:ext cx="2999288" cy="439271"/>
              </a:xfrm>
              <a:prstGeom prst="rect">
                <a:avLst/>
              </a:prstGeom>
              <a:grpFill/>
            </p:spPr>
            <p:txBody>
              <a:bodyPr lIns="50800" tIns="50800" rIns="50800" bIns="50800" rtlCol="0" anchor="ctr"/>
              <a:lstStyle/>
              <a:p>
                <a:pPr algn="ctr">
                  <a:lnSpc>
                    <a:spcPts val="2659"/>
                  </a:lnSpc>
                </a:pPr>
                <a:endParaRPr>
                  <a:solidFill>
                    <a:schemeClr val="bg1">
                      <a:lumMod val="50000"/>
                    </a:schemeClr>
                  </a:solidFill>
                </a:endParaRPr>
              </a:p>
            </p:txBody>
          </p:sp>
        </p:grpSp>
        <p:sp>
          <p:nvSpPr>
            <p:cNvPr id="35" name="TextBox 19">
              <a:extLst>
                <a:ext uri="{FF2B5EF4-FFF2-40B4-BE49-F238E27FC236}">
                  <a16:creationId xmlns:a16="http://schemas.microsoft.com/office/drawing/2014/main" id="{894CD263-669C-677B-8A1E-FD73E044879D}"/>
                </a:ext>
              </a:extLst>
            </p:cNvPr>
            <p:cNvSpPr txBox="1"/>
            <p:nvPr/>
          </p:nvSpPr>
          <p:spPr>
            <a:xfrm>
              <a:off x="1314060" y="4915961"/>
              <a:ext cx="11102562" cy="337391"/>
            </a:xfrm>
            <a:prstGeom prst="rect">
              <a:avLst/>
            </a:prstGeom>
            <a:grpFill/>
          </p:spPr>
          <p:txBody>
            <a:bodyPr wrap="square" lIns="0" tIns="0" rIns="0" bIns="0" rtlCol="0" anchor="t">
              <a:spAutoFit/>
            </a:bodyPr>
            <a:lstStyle/>
            <a:p>
              <a:pPr>
                <a:lnSpc>
                  <a:spcPts val="3779"/>
                </a:lnSpc>
              </a:pPr>
              <a:endParaRPr lang="en-US" sz="2699" dirty="0">
                <a:solidFill>
                  <a:schemeClr val="bg1">
                    <a:lumMod val="50000"/>
                  </a:schemeClr>
                </a:solidFill>
                <a:latin typeface="Gotham Narrow"/>
                <a:ea typeface="Gotham Narrow"/>
                <a:cs typeface="Gotham Narrow"/>
                <a:sym typeface="Gotham Narrow"/>
              </a:endParaRPr>
            </a:p>
          </p:txBody>
        </p:sp>
      </p:grpSp>
      <p:sp>
        <p:nvSpPr>
          <p:cNvPr id="39" name="TextBox 38">
            <a:extLst>
              <a:ext uri="{FF2B5EF4-FFF2-40B4-BE49-F238E27FC236}">
                <a16:creationId xmlns:a16="http://schemas.microsoft.com/office/drawing/2014/main" id="{0437DFBA-7E3C-8B48-10DD-D072F1160077}"/>
              </a:ext>
            </a:extLst>
          </p:cNvPr>
          <p:cNvSpPr txBox="1"/>
          <p:nvPr/>
        </p:nvSpPr>
        <p:spPr>
          <a:xfrm>
            <a:off x="1089901" y="8348902"/>
            <a:ext cx="10782784" cy="1200329"/>
          </a:xfrm>
          <a:prstGeom prst="rect">
            <a:avLst/>
          </a:prstGeom>
          <a:solidFill>
            <a:schemeClr val="bg2"/>
          </a:solidFill>
        </p:spPr>
        <p:txBody>
          <a:bodyPr wrap="square">
            <a:spAutoFit/>
          </a:bodyPr>
          <a:lstStyle/>
          <a:p>
            <a:r>
              <a:rPr lang="en-AU" sz="3600" b="1" dirty="0">
                <a:solidFill>
                  <a:schemeClr val="tx1">
                    <a:lumMod val="90000"/>
                    <a:lumOff val="10000"/>
                  </a:schemeClr>
                </a:solidFill>
                <a:effectLst/>
                <a:ea typeface="Times New Roman" panose="02020603050405020304" pitchFamily="18" charset="0"/>
                <a:cs typeface="Times New Roman" panose="02020603050405020304" pitchFamily="18" charset="0"/>
              </a:rPr>
              <a:t>What are non-negotiable principles for AI adoption?</a:t>
            </a:r>
            <a:endParaRPr lang="en-AU" sz="3600" b="1" dirty="0">
              <a:solidFill>
                <a:schemeClr val="tx1">
                  <a:lumMod val="90000"/>
                  <a:lumOff val="10000"/>
                </a:schemeClr>
              </a:solidFill>
            </a:endParaRPr>
          </a:p>
        </p:txBody>
      </p:sp>
    </p:spTree>
    <p:extLst>
      <p:ext uri="{BB962C8B-B14F-4D97-AF65-F5344CB8AC3E}">
        <p14:creationId xmlns:p14="http://schemas.microsoft.com/office/powerpoint/2010/main" val="212864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8" grpId="0" animBg="1"/>
      <p:bldP spid="3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6E97837-38BC-1466-56E6-5AE6B288AC8B}"/>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9089EED9-F54D-4F20-A2C6-949DE4176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E46F721-3785-414D-8697-16AF490E6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4000" y="0"/>
            <a:ext cx="9144000" cy="10287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6">
            <a:extLst>
              <a:ext uri="{FF2B5EF4-FFF2-40B4-BE49-F238E27FC236}">
                <a16:creationId xmlns:a16="http://schemas.microsoft.com/office/drawing/2014/main" id="{71708233-BDE1-E9C4-BEA0-E761455138CC}"/>
              </a:ext>
            </a:extLst>
          </p:cNvPr>
          <p:cNvSpPr txBox="1"/>
          <p:nvPr/>
        </p:nvSpPr>
        <p:spPr>
          <a:xfrm>
            <a:off x="12172950" y="2344003"/>
            <a:ext cx="5084272" cy="3571022"/>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400">
                <a:solidFill>
                  <a:schemeClr val="tx1">
                    <a:lumMod val="85000"/>
                    <a:lumOff val="15000"/>
                  </a:schemeClr>
                </a:solidFill>
                <a:latin typeface="+mj-lt"/>
                <a:ea typeface="+mj-ea"/>
                <a:cs typeface="+mj-cs"/>
                <a:sym typeface="Gotham Narrow Bold"/>
              </a:rPr>
              <a:t>AI Use poll</a:t>
            </a:r>
          </a:p>
        </p:txBody>
      </p:sp>
      <p:pic>
        <p:nvPicPr>
          <p:cNvPr id="3" name="Picture 2">
            <a:extLst>
              <a:ext uri="{FF2B5EF4-FFF2-40B4-BE49-F238E27FC236}">
                <a16:creationId xmlns:a16="http://schemas.microsoft.com/office/drawing/2014/main" id="{D0E8D1FB-9B80-F1D1-9C8F-FB9D06A068D6}"/>
              </a:ext>
            </a:extLst>
          </p:cNvPr>
          <p:cNvPicPr>
            <a:picLocks noChangeAspect="1"/>
          </p:cNvPicPr>
          <p:nvPr/>
        </p:nvPicPr>
        <p:blipFill>
          <a:blip r:embed="rId2">
            <a:extLst>
              <a:ext uri="{28A0092B-C50C-407E-A947-70E740481C1C}">
                <a14:useLocalDpi xmlns:a14="http://schemas.microsoft.com/office/drawing/2010/main" val="0"/>
              </a:ext>
            </a:extLst>
          </a:blip>
          <a:srcRect t="10535"/>
          <a:stretch>
            <a:fillRect/>
          </a:stretch>
        </p:blipFill>
        <p:spPr>
          <a:xfrm>
            <a:off x="20" y="1"/>
            <a:ext cx="11498369" cy="10286999"/>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spTree>
    <p:extLst>
      <p:ext uri="{BB962C8B-B14F-4D97-AF65-F5344CB8AC3E}">
        <p14:creationId xmlns:p14="http://schemas.microsoft.com/office/powerpoint/2010/main" val="3647154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07469-EBD2-D282-2509-2E0084F748F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51F1877-11E3-BBDB-D61D-963DE36597D6}"/>
              </a:ext>
            </a:extLst>
          </p:cNvPr>
          <p:cNvSpPr/>
          <p:nvPr/>
        </p:nvSpPr>
        <p:spPr>
          <a:xfrm>
            <a:off x="-126124" y="-126124"/>
            <a:ext cx="18540248" cy="10562896"/>
          </a:xfrm>
          <a:prstGeom prst="rect">
            <a:avLst/>
          </a:prstGeom>
          <a:solidFill>
            <a:schemeClr val="bg2">
              <a:alpha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5" name="Group 14">
            <a:extLst>
              <a:ext uri="{FF2B5EF4-FFF2-40B4-BE49-F238E27FC236}">
                <a16:creationId xmlns:a16="http://schemas.microsoft.com/office/drawing/2014/main" id="{EDAB182A-2426-8D54-A802-07B9E57EC938}"/>
              </a:ext>
            </a:extLst>
          </p:cNvPr>
          <p:cNvGrpSpPr/>
          <p:nvPr/>
        </p:nvGrpSpPr>
        <p:grpSpPr>
          <a:xfrm>
            <a:off x="1039021" y="2196130"/>
            <a:ext cx="16715308" cy="7417415"/>
            <a:chOff x="1028700" y="2833574"/>
            <a:chExt cx="12590511" cy="5708283"/>
          </a:xfrm>
        </p:grpSpPr>
        <p:sp>
          <p:nvSpPr>
            <p:cNvPr id="7" name="TextBox 7">
              <a:extLst>
                <a:ext uri="{FF2B5EF4-FFF2-40B4-BE49-F238E27FC236}">
                  <a16:creationId xmlns:a16="http://schemas.microsoft.com/office/drawing/2014/main" id="{7C35D4F2-9D50-12D8-2625-4321B61BC8D7}"/>
                </a:ext>
              </a:extLst>
            </p:cNvPr>
            <p:cNvSpPr txBox="1"/>
            <p:nvPr/>
          </p:nvSpPr>
          <p:spPr>
            <a:xfrm>
              <a:off x="1028700" y="2833574"/>
              <a:ext cx="11387922" cy="1667857"/>
            </a:xfrm>
            <a:prstGeom prst="rect">
              <a:avLst/>
            </a:prstGeom>
          </p:spPr>
          <p:txBody>
            <a:bodyPr lIns="50800" tIns="50800" rIns="50800" bIns="50800" rtlCol="0" anchor="ctr"/>
            <a:lstStyle/>
            <a:p>
              <a:pPr algn="ctr">
                <a:lnSpc>
                  <a:spcPts val="2659"/>
                </a:lnSpc>
              </a:pPr>
              <a:endParaRPr/>
            </a:p>
          </p:txBody>
        </p:sp>
        <p:sp>
          <p:nvSpPr>
            <p:cNvPr id="18" name="TextBox 18">
              <a:extLst>
                <a:ext uri="{FF2B5EF4-FFF2-40B4-BE49-F238E27FC236}">
                  <a16:creationId xmlns:a16="http://schemas.microsoft.com/office/drawing/2014/main" id="{AC53A321-5510-F6DE-E01D-9D2820B5AA81}"/>
                </a:ext>
              </a:extLst>
            </p:cNvPr>
            <p:cNvSpPr txBox="1"/>
            <p:nvPr/>
          </p:nvSpPr>
          <p:spPr>
            <a:xfrm>
              <a:off x="1028700" y="2833574"/>
              <a:ext cx="12590511" cy="5708283"/>
            </a:xfrm>
            <a:prstGeom prst="rect">
              <a:avLst/>
            </a:prstGeom>
          </p:spPr>
          <p:txBody>
            <a:bodyPr wrap="square" lIns="0" tIns="0" rIns="0" bIns="0" rtlCol="0" anchor="t">
              <a:spAutoFit/>
            </a:bodyPr>
            <a:lstStyle/>
            <a:p>
              <a:pPr>
                <a:spcAft>
                  <a:spcPts val="700"/>
                </a:spcAft>
              </a:pPr>
              <a:r>
                <a:rPr lang="en-US" sz="4400" b="1" dirty="0">
                  <a:solidFill>
                    <a:schemeClr val="tx1">
                      <a:lumMod val="90000"/>
                      <a:lumOff val="10000"/>
                    </a:schemeClr>
                  </a:solidFill>
                </a:rPr>
                <a:t>Six practices for responsible AI adoption</a:t>
              </a:r>
            </a:p>
            <a:p>
              <a:pPr>
                <a:spcAft>
                  <a:spcPts val="700"/>
                </a:spcAft>
              </a:pPr>
              <a:endParaRPr lang="en-US" sz="1000" dirty="0">
                <a:solidFill>
                  <a:schemeClr val="tx1">
                    <a:lumMod val="90000"/>
                    <a:lumOff val="10000"/>
                  </a:schemeClr>
                </a:solidFill>
              </a:endParaRPr>
            </a:p>
            <a:p>
              <a:pPr>
                <a:spcBef>
                  <a:spcPts val="400"/>
                </a:spcBef>
              </a:pPr>
              <a:r>
                <a:rPr lang="en-US" sz="3600" b="1" dirty="0">
                  <a:solidFill>
                    <a:schemeClr val="accent6">
                      <a:lumMod val="50000"/>
                    </a:schemeClr>
                  </a:solidFill>
                </a:rPr>
                <a:t>1. </a:t>
              </a:r>
              <a:r>
                <a:rPr lang="en-US" sz="3200" b="1" dirty="0">
                  <a:solidFill>
                    <a:schemeClr val="accent6">
                      <a:lumMod val="50000"/>
                    </a:schemeClr>
                  </a:solidFill>
                </a:rPr>
                <a:t>Decide who is accountable</a:t>
              </a:r>
            </a:p>
            <a:p>
              <a:pPr>
                <a:spcAft>
                  <a:spcPts val="200"/>
                </a:spcAft>
              </a:pPr>
              <a:r>
                <a:rPr lang="en-US" sz="3200" dirty="0">
                  <a:solidFill>
                    <a:schemeClr val="accent6">
                      <a:lumMod val="50000"/>
                    </a:schemeClr>
                  </a:solidFill>
                </a:rPr>
                <a:t>	Establish end-to-end accountability and robust AI governance.</a:t>
              </a:r>
            </a:p>
            <a:p>
              <a:pPr>
                <a:spcBef>
                  <a:spcPts val="400"/>
                </a:spcBef>
              </a:pPr>
              <a:r>
                <a:rPr lang="en-US" sz="3200" b="1" dirty="0">
                  <a:solidFill>
                    <a:schemeClr val="accent1">
                      <a:lumMod val="75000"/>
                    </a:schemeClr>
                  </a:solidFill>
                </a:rPr>
                <a:t>2. Understand impacts and plan accordingly</a:t>
              </a:r>
            </a:p>
            <a:p>
              <a:pPr>
                <a:spcAft>
                  <a:spcPts val="200"/>
                </a:spcAft>
              </a:pPr>
              <a:r>
                <a:rPr lang="en-US" sz="3200" dirty="0">
                  <a:solidFill>
                    <a:schemeClr val="accent1">
                      <a:lumMod val="75000"/>
                    </a:schemeClr>
                  </a:solidFill>
                </a:rPr>
                <a:t>	Ensure stakeholder rights and fair treatment.</a:t>
              </a:r>
            </a:p>
            <a:p>
              <a:pPr>
                <a:spcBef>
                  <a:spcPts val="400"/>
                </a:spcBef>
              </a:pPr>
              <a:r>
                <a:rPr lang="en-US" sz="3200" b="1" dirty="0">
                  <a:solidFill>
                    <a:schemeClr val="accent6">
                      <a:lumMod val="50000"/>
                    </a:schemeClr>
                  </a:solidFill>
                </a:rPr>
                <a:t>3. Measure and manage risks</a:t>
              </a:r>
            </a:p>
            <a:p>
              <a:pPr>
                <a:spcAft>
                  <a:spcPts val="200"/>
                </a:spcAft>
              </a:pPr>
              <a:r>
                <a:rPr lang="en-US" sz="3200" dirty="0">
                  <a:solidFill>
                    <a:schemeClr val="accent6">
                      <a:lumMod val="50000"/>
                    </a:schemeClr>
                  </a:solidFill>
                </a:rPr>
                <a:t>	Implement AI-specific risk management.</a:t>
              </a:r>
            </a:p>
            <a:p>
              <a:pPr>
                <a:spcBef>
                  <a:spcPts val="400"/>
                </a:spcBef>
              </a:pPr>
              <a:r>
                <a:rPr lang="en-US" sz="3200" b="1" dirty="0">
                  <a:solidFill>
                    <a:schemeClr val="tx1">
                      <a:lumMod val="75000"/>
                      <a:lumOff val="25000"/>
                    </a:schemeClr>
                  </a:solidFill>
                </a:rPr>
                <a:t>4. Share essential information</a:t>
              </a:r>
            </a:p>
            <a:p>
              <a:pPr>
                <a:spcAft>
                  <a:spcPts val="200"/>
                </a:spcAft>
              </a:pPr>
              <a:r>
                <a:rPr lang="en-US" sz="3200" dirty="0">
                  <a:solidFill>
                    <a:schemeClr val="tx1">
                      <a:lumMod val="75000"/>
                      <a:lumOff val="25000"/>
                    </a:schemeClr>
                  </a:solidFill>
                </a:rPr>
                <a:t>	Ensure appropriate transparency and explainability.</a:t>
              </a:r>
            </a:p>
            <a:p>
              <a:pPr>
                <a:spcBef>
                  <a:spcPts val="400"/>
                </a:spcBef>
              </a:pPr>
              <a:r>
                <a:rPr lang="en-US" sz="3200" b="1" dirty="0">
                  <a:solidFill>
                    <a:schemeClr val="accent5">
                      <a:lumMod val="75000"/>
                    </a:schemeClr>
                  </a:solidFill>
                </a:rPr>
                <a:t>5. Test and monitor</a:t>
              </a:r>
            </a:p>
            <a:p>
              <a:pPr>
                <a:spcAft>
                  <a:spcPts val="200"/>
                </a:spcAft>
              </a:pPr>
              <a:r>
                <a:rPr lang="en-US" sz="3200" dirty="0">
                  <a:solidFill>
                    <a:schemeClr val="accent5">
                      <a:lumMod val="75000"/>
                    </a:schemeClr>
                  </a:solidFill>
                </a:rPr>
                <a:t>	Ensure quality, reliability and protection through evaluation and monitoring.</a:t>
              </a:r>
            </a:p>
            <a:p>
              <a:pPr>
                <a:spcBef>
                  <a:spcPts val="400"/>
                </a:spcBef>
              </a:pPr>
              <a:r>
                <a:rPr lang="en-US" sz="3200" b="1" dirty="0">
                  <a:solidFill>
                    <a:schemeClr val="accent6">
                      <a:lumMod val="50000"/>
                    </a:schemeClr>
                  </a:solidFill>
                </a:rPr>
                <a:t>6. Maintain human control</a:t>
              </a:r>
            </a:p>
            <a:p>
              <a:pPr>
                <a:spcAft>
                  <a:spcPts val="200"/>
                </a:spcAft>
              </a:pPr>
              <a:r>
                <a:rPr lang="en-US" sz="3200" dirty="0">
                  <a:solidFill>
                    <a:schemeClr val="accent6">
                      <a:lumMod val="50000"/>
                    </a:schemeClr>
                  </a:solidFill>
                </a:rPr>
                <a:t>	Integrate meaningful human oversight and control</a:t>
              </a:r>
              <a:endParaRPr lang="en-AU" sz="3200" dirty="0">
                <a:solidFill>
                  <a:schemeClr val="accent6">
                    <a:lumMod val="50000"/>
                  </a:schemeClr>
                </a:solidFill>
              </a:endParaRPr>
            </a:p>
          </p:txBody>
        </p:sp>
      </p:grpSp>
      <p:sp>
        <p:nvSpPr>
          <p:cNvPr id="16" name="TextBox 16">
            <a:extLst>
              <a:ext uri="{FF2B5EF4-FFF2-40B4-BE49-F238E27FC236}">
                <a16:creationId xmlns:a16="http://schemas.microsoft.com/office/drawing/2014/main" id="{037E1038-4456-BE11-6D1B-BA5A669D3C92}"/>
              </a:ext>
            </a:extLst>
          </p:cNvPr>
          <p:cNvSpPr txBox="1"/>
          <p:nvPr/>
        </p:nvSpPr>
        <p:spPr>
          <a:xfrm>
            <a:off x="730863" y="585895"/>
            <a:ext cx="14334967" cy="1202152"/>
          </a:xfrm>
          <a:prstGeom prst="rect">
            <a:avLst/>
          </a:prstGeom>
        </p:spPr>
        <p:txBody>
          <a:bodyPr wrap="square" lIns="0" tIns="0" rIns="0" bIns="0" rtlCol="0" anchor="t">
            <a:normAutofit/>
          </a:bodyPr>
          <a:lstStyle/>
          <a:p>
            <a:r>
              <a:rPr lang="fr-FR" sz="4400" b="1" dirty="0">
                <a:solidFill>
                  <a:schemeClr val="accent6">
                    <a:lumMod val="50000"/>
                  </a:schemeClr>
                </a:solidFill>
              </a:rPr>
              <a:t>Guidance for AI adoption: </a:t>
            </a:r>
            <a:r>
              <a:rPr lang="fr-FR" sz="4400" b="1" dirty="0" err="1">
                <a:solidFill>
                  <a:schemeClr val="accent6">
                    <a:lumMod val="50000"/>
                  </a:schemeClr>
                </a:solidFill>
              </a:rPr>
              <a:t>implementation</a:t>
            </a:r>
            <a:r>
              <a:rPr lang="fr-FR" sz="4400" b="1" dirty="0">
                <a:solidFill>
                  <a:schemeClr val="accent6">
                    <a:lumMod val="50000"/>
                  </a:schemeClr>
                </a:solidFill>
              </a:rPr>
              <a:t> guidance </a:t>
            </a:r>
            <a:r>
              <a:rPr lang="fr-FR" sz="2000" b="1" dirty="0">
                <a:solidFill>
                  <a:schemeClr val="accent6">
                    <a:lumMod val="50000"/>
                  </a:schemeClr>
                </a:solidFill>
              </a:rPr>
              <a:t>(</a:t>
            </a:r>
            <a:r>
              <a:rPr lang="fr-FR" sz="2000" dirty="0">
                <a:solidFill>
                  <a:schemeClr val="accent6">
                    <a:lumMod val="50000"/>
                  </a:schemeClr>
                </a:solidFill>
              </a:rPr>
              <a:t>National </a:t>
            </a:r>
            <a:r>
              <a:rPr lang="fr-FR" sz="2000" dirty="0" err="1">
                <a:solidFill>
                  <a:schemeClr val="accent6">
                    <a:lumMod val="50000"/>
                  </a:schemeClr>
                </a:solidFill>
              </a:rPr>
              <a:t>Artificial</a:t>
            </a:r>
            <a:r>
              <a:rPr lang="fr-FR" sz="2000" dirty="0">
                <a:solidFill>
                  <a:schemeClr val="accent6">
                    <a:lumMod val="50000"/>
                  </a:schemeClr>
                </a:solidFill>
              </a:rPr>
              <a:t> Intelligence Centre, October 2025) </a:t>
            </a:r>
          </a:p>
        </p:txBody>
      </p:sp>
      <p:sp>
        <p:nvSpPr>
          <p:cNvPr id="3" name="Rectangle 2">
            <a:extLst>
              <a:ext uri="{FF2B5EF4-FFF2-40B4-BE49-F238E27FC236}">
                <a16:creationId xmlns:a16="http://schemas.microsoft.com/office/drawing/2014/main" id="{4A8306D7-ADB6-B9A4-A1DB-1E7ECBC36612}"/>
              </a:ext>
            </a:extLst>
          </p:cNvPr>
          <p:cNvSpPr/>
          <p:nvPr/>
        </p:nvSpPr>
        <p:spPr>
          <a:xfrm>
            <a:off x="730863" y="3184634"/>
            <a:ext cx="17042524" cy="7102366"/>
          </a:xfrm>
          <a:prstGeom prst="rect">
            <a:avLst/>
          </a:prstGeom>
          <a:solidFill>
            <a:srgbClr val="FBF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ADC83213-1130-49D1-B43E-92EB6817F53E}"/>
              </a:ext>
            </a:extLst>
          </p:cNvPr>
          <p:cNvSpPr/>
          <p:nvPr/>
        </p:nvSpPr>
        <p:spPr>
          <a:xfrm>
            <a:off x="700227" y="4245929"/>
            <a:ext cx="17042524" cy="7102366"/>
          </a:xfrm>
          <a:prstGeom prst="rect">
            <a:avLst/>
          </a:prstGeom>
          <a:solidFill>
            <a:srgbClr val="FBF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D7F5C9BC-C7A2-26AF-ED6C-B57F064D1FC4}"/>
              </a:ext>
            </a:extLst>
          </p:cNvPr>
          <p:cNvSpPr/>
          <p:nvPr/>
        </p:nvSpPr>
        <p:spPr>
          <a:xfrm>
            <a:off x="761499" y="6413163"/>
            <a:ext cx="17042524" cy="7102366"/>
          </a:xfrm>
          <a:prstGeom prst="rect">
            <a:avLst/>
          </a:prstGeom>
          <a:solidFill>
            <a:srgbClr val="FBF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9FF9EC37-0849-4992-4CC4-1E882BB4A8F2}"/>
              </a:ext>
            </a:extLst>
          </p:cNvPr>
          <p:cNvSpPr/>
          <p:nvPr/>
        </p:nvSpPr>
        <p:spPr>
          <a:xfrm>
            <a:off x="761499" y="7442926"/>
            <a:ext cx="17042524" cy="7102366"/>
          </a:xfrm>
          <a:prstGeom prst="rect">
            <a:avLst/>
          </a:prstGeom>
          <a:solidFill>
            <a:srgbClr val="FBF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A9934782-7274-7501-64BE-D0B79A61A067}"/>
              </a:ext>
            </a:extLst>
          </p:cNvPr>
          <p:cNvSpPr/>
          <p:nvPr/>
        </p:nvSpPr>
        <p:spPr>
          <a:xfrm>
            <a:off x="638955" y="8580397"/>
            <a:ext cx="17042524" cy="7102366"/>
          </a:xfrm>
          <a:prstGeom prst="rect">
            <a:avLst/>
          </a:prstGeom>
          <a:solidFill>
            <a:srgbClr val="FBF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07CF9F4-EC91-0914-8022-AADB8041367A}"/>
              </a:ext>
            </a:extLst>
          </p:cNvPr>
          <p:cNvSpPr/>
          <p:nvPr/>
        </p:nvSpPr>
        <p:spPr>
          <a:xfrm>
            <a:off x="733141" y="5228510"/>
            <a:ext cx="17042524" cy="7102366"/>
          </a:xfrm>
          <a:prstGeom prst="rect">
            <a:avLst/>
          </a:prstGeom>
          <a:solidFill>
            <a:srgbClr val="FBF9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4876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8"/>
                                        </p:tgtEl>
                                      </p:cBhvr>
                                    </p:animEffect>
                                    <p:set>
                                      <p:cBhvr>
                                        <p:cTn id="3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C7405-A2EB-E71C-DFF2-71CFF421384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20AD9DC-700D-9F5F-9385-E44EB7ED2990}"/>
              </a:ext>
            </a:extLst>
          </p:cNvPr>
          <p:cNvSpPr/>
          <p:nvPr/>
        </p:nvSpPr>
        <p:spPr>
          <a:xfrm>
            <a:off x="-126124" y="-126124"/>
            <a:ext cx="18540248" cy="10562896"/>
          </a:xfrm>
          <a:prstGeom prst="rect">
            <a:avLst/>
          </a:prstGeom>
          <a:solidFill>
            <a:schemeClr val="bg2">
              <a:alpha val="54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Freeform 15">
            <a:extLst>
              <a:ext uri="{FF2B5EF4-FFF2-40B4-BE49-F238E27FC236}">
                <a16:creationId xmlns:a16="http://schemas.microsoft.com/office/drawing/2014/main" id="{052E7E6F-786E-E1C0-161D-CAA86CC490FF}"/>
              </a:ext>
            </a:extLst>
          </p:cNvPr>
          <p:cNvSpPr>
            <a:spLocks noChangeAspect="1"/>
          </p:cNvSpPr>
          <p:nvPr/>
        </p:nvSpPr>
        <p:spPr>
          <a:xfrm>
            <a:off x="14045325" y="3014953"/>
            <a:ext cx="6840000" cy="6925110"/>
          </a:xfrm>
          <a:custGeom>
            <a:avLst/>
            <a:gdLst/>
            <a:ahLst/>
            <a:cxnLst/>
            <a:rect l="l" t="t" r="r" b="b"/>
            <a:pathLst>
              <a:path w="812800" h="884030">
                <a:moveTo>
                  <a:pt x="406400" y="0"/>
                </a:moveTo>
                <a:cubicBezTo>
                  <a:pt x="181951" y="0"/>
                  <a:pt x="0" y="197897"/>
                  <a:pt x="0" y="442015"/>
                </a:cubicBezTo>
                <a:cubicBezTo>
                  <a:pt x="0" y="686133"/>
                  <a:pt x="181951" y="884030"/>
                  <a:pt x="406400" y="884030"/>
                </a:cubicBezTo>
                <a:cubicBezTo>
                  <a:pt x="630849" y="884030"/>
                  <a:pt x="812800" y="686133"/>
                  <a:pt x="812800" y="442015"/>
                </a:cubicBezTo>
                <a:cubicBezTo>
                  <a:pt x="812800" y="197897"/>
                  <a:pt x="630849" y="0"/>
                  <a:pt x="406400" y="0"/>
                </a:cubicBezTo>
                <a:close/>
              </a:path>
            </a:pathLst>
          </a:custGeom>
          <a:blipFill>
            <a:blip r:embed="rId2">
              <a:extLst>
                <a:ext uri="{BEBA8EAE-BF5A-486C-A8C5-ECC9F3942E4B}">
                  <a14:imgProps xmlns:a14="http://schemas.microsoft.com/office/drawing/2010/main">
                    <a14:imgLayer r:embed="rId3">
                      <a14:imgEffect>
                        <a14:saturation sat="0"/>
                      </a14:imgEffect>
                    </a14:imgLayer>
                  </a14:imgProps>
                </a:ext>
              </a:extLst>
            </a:blip>
            <a:stretch>
              <a:fillRect l="-17213" r="-17213"/>
            </a:stretch>
          </a:blipFill>
        </p:spPr>
        <p:txBody>
          <a:bodyPr/>
          <a:lstStyle/>
          <a:p>
            <a:endParaRPr lang="en-AU"/>
          </a:p>
        </p:txBody>
      </p:sp>
      <p:sp>
        <p:nvSpPr>
          <p:cNvPr id="16" name="TextBox 16">
            <a:extLst>
              <a:ext uri="{FF2B5EF4-FFF2-40B4-BE49-F238E27FC236}">
                <a16:creationId xmlns:a16="http://schemas.microsoft.com/office/drawing/2014/main" id="{9165E72B-6F7E-3E23-BB63-919286018D57}"/>
              </a:ext>
            </a:extLst>
          </p:cNvPr>
          <p:cNvSpPr txBox="1"/>
          <p:nvPr/>
        </p:nvSpPr>
        <p:spPr>
          <a:xfrm>
            <a:off x="1117601" y="481720"/>
            <a:ext cx="12264571" cy="1130578"/>
          </a:xfrm>
          <a:prstGeom prst="rect">
            <a:avLst/>
          </a:prstGeom>
        </p:spPr>
        <p:txBody>
          <a:bodyPr wrap="square" lIns="0" tIns="0" rIns="0" bIns="0" rtlCol="0" anchor="t">
            <a:normAutofit/>
          </a:bodyPr>
          <a:lstStyle/>
          <a:p>
            <a:pPr algn="l">
              <a:lnSpc>
                <a:spcPts val="9799"/>
              </a:lnSpc>
            </a:pPr>
            <a:r>
              <a:rPr lang="en-US" sz="4800" dirty="0">
                <a:solidFill>
                  <a:schemeClr val="bg1">
                    <a:lumMod val="25000"/>
                  </a:schemeClr>
                </a:solidFill>
                <a:latin typeface="Gotham Narrow Bold"/>
                <a:ea typeface="Gotham Narrow Bold"/>
                <a:cs typeface="Gotham Narrow Bold"/>
                <a:sym typeface="Gotham Narrow Bold"/>
              </a:rPr>
              <a:t>Post session outputs: from practice to policy</a:t>
            </a:r>
          </a:p>
        </p:txBody>
      </p:sp>
      <p:sp>
        <p:nvSpPr>
          <p:cNvPr id="8" name="TextBox 7">
            <a:extLst>
              <a:ext uri="{FF2B5EF4-FFF2-40B4-BE49-F238E27FC236}">
                <a16:creationId xmlns:a16="http://schemas.microsoft.com/office/drawing/2014/main" id="{2D29F119-388D-1D98-8518-2C6116AC7D0C}"/>
              </a:ext>
            </a:extLst>
          </p:cNvPr>
          <p:cNvSpPr txBox="1"/>
          <p:nvPr/>
        </p:nvSpPr>
        <p:spPr>
          <a:xfrm>
            <a:off x="1117601" y="1612298"/>
            <a:ext cx="11824676" cy="11049179"/>
          </a:xfrm>
          <a:prstGeom prst="rect">
            <a:avLst/>
          </a:prstGeom>
          <a:noFill/>
        </p:spPr>
        <p:txBody>
          <a:bodyPr wrap="square">
            <a:spAutoFit/>
          </a:bodyPr>
          <a:lstStyle/>
          <a:p>
            <a:pPr>
              <a:spcBef>
                <a:spcPts val="600"/>
              </a:spcBef>
              <a:spcAft>
                <a:spcPts val="600"/>
              </a:spcAft>
            </a:pPr>
            <a:r>
              <a:rPr lang="en-AU" sz="3600" b="1" dirty="0">
                <a:solidFill>
                  <a:schemeClr val="accent1">
                    <a:lumMod val="50000"/>
                  </a:schemeClr>
                </a:solidFill>
                <a:effectLst/>
                <a:latin typeface="Gotham Narrow Book" pitchFamily="50" charset="0"/>
                <a:ea typeface="Times New Roman" panose="02020603050405020304" pitchFamily="18" charset="0"/>
              </a:rPr>
              <a:t>A summary paper</a:t>
            </a:r>
            <a:r>
              <a:rPr lang="en-AU" sz="3600" b="1" dirty="0">
                <a:solidFill>
                  <a:schemeClr val="accent1">
                    <a:lumMod val="50000"/>
                  </a:schemeClr>
                </a:solidFill>
                <a:latin typeface="Gotham Narrow Book" pitchFamily="50" charset="0"/>
                <a:ea typeface="Times New Roman" panose="02020603050405020304" pitchFamily="18" charset="0"/>
              </a:rPr>
              <a:t> capturing and consolidating key issues, insights and practical questions arising from this discussion:</a:t>
            </a:r>
          </a:p>
          <a:p>
            <a:pPr>
              <a:spcBef>
                <a:spcPts val="600"/>
              </a:spcBef>
              <a:spcAft>
                <a:spcPts val="600"/>
              </a:spcAft>
            </a:pPr>
            <a:endParaRPr lang="en-AU" sz="3600" b="1" dirty="0">
              <a:solidFill>
                <a:schemeClr val="accent1">
                  <a:lumMod val="50000"/>
                </a:schemeClr>
              </a:solidFill>
              <a:latin typeface="Gotham Narrow Book" pitchFamily="50" charset="0"/>
              <a:ea typeface="Times New Roman" panose="02020603050405020304" pitchFamily="18" charset="0"/>
            </a:endParaRPr>
          </a:p>
          <a:p>
            <a:pPr marL="1085850" lvl="2" indent="-171450">
              <a:spcBef>
                <a:spcPts val="600"/>
              </a:spcBef>
              <a:spcAft>
                <a:spcPts val="600"/>
              </a:spcAft>
              <a:buFont typeface="Arial" panose="020B0604020202020204" pitchFamily="34" charset="0"/>
              <a:buChar char="•"/>
            </a:pPr>
            <a:r>
              <a:rPr lang="en-AU" sz="3600" dirty="0">
                <a:solidFill>
                  <a:schemeClr val="accent6">
                    <a:lumMod val="50000"/>
                  </a:schemeClr>
                </a:solidFill>
                <a:latin typeface="Gotham Narrow Book" pitchFamily="50" charset="0"/>
              </a:rPr>
              <a:t>areas requiring further exploration, guidance or policy development. </a:t>
            </a:r>
          </a:p>
          <a:p>
            <a:pPr marL="1085850" lvl="2" indent="-171450">
              <a:spcBef>
                <a:spcPts val="600"/>
              </a:spcBef>
              <a:spcAft>
                <a:spcPts val="600"/>
              </a:spcAft>
              <a:buFont typeface="Arial" panose="020B0604020202020204" pitchFamily="34" charset="0"/>
              <a:buChar char="•"/>
            </a:pPr>
            <a:r>
              <a:rPr lang="en-AU" sz="3600" dirty="0">
                <a:solidFill>
                  <a:schemeClr val="tx1">
                    <a:lumMod val="75000"/>
                    <a:lumOff val="25000"/>
                  </a:schemeClr>
                </a:solidFill>
                <a:latin typeface="Gotham Narrow Book" pitchFamily="50" charset="0"/>
              </a:rPr>
              <a:t>examples of effective practice and implementation approaches. </a:t>
            </a:r>
          </a:p>
          <a:p>
            <a:pPr marL="1085850" lvl="2" indent="-171450">
              <a:spcBef>
                <a:spcPts val="600"/>
              </a:spcBef>
              <a:spcAft>
                <a:spcPts val="600"/>
              </a:spcAft>
              <a:buFont typeface="Arial" panose="020B0604020202020204" pitchFamily="34" charset="0"/>
              <a:buChar char="•"/>
            </a:pPr>
            <a:r>
              <a:rPr lang="en-AU" sz="3600" dirty="0">
                <a:solidFill>
                  <a:schemeClr val="accent6">
                    <a:lumMod val="50000"/>
                  </a:schemeClr>
                </a:solidFill>
                <a:latin typeface="Gotham Narrow Book" pitchFamily="50" charset="0"/>
              </a:rPr>
              <a:t>actionable considerations to support safe, ethical and effective AI adoption. </a:t>
            </a:r>
          </a:p>
          <a:p>
            <a:pPr marL="1085850" lvl="2" indent="-171450">
              <a:spcBef>
                <a:spcPts val="600"/>
              </a:spcBef>
              <a:spcAft>
                <a:spcPts val="600"/>
              </a:spcAft>
              <a:buFont typeface="Arial" panose="020B0604020202020204" pitchFamily="34" charset="0"/>
              <a:buChar char="•"/>
            </a:pPr>
            <a:r>
              <a:rPr lang="en-AU" sz="3600" dirty="0">
                <a:solidFill>
                  <a:schemeClr val="accent1">
                    <a:lumMod val="50000"/>
                  </a:schemeClr>
                </a:solidFill>
                <a:latin typeface="Gotham Narrow Book" pitchFamily="50" charset="0"/>
              </a:rPr>
              <a:t>understanding best approaches to the governance, workforce and organisational implications of AI. </a:t>
            </a:r>
          </a:p>
          <a:p>
            <a:pPr marL="628650" lvl="1" indent="-171450">
              <a:spcBef>
                <a:spcPts val="600"/>
              </a:spcBef>
              <a:spcAft>
                <a:spcPts val="600"/>
              </a:spcAft>
              <a:buFont typeface="Arial" panose="020B0604020202020204" pitchFamily="34" charset="0"/>
              <a:buChar char="•"/>
            </a:pPr>
            <a:endParaRPr lang="en-AU" sz="3600" b="1" dirty="0">
              <a:solidFill>
                <a:schemeClr val="accent6">
                  <a:lumMod val="50000"/>
                </a:schemeClr>
              </a:solidFill>
              <a:latin typeface="Gotham Narrow Book" pitchFamily="50" charset="0"/>
              <a:ea typeface="Times New Roman" panose="02020603050405020304" pitchFamily="18" charset="0"/>
            </a:endParaRPr>
          </a:p>
          <a:p>
            <a:pPr>
              <a:spcBef>
                <a:spcPts val="600"/>
              </a:spcBef>
              <a:spcAft>
                <a:spcPts val="600"/>
              </a:spcAft>
              <a:buNone/>
            </a:pPr>
            <a:endParaRPr lang="en-AU" sz="1050" dirty="0">
              <a:effectLst/>
              <a:latin typeface="Gotham Narrow Book" pitchFamily="50" charset="0"/>
              <a:ea typeface="Times New Roman" panose="02020603050405020304" pitchFamily="18" charset="0"/>
            </a:endParaRPr>
          </a:p>
          <a:p>
            <a:pPr>
              <a:spcBef>
                <a:spcPts val="600"/>
              </a:spcBef>
              <a:spcAft>
                <a:spcPts val="600"/>
              </a:spcAft>
              <a:buNone/>
            </a:pPr>
            <a:endParaRPr lang="en-AU" sz="1050" dirty="0">
              <a:latin typeface="Gotham Narrow Book" pitchFamily="50" charset="0"/>
              <a:ea typeface="Times New Roman" panose="02020603050405020304" pitchFamily="18" charset="0"/>
            </a:endParaRPr>
          </a:p>
          <a:p>
            <a:pPr>
              <a:spcBef>
                <a:spcPts val="600"/>
              </a:spcBef>
              <a:spcAft>
                <a:spcPts val="600"/>
              </a:spcAft>
              <a:buNone/>
            </a:pPr>
            <a:endParaRPr lang="en-AU" sz="1050" dirty="0">
              <a:effectLst/>
              <a:latin typeface="Gotham Narrow Book" pitchFamily="50" charset="0"/>
              <a:ea typeface="Times New Roman" panose="02020603050405020304" pitchFamily="18" charset="0"/>
            </a:endParaRPr>
          </a:p>
          <a:p>
            <a:pPr>
              <a:spcBef>
                <a:spcPts val="600"/>
              </a:spcBef>
              <a:spcAft>
                <a:spcPts val="600"/>
              </a:spcAft>
              <a:buNone/>
            </a:pPr>
            <a:endParaRPr lang="en-AU" sz="1050" dirty="0">
              <a:latin typeface="Gotham Narrow Book" pitchFamily="50" charset="0"/>
              <a:ea typeface="Times New Roman" panose="02020603050405020304" pitchFamily="18" charset="0"/>
            </a:endParaRPr>
          </a:p>
          <a:p>
            <a:pPr>
              <a:spcBef>
                <a:spcPts val="600"/>
              </a:spcBef>
              <a:spcAft>
                <a:spcPts val="600"/>
              </a:spcAft>
              <a:buNone/>
            </a:pPr>
            <a:endParaRPr lang="en-AU" sz="1050" dirty="0">
              <a:effectLst/>
              <a:latin typeface="Gotham Narrow Book" pitchFamily="50" charset="0"/>
              <a:ea typeface="Times New Roman" panose="02020603050405020304" pitchFamily="18" charset="0"/>
            </a:endParaRPr>
          </a:p>
          <a:p>
            <a:pPr>
              <a:spcBef>
                <a:spcPts val="600"/>
              </a:spcBef>
              <a:spcAft>
                <a:spcPts val="600"/>
              </a:spcAft>
              <a:buNone/>
            </a:pPr>
            <a:endParaRPr lang="en-AU" sz="1050" dirty="0">
              <a:latin typeface="Gotham Narrow Book" pitchFamily="50" charset="0"/>
              <a:ea typeface="Times New Roman" panose="02020603050405020304" pitchFamily="18" charset="0"/>
            </a:endParaRPr>
          </a:p>
          <a:p>
            <a:pPr>
              <a:spcBef>
                <a:spcPts val="600"/>
              </a:spcBef>
              <a:spcAft>
                <a:spcPts val="600"/>
              </a:spcAft>
              <a:buNone/>
            </a:pPr>
            <a:endParaRPr lang="en-AU" sz="1050" dirty="0">
              <a:effectLst/>
              <a:latin typeface="Gotham Narrow Book" pitchFamily="50" charset="0"/>
              <a:ea typeface="Times New Roman" panose="02020603050405020304" pitchFamily="18" charset="0"/>
            </a:endParaRPr>
          </a:p>
          <a:p>
            <a:pPr>
              <a:spcBef>
                <a:spcPts val="600"/>
              </a:spcBef>
              <a:spcAft>
                <a:spcPts val="600"/>
              </a:spcAft>
              <a:buNone/>
            </a:pPr>
            <a:endParaRPr lang="en-AU" sz="1050" dirty="0">
              <a:latin typeface="Gotham Narrow Book" pitchFamily="50" charset="0"/>
              <a:ea typeface="Times New Roman" panose="02020603050405020304" pitchFamily="18" charset="0"/>
            </a:endParaRPr>
          </a:p>
          <a:p>
            <a:pPr>
              <a:spcBef>
                <a:spcPts val="600"/>
              </a:spcBef>
              <a:spcAft>
                <a:spcPts val="600"/>
              </a:spcAft>
              <a:buNone/>
            </a:pPr>
            <a:endParaRPr lang="en-AU" sz="1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216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fade">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fade">
                                      <p:cBhvr>
                                        <p:cTn id="12" dur="500"/>
                                        <p:tgtEl>
                                          <p:spTgt spid="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fade">
                                      <p:cBhvr>
                                        <p:cTn id="2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rgbClr val="201547"/>
      </a:dk1>
      <a:lt1>
        <a:srgbClr val="E7D8F0"/>
      </a:lt1>
      <a:dk2>
        <a:srgbClr val="7724A2"/>
      </a:dk2>
      <a:lt2>
        <a:srgbClr val="FFFFFF"/>
      </a:lt2>
      <a:accent1>
        <a:srgbClr val="D60880"/>
      </a:accent1>
      <a:accent2>
        <a:srgbClr val="000000"/>
      </a:accent2>
      <a:accent3>
        <a:srgbClr val="7F7F7F"/>
      </a:accent3>
      <a:accent4>
        <a:srgbClr val="8064A2"/>
      </a:accent4>
      <a:accent5>
        <a:srgbClr val="B362DC"/>
      </a:accent5>
      <a:accent6>
        <a:srgbClr val="D6BDE5"/>
      </a:accent6>
      <a:hlink>
        <a:srgbClr val="D60880"/>
      </a:hlink>
      <a:folHlink>
        <a:srgbClr val="7724A2"/>
      </a:folHlink>
    </a:clrScheme>
    <a:fontScheme name="CFECFW Fonts">
      <a:majorFont>
        <a:latin typeface="Gotham Narrow"/>
        <a:ea typeface=""/>
        <a:cs typeface=""/>
      </a:majorFont>
      <a:minorFont>
        <a:latin typeface="Gotham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FECFW Presentation Template" id="{CAD0A8AC-B4F3-419C-B283-1287ADDF08DD}" vid="{B82542FD-2726-4274-BF53-95242E22D9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ae9b3d-2b15-44a8-bd17-613dc9fcce9d" xsi:nil="true"/>
    <lcf76f155ced4ddcb4097134ff3c332f xmlns="fe1de4ce-b9b6-4b56-af47-d05cb4b8bea1">
      <Terms xmlns="http://schemas.microsoft.com/office/infopath/2007/PartnerControls"/>
    </lcf76f155ced4ddcb4097134ff3c332f>
    <_Flow_SignoffStatus xmlns="fe1de4ce-b9b6-4b56-af47-d05cb4b8bea1" xsi:nil="true"/>
    <MeetingNumber xmlns="fe1de4ce-b9b6-4b56-af47-d05cb4b8bea1" xsi:nil="true"/>
    <UrsulaCliff xmlns="fe1de4ce-b9b6-4b56-af47-d05cb4b8bea1">
      <UserInfo>
        <DisplayName/>
        <AccountId xsi:nil="true"/>
        <AccountType/>
      </UserInfo>
    </UrsulaCliff>
    <No_x002e_ xmlns="fe1de4ce-b9b6-4b56-af47-d05cb4b8bea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4A9FC53CE8744A9D7F00E328E2011B" ma:contentTypeVersion="25" ma:contentTypeDescription="Create a new document." ma:contentTypeScope="" ma:versionID="55acf8f1ac6fd8e83b1ba86cc6ccf558">
  <xsd:schema xmlns:xsd="http://www.w3.org/2001/XMLSchema" xmlns:xs="http://www.w3.org/2001/XMLSchema" xmlns:p="http://schemas.microsoft.com/office/2006/metadata/properties" xmlns:ns2="fe1de4ce-b9b6-4b56-af47-d05cb4b8bea1" xmlns:ns3="45ae9b3d-2b15-44a8-bd17-613dc9fcce9d" targetNamespace="http://schemas.microsoft.com/office/2006/metadata/properties" ma:root="true" ma:fieldsID="236692be0f40d7b25a78a047ae100ccc" ns2:_="" ns3:_="">
    <xsd:import namespace="fe1de4ce-b9b6-4b56-af47-d05cb4b8bea1"/>
    <xsd:import namespace="45ae9b3d-2b15-44a8-bd17-613dc9fcce9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2:MeetingNumber" minOccurs="0"/>
                <xsd:element ref="ns2:UrsulaCliff"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2:No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de4ce-b9b6-4b56-af47-d05cb4b8be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etingNumber" ma:index="21" nillable="true" ma:displayName="Meeting Number" ma:format="Dropdown" ma:internalName="MeetingNumber" ma:percentage="FALSE">
      <xsd:simpleType>
        <xsd:restriction base="dms:Number"/>
      </xsd:simpleType>
    </xsd:element>
    <xsd:element name="UrsulaCliff" ma:index="22" nillable="true" ma:displayName="Ursula Cliff" ma:format="Dropdown" ma:list="UserInfo" ma:SharePointGroup="0" ma:internalName="UrsulaCliff">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b800d61-abb8-4424-a552-11a13ff450c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_Flow_SignoffStatus" ma:index="28" nillable="true" ma:displayName="Sign-off status" ma:internalName="_x0024_Resources_x003a_core_x002c_Signoff_Status">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No_x002e_" ma:index="30" nillable="true" ma:displayName="No." ma:format="Dropdown" ma:internalName="No_x002e_"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45ae9b3d-2b15-44a8-bd17-613dc9fcce9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aa318643-c1d6-4972-866d-ac924d0fcb9a}" ma:internalName="TaxCatchAll" ma:showField="CatchAllData" ma:web="45ae9b3d-2b15-44a8-bd17-613dc9fcce9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729850-237F-45D9-9685-E26099F4B671}">
  <ds:schemaRefs>
    <ds:schemaRef ds:uri="http://purl.org/dc/terms/"/>
    <ds:schemaRef ds:uri="http://schemas.microsoft.com/office/2006/documentManagement/types"/>
    <ds:schemaRef ds:uri="http://purl.org/dc/dcmitype/"/>
    <ds:schemaRef ds:uri="http://www.w3.org/XML/1998/namespace"/>
    <ds:schemaRef ds:uri="http://purl.org/dc/elements/1.1/"/>
    <ds:schemaRef ds:uri="http://schemas.microsoft.com/office/2006/metadata/properties"/>
    <ds:schemaRef ds:uri="http://schemas.microsoft.com/office/infopath/2007/PartnerControls"/>
    <ds:schemaRef ds:uri="fe1de4ce-b9b6-4b56-af47-d05cb4b8bea1"/>
    <ds:schemaRef ds:uri="http://schemas.openxmlformats.org/package/2006/metadata/core-properties"/>
    <ds:schemaRef ds:uri="45ae9b3d-2b15-44a8-bd17-613dc9fcce9d"/>
  </ds:schemaRefs>
</ds:datastoreItem>
</file>

<file path=customXml/itemProps2.xml><?xml version="1.0" encoding="utf-8"?>
<ds:datastoreItem xmlns:ds="http://schemas.openxmlformats.org/officeDocument/2006/customXml" ds:itemID="{03DD116E-A546-4BE1-AAD8-A3F35A5938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de4ce-b9b6-4b56-af47-d05cb4b8bea1"/>
    <ds:schemaRef ds:uri="45ae9b3d-2b15-44a8-bd17-613dc9fcce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9D52F0-EE5A-4316-B7D2-84AA148204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CFECFW Presentation Template</Template>
  <TotalTime>453</TotalTime>
  <Words>747</Words>
  <Application>Microsoft Office PowerPoint</Application>
  <PresentationFormat>Custom</PresentationFormat>
  <Paragraphs>76</Paragraphs>
  <Slides>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Gotham Narrow Bold</vt:lpstr>
      <vt:lpstr>Gotham Narrow</vt:lpstr>
      <vt:lpstr>Times New Roman</vt:lpstr>
      <vt:lpstr>Gotham Narrow Book</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Carmel Goulding</dc:creator>
  <cp:lastModifiedBy>Carmel Goulding</cp:lastModifiedBy>
  <cp:revision>2</cp:revision>
  <dcterms:created xsi:type="dcterms:W3CDTF">2026-08-19T07:00:31Z</dcterms:created>
  <dcterms:modified xsi:type="dcterms:W3CDTF">2026-08-21T06:22:54Z</dcterms:modified>
  <dc:identifier>DAGk3O_NaHc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0x010100634A9FC53CE8744A9D7F00E328E2011B</vt:lpwstr>
  </property>
  <property fmtid="{D5CDD505-2E9C-101B-9397-08002B2CF9AE}" pid="3" name="MediaServiceImageTags">
    <vt:lpwstr/>
  </property>
</Properties>
</file>