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handoutMasterIdLst>
    <p:handoutMasterId r:id="rId24"/>
  </p:handoutMasterIdLst>
  <p:sldIdLst>
    <p:sldId id="256" r:id="rId5"/>
    <p:sldId id="257" r:id="rId6"/>
    <p:sldId id="258" r:id="rId7"/>
    <p:sldId id="259" r:id="rId8"/>
    <p:sldId id="260" r:id="rId9"/>
    <p:sldId id="261" r:id="rId10"/>
    <p:sldId id="262" r:id="rId11"/>
    <p:sldId id="267" r:id="rId12"/>
    <p:sldId id="263" r:id="rId13"/>
    <p:sldId id="264" r:id="rId14"/>
    <p:sldId id="265" r:id="rId15"/>
    <p:sldId id="266" r:id="rId16"/>
    <p:sldId id="268" r:id="rId17"/>
    <p:sldId id="269" r:id="rId18"/>
    <p:sldId id="270" r:id="rId19"/>
    <p:sldId id="271" r:id="rId20"/>
    <p:sldId id="272" r:id="rId21"/>
    <p:sldId id="273" r:id="rId22"/>
    <p:sldId id="27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E7F7"/>
    <a:srgbClr val="253C80"/>
    <a:srgbClr val="E8EEF0"/>
    <a:srgbClr val="78A0AA"/>
    <a:srgbClr val="0A193A"/>
    <a:srgbClr val="9B00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33" autoAdjust="0"/>
    <p:restoredTop sz="94604"/>
  </p:normalViewPr>
  <p:slideViewPr>
    <p:cSldViewPr snapToGrid="0">
      <p:cViewPr varScale="1">
        <p:scale>
          <a:sx n="92" d="100"/>
          <a:sy n="92" d="100"/>
        </p:scale>
        <p:origin x="176" y="648"/>
      </p:cViewPr>
      <p:guideLst/>
    </p:cSldViewPr>
  </p:slideViewPr>
  <p:notesTextViewPr>
    <p:cViewPr>
      <p:scale>
        <a:sx n="1" d="1"/>
        <a:sy n="1" d="1"/>
      </p:scale>
      <p:origin x="0" y="0"/>
    </p:cViewPr>
  </p:notesTextViewPr>
  <p:notesViewPr>
    <p:cSldViewPr snapToGrid="0">
      <p:cViewPr varScale="1">
        <p:scale>
          <a:sx n="62" d="100"/>
          <a:sy n="62" d="100"/>
        </p:scale>
        <p:origin x="3226"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r>
              <a:rPr lang="en-US" sz="2000" b="1" dirty="0"/>
              <a:t>Perceptions on Social Media Ban </a:t>
            </a:r>
          </a:p>
        </c:rich>
      </c:tx>
      <c:layout>
        <c:manualLayout>
          <c:xMode val="edge"/>
          <c:yMode val="edge"/>
          <c:x val="0.27076377952755903"/>
          <c:y val="1.0443864229765013E-2"/>
        </c:manualLayout>
      </c:layout>
      <c:overlay val="0"/>
      <c:spPr>
        <a:noFill/>
        <a:ln>
          <a:noFill/>
        </a:ln>
        <a:effectLst/>
      </c:spPr>
      <c:txPr>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Total </c:v>
                </c:pt>
              </c:strCache>
            </c:strRef>
          </c:tx>
          <c:explosion val="6"/>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A71-9640-8E8A-F8DD37BD54B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A71-9640-8E8A-F8DD37BD54BA}"/>
              </c:ext>
            </c:extLst>
          </c:dPt>
          <c:dLbls>
            <c:dLbl>
              <c:idx val="0"/>
              <c:layout>
                <c:manualLayout>
                  <c:x val="0.14400535833891492"/>
                  <c:y val="-0.14201183431952663"/>
                </c:manualLayout>
              </c:layout>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2000" b="0" i="0" u="none" strike="noStrike" kern="1200" baseline="0">
                      <a:solidFill>
                        <a:schemeClr val="dk1">
                          <a:lumMod val="65000"/>
                          <a:lumOff val="35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1-CA71-9640-8E8A-F8DD37BD54BA}"/>
                </c:ext>
              </c:extLst>
            </c:dLbl>
            <c:dLbl>
              <c:idx val="1"/>
              <c:layout>
                <c:manualLayout>
                  <c:x val="-0.11815763422058066"/>
                  <c:y val="0.11242598719717066"/>
                </c:manualLayout>
              </c:layout>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800" b="0" i="0" u="none" strike="noStrike" kern="1200" baseline="0">
                      <a:solidFill>
                        <a:schemeClr val="dk1">
                          <a:lumMod val="65000"/>
                          <a:lumOff val="35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2434312162321656"/>
                      <c:h val="0.3018045846800535"/>
                    </c:manualLayout>
                  </c15:layout>
                </c:ext>
                <c:ext xmlns:c16="http://schemas.microsoft.com/office/drawing/2014/chart" uri="{C3380CC4-5D6E-409C-BE32-E72D297353CC}">
                  <c16:uniqueId val="{00000003-CA71-9640-8E8A-F8DD37BD54BA}"/>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Sheet1!$A$2:$A$3</c:f>
              <c:strCache>
                <c:ptCount val="2"/>
                <c:pt idx="0">
                  <c:v>Restriction, No Ban</c:v>
                </c:pt>
                <c:pt idx="1">
                  <c:v>No Ban, No Restrictions</c:v>
                </c:pt>
              </c:strCache>
            </c:strRef>
          </c:cat>
          <c:val>
            <c:numRef>
              <c:f>Sheet1!$B$2:$B$3</c:f>
              <c:numCache>
                <c:formatCode>General</c:formatCode>
                <c:ptCount val="2"/>
                <c:pt idx="0">
                  <c:v>6</c:v>
                </c:pt>
                <c:pt idx="1">
                  <c:v>1</c:v>
                </c:pt>
              </c:numCache>
            </c:numRef>
          </c:val>
          <c:extLst>
            <c:ext xmlns:c16="http://schemas.microsoft.com/office/drawing/2014/chart" uri="{C3380CC4-5D6E-409C-BE32-E72D297353CC}">
              <c16:uniqueId val="{00000004-CA71-9640-8E8A-F8DD37BD54BA}"/>
            </c:ext>
          </c:extLst>
        </c:ser>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image" Target="../media/image9.jpg"/></Relationships>
</file>

<file path=ppt/diagrams/_rels/drawing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image" Target="../media/image9.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01E291-523F-FD4E-BAA3-02EE455EF378}" type="doc">
      <dgm:prSet loTypeId="urn:microsoft.com/office/officeart/2024/layout/MeetTheTeam" loCatId="" qsTypeId="urn:microsoft.com/office/officeart/2005/8/quickstyle/simple1" qsCatId="simple" csTypeId="urn:microsoft.com/office/officeart/2005/8/colors/accent1_2" csCatId="accent1" phldr="1"/>
      <dgm:spPr/>
      <dgm:t>
        <a:bodyPr/>
        <a:lstStyle/>
        <a:p>
          <a:endParaRPr lang="en-GB"/>
        </a:p>
      </dgm:t>
    </dgm:pt>
    <dgm:pt modelId="{0B56D7FA-769B-2443-835E-04010F31CFDF}">
      <dgm:prSet phldrT="Name"/>
      <dgm:spPr/>
      <dgm:t>
        <a:bodyPr/>
        <a:lstStyle/>
        <a:p>
          <a:pPr>
            <a:defRPr b="1"/>
          </a:pPr>
          <a:r>
            <a:rPr lang="en-GB"/>
            <a:t>Blanket Social Media Ban</a:t>
          </a:r>
        </a:p>
      </dgm:t>
    </dgm:pt>
    <dgm:pt modelId="{811657BF-8787-514D-B548-1EA01D5CA679}" type="parTrans" cxnId="{3359C26B-73EC-8745-BA4C-7D816145B337}">
      <dgm:prSet/>
      <dgm:spPr/>
      <dgm:t>
        <a:bodyPr/>
        <a:lstStyle/>
        <a:p>
          <a:endParaRPr lang="en-GB"/>
        </a:p>
      </dgm:t>
    </dgm:pt>
    <dgm:pt modelId="{C1ED9CBD-52E4-1140-8351-60300B32FB05}" type="sibTrans" cxnId="{3359C26B-73EC-8745-BA4C-7D816145B337}">
      <dgm:prSet/>
      <dgm:spPr/>
      <dgm:t>
        <a:bodyPr/>
        <a:lstStyle/>
        <a:p>
          <a:endParaRPr lang="en-GB"/>
        </a:p>
      </dgm:t>
    </dgm:pt>
    <dgm:pt modelId="{0F36752A-4CCC-3748-9FD5-9186D4A987D6}">
      <dgm:prSet phldrT="Role"/>
      <dgm:spPr/>
      <dgm:t>
        <a:bodyPr/>
        <a:lstStyle/>
        <a:p>
          <a:r>
            <a:rPr lang="en-GB" dirty="0"/>
            <a:t>Strict Prohibition</a:t>
          </a:r>
        </a:p>
      </dgm:t>
    </dgm:pt>
    <dgm:pt modelId="{B6E40B4D-8023-404E-8011-F5A2FCE2D391}" type="parTrans" cxnId="{BF5FA74D-30DB-0E45-B473-F9E06D48D13A}">
      <dgm:prSet/>
      <dgm:spPr/>
      <dgm:t>
        <a:bodyPr/>
        <a:lstStyle/>
        <a:p>
          <a:endParaRPr lang="en-GB"/>
        </a:p>
      </dgm:t>
    </dgm:pt>
    <dgm:pt modelId="{B08B7824-7D05-A74D-98AD-7A258B36F5DD}" type="sibTrans" cxnId="{BF5FA74D-30DB-0E45-B473-F9E06D48D13A}">
      <dgm:prSet/>
      <dgm:spPr/>
      <dgm:t>
        <a:bodyPr/>
        <a:lstStyle/>
        <a:p>
          <a:endParaRPr lang="en-GB"/>
        </a:p>
      </dgm:t>
    </dgm:pt>
    <dgm:pt modelId="{ED93E6F2-2F38-F340-8421-3DAFB0AD4732}">
      <dgm:prSet phldrT="Name"/>
      <dgm:spPr/>
      <dgm:t>
        <a:bodyPr/>
        <a:lstStyle/>
        <a:p>
          <a:pPr>
            <a:defRPr b="1"/>
          </a:pPr>
          <a:r>
            <a:rPr lang="en-GB" dirty="0"/>
            <a:t>Variety of Measures</a:t>
          </a:r>
        </a:p>
      </dgm:t>
    </dgm:pt>
    <dgm:pt modelId="{99AEE6BE-99DE-D247-9A46-611925919548}" type="parTrans" cxnId="{DF767AFF-1915-9A43-B8FB-5F4643EA9FD7}">
      <dgm:prSet/>
      <dgm:spPr/>
      <dgm:t>
        <a:bodyPr/>
        <a:lstStyle/>
        <a:p>
          <a:endParaRPr lang="en-GB"/>
        </a:p>
      </dgm:t>
    </dgm:pt>
    <dgm:pt modelId="{8D98DAB5-79D1-7246-9612-E33F491C1A13}" type="sibTrans" cxnId="{DF767AFF-1915-9A43-B8FB-5F4643EA9FD7}">
      <dgm:prSet/>
      <dgm:spPr/>
      <dgm:t>
        <a:bodyPr/>
        <a:lstStyle/>
        <a:p>
          <a:endParaRPr lang="en-GB"/>
        </a:p>
      </dgm:t>
    </dgm:pt>
    <dgm:pt modelId="{DBF6AA01-528E-4F40-9099-D6BAA7ABA7CD}">
      <dgm:prSet phldrT="Role"/>
      <dgm:spPr/>
      <dgm:t>
        <a:bodyPr/>
        <a:lstStyle/>
        <a:p>
          <a:r>
            <a:rPr lang="en-GB" dirty="0"/>
            <a:t>Diverse responses linked to the root</a:t>
          </a:r>
        </a:p>
      </dgm:t>
    </dgm:pt>
    <dgm:pt modelId="{6061D9DC-1A47-1543-A227-1BB6921101C0}" type="parTrans" cxnId="{781FE5A3-F81C-CC44-9426-86D311894DF4}">
      <dgm:prSet/>
      <dgm:spPr/>
      <dgm:t>
        <a:bodyPr/>
        <a:lstStyle/>
        <a:p>
          <a:endParaRPr lang="en-GB"/>
        </a:p>
      </dgm:t>
    </dgm:pt>
    <dgm:pt modelId="{C2A79EFF-B436-AD4C-A3D1-928BA69F8186}" type="sibTrans" cxnId="{781FE5A3-F81C-CC44-9426-86D311894DF4}">
      <dgm:prSet/>
      <dgm:spPr/>
      <dgm:t>
        <a:bodyPr/>
        <a:lstStyle/>
        <a:p>
          <a:endParaRPr lang="en-GB"/>
        </a:p>
      </dgm:t>
    </dgm:pt>
    <dgm:pt modelId="{3FC747F1-BB6A-5F4D-9460-2D704A029246}" type="pres">
      <dgm:prSet presAssocID="{7201E291-523F-FD4E-BAA3-02EE455EF378}" presName="root" presStyleCnt="0">
        <dgm:presLayoutVars>
          <dgm:dir/>
          <dgm:resizeHandles val="exact"/>
        </dgm:presLayoutVars>
      </dgm:prSet>
      <dgm:spPr/>
    </dgm:pt>
    <dgm:pt modelId="{9D0FEB97-0464-364A-9297-779ACE85BF47}" type="pres">
      <dgm:prSet presAssocID="{0B56D7FA-769B-2443-835E-04010F31CFDF}" presName="compNode" presStyleCnt="0"/>
      <dgm:spPr/>
    </dgm:pt>
    <dgm:pt modelId="{8B8AD24A-4222-1D4A-A2BB-CAE96B0F1FC7}" type="pres">
      <dgm:prSet presAssocID="{0B56D7FA-769B-2443-835E-04010F31CFDF}" presName="photoCircle" presStyleLbl="fgImgPlace1" presStyleIdx="0" presStyleCnt="2"/>
      <dgm:spPr>
        <a:blipFill>
          <a:blip xmlns:r="http://schemas.openxmlformats.org/officeDocument/2006/relationships" r:embed="rId1"/>
          <a:srcRect/>
          <a:stretch>
            <a:fillRect l="-39000" r="-39000"/>
          </a:stretch>
        </a:blipFill>
      </dgm:spPr>
      <dgm:extLst>
        <a:ext uri="{E40237B7-FDA0-4F09-8148-C483321AD2D9}">
          <dgm14:cNvPr xmlns:dgm14="http://schemas.microsoft.com/office/drawing/2010/diagram" id="0" name="" descr="Lock with a love heart"/>
        </a:ext>
      </dgm:extLst>
    </dgm:pt>
    <dgm:pt modelId="{2DF2016C-25AC-944B-82EF-7A8231B8E4C7}" type="pres">
      <dgm:prSet presAssocID="{0B56D7FA-769B-2443-835E-04010F31CFDF}" presName="spacer" presStyleCnt="0"/>
      <dgm:spPr/>
    </dgm:pt>
    <dgm:pt modelId="{1B2309C3-94E9-0F46-9C73-68499092F00E}" type="pres">
      <dgm:prSet presAssocID="{0B56D7FA-769B-2443-835E-04010F31CFDF}" presName="nameText" presStyleLbl="revTx" presStyleIdx="0" presStyleCnt="4">
        <dgm:presLayoutVars>
          <dgm:chMax val="1"/>
          <dgm:chPref val="1"/>
        </dgm:presLayoutVars>
      </dgm:prSet>
      <dgm:spPr/>
    </dgm:pt>
    <dgm:pt modelId="{26453F5F-4482-FE4E-8660-450D90776853}" type="pres">
      <dgm:prSet presAssocID="{0B56D7FA-769B-2443-835E-04010F31CFDF}" presName="roleText" presStyleLbl="revTx" presStyleIdx="1" presStyleCnt="4">
        <dgm:presLayoutVars>
          <dgm:chMax val="0"/>
        </dgm:presLayoutVars>
      </dgm:prSet>
      <dgm:spPr/>
    </dgm:pt>
    <dgm:pt modelId="{20E44C18-F859-0F49-AD28-ECA775A2F216}" type="pres">
      <dgm:prSet presAssocID="{C1ED9CBD-52E4-1140-8351-60300B32FB05}" presName="sibTrans" presStyleCnt="0"/>
      <dgm:spPr/>
    </dgm:pt>
    <dgm:pt modelId="{CABB1B83-B137-B34C-8DC8-6AF8FCFEE8C5}" type="pres">
      <dgm:prSet presAssocID="{ED93E6F2-2F38-F340-8421-3DAFB0AD4732}" presName="compNode" presStyleCnt="0"/>
      <dgm:spPr/>
    </dgm:pt>
    <dgm:pt modelId="{C10D05C8-9C5A-7A4B-92ED-3E463F01509D}" type="pres">
      <dgm:prSet presAssocID="{ED93E6F2-2F38-F340-8421-3DAFB0AD4732}" presName="photoCircle" presStyleLbl="fgImgPlace1" presStyleIdx="1" presStyleCnt="2"/>
      <dgm:spPr>
        <a:blipFill>
          <a:blip xmlns:r="http://schemas.openxmlformats.org/officeDocument/2006/relationships" r:embed="rId2"/>
          <a:srcRect/>
          <a:stretch>
            <a:fillRect l="-25000" r="-25000"/>
          </a:stretch>
        </a:blipFill>
      </dgm:spPr>
      <dgm:extLst>
        <a:ext uri="{E40237B7-FDA0-4F09-8148-C483321AD2D9}">
          <dgm14:cNvPr xmlns:dgm14="http://schemas.microsoft.com/office/drawing/2010/diagram" id="0" name="" descr="Geometric shapes on a wooden background"/>
        </a:ext>
      </dgm:extLst>
    </dgm:pt>
    <dgm:pt modelId="{ABD0236F-3DB7-A64D-861B-B5DCED4031D4}" type="pres">
      <dgm:prSet presAssocID="{ED93E6F2-2F38-F340-8421-3DAFB0AD4732}" presName="spacer" presStyleCnt="0"/>
      <dgm:spPr/>
    </dgm:pt>
    <dgm:pt modelId="{774503CD-5C36-C34A-A202-C93630EC70E4}" type="pres">
      <dgm:prSet presAssocID="{ED93E6F2-2F38-F340-8421-3DAFB0AD4732}" presName="nameText" presStyleLbl="revTx" presStyleIdx="2" presStyleCnt="4">
        <dgm:presLayoutVars>
          <dgm:chMax val="1"/>
          <dgm:chPref val="1"/>
        </dgm:presLayoutVars>
      </dgm:prSet>
      <dgm:spPr/>
    </dgm:pt>
    <dgm:pt modelId="{A58FDC4A-B17F-C54B-B6E3-07FE7B98BCCC}" type="pres">
      <dgm:prSet presAssocID="{ED93E6F2-2F38-F340-8421-3DAFB0AD4732}" presName="roleText" presStyleLbl="revTx" presStyleIdx="3" presStyleCnt="4">
        <dgm:presLayoutVars>
          <dgm:chMax val="0"/>
        </dgm:presLayoutVars>
      </dgm:prSet>
      <dgm:spPr/>
    </dgm:pt>
  </dgm:ptLst>
  <dgm:cxnLst>
    <dgm:cxn modelId="{BF5FA74D-30DB-0E45-B473-F9E06D48D13A}" srcId="{0B56D7FA-769B-2443-835E-04010F31CFDF}" destId="{0F36752A-4CCC-3748-9FD5-9186D4A987D6}" srcOrd="0" destOrd="0" parTransId="{B6E40B4D-8023-404E-8011-F5A2FCE2D391}" sibTransId="{B08B7824-7D05-A74D-98AD-7A258B36F5DD}"/>
    <dgm:cxn modelId="{3359C26B-73EC-8745-BA4C-7D816145B337}" srcId="{7201E291-523F-FD4E-BAA3-02EE455EF378}" destId="{0B56D7FA-769B-2443-835E-04010F31CFDF}" srcOrd="0" destOrd="0" parTransId="{811657BF-8787-514D-B548-1EA01D5CA679}" sibTransId="{C1ED9CBD-52E4-1140-8351-60300B32FB05}"/>
    <dgm:cxn modelId="{E6D3A18A-CA88-B94A-A6EA-9E27122BE0EE}" type="presOf" srcId="{ED93E6F2-2F38-F340-8421-3DAFB0AD4732}" destId="{774503CD-5C36-C34A-A202-C93630EC70E4}" srcOrd="0" destOrd="0" presId="urn:microsoft.com/office/officeart/2024/layout/MeetTheTeam"/>
    <dgm:cxn modelId="{575B2FA1-B18C-5D48-B14E-27E92CC63A79}" type="presOf" srcId="{7201E291-523F-FD4E-BAA3-02EE455EF378}" destId="{3FC747F1-BB6A-5F4D-9460-2D704A029246}" srcOrd="0" destOrd="0" presId="urn:microsoft.com/office/officeart/2024/layout/MeetTheTeam"/>
    <dgm:cxn modelId="{781FE5A3-F81C-CC44-9426-86D311894DF4}" srcId="{ED93E6F2-2F38-F340-8421-3DAFB0AD4732}" destId="{DBF6AA01-528E-4F40-9099-D6BAA7ABA7CD}" srcOrd="0" destOrd="0" parTransId="{6061D9DC-1A47-1543-A227-1BB6921101C0}" sibTransId="{C2A79EFF-B436-AD4C-A3D1-928BA69F8186}"/>
    <dgm:cxn modelId="{B3D4A1A8-A328-AC47-BE2C-74A8FC035B83}" type="presOf" srcId="{DBF6AA01-528E-4F40-9099-D6BAA7ABA7CD}" destId="{A58FDC4A-B17F-C54B-B6E3-07FE7B98BCCC}" srcOrd="0" destOrd="0" presId="urn:microsoft.com/office/officeart/2024/layout/MeetTheTeam"/>
    <dgm:cxn modelId="{F9B85CC4-71B4-0448-8F0E-61DF23CB02BE}" type="presOf" srcId="{0B56D7FA-769B-2443-835E-04010F31CFDF}" destId="{1B2309C3-94E9-0F46-9C73-68499092F00E}" srcOrd="0" destOrd="0" presId="urn:microsoft.com/office/officeart/2024/layout/MeetTheTeam"/>
    <dgm:cxn modelId="{258EBCDA-C6A3-A64B-886D-8CE97159EBC9}" type="presOf" srcId="{0F36752A-4CCC-3748-9FD5-9186D4A987D6}" destId="{26453F5F-4482-FE4E-8660-450D90776853}" srcOrd="0" destOrd="0" presId="urn:microsoft.com/office/officeart/2024/layout/MeetTheTeam"/>
    <dgm:cxn modelId="{DF767AFF-1915-9A43-B8FB-5F4643EA9FD7}" srcId="{7201E291-523F-FD4E-BAA3-02EE455EF378}" destId="{ED93E6F2-2F38-F340-8421-3DAFB0AD4732}" srcOrd="1" destOrd="0" parTransId="{99AEE6BE-99DE-D247-9A46-611925919548}" sibTransId="{8D98DAB5-79D1-7246-9612-E33F491C1A13}"/>
    <dgm:cxn modelId="{0C7D8DE8-4315-9444-BF08-F0AC52D426CC}" type="presParOf" srcId="{3FC747F1-BB6A-5F4D-9460-2D704A029246}" destId="{9D0FEB97-0464-364A-9297-779ACE85BF47}" srcOrd="0" destOrd="0" presId="urn:microsoft.com/office/officeart/2024/layout/MeetTheTeam"/>
    <dgm:cxn modelId="{64FC74C3-FC10-A345-9C19-AA8603113CF8}" type="presParOf" srcId="{9D0FEB97-0464-364A-9297-779ACE85BF47}" destId="{8B8AD24A-4222-1D4A-A2BB-CAE96B0F1FC7}" srcOrd="0" destOrd="0" presId="urn:microsoft.com/office/officeart/2024/layout/MeetTheTeam"/>
    <dgm:cxn modelId="{7E0E2551-7831-E94C-B8E3-CFD0D258A6C1}" type="presParOf" srcId="{9D0FEB97-0464-364A-9297-779ACE85BF47}" destId="{2DF2016C-25AC-944B-82EF-7A8231B8E4C7}" srcOrd="1" destOrd="0" presId="urn:microsoft.com/office/officeart/2024/layout/MeetTheTeam"/>
    <dgm:cxn modelId="{03AE3717-5CA2-A940-873E-A7528AEA965F}" type="presParOf" srcId="{9D0FEB97-0464-364A-9297-779ACE85BF47}" destId="{1B2309C3-94E9-0F46-9C73-68499092F00E}" srcOrd="2" destOrd="0" presId="urn:microsoft.com/office/officeart/2024/layout/MeetTheTeam"/>
    <dgm:cxn modelId="{17301011-C94B-524E-BAC2-3D2EEE196A03}" type="presParOf" srcId="{9D0FEB97-0464-364A-9297-779ACE85BF47}" destId="{26453F5F-4482-FE4E-8660-450D90776853}" srcOrd="3" destOrd="0" presId="urn:microsoft.com/office/officeart/2024/layout/MeetTheTeam"/>
    <dgm:cxn modelId="{9E912C54-FFF9-5043-85DE-57DE04E17B47}" type="presParOf" srcId="{3FC747F1-BB6A-5F4D-9460-2D704A029246}" destId="{20E44C18-F859-0F49-AD28-ECA775A2F216}" srcOrd="1" destOrd="0" presId="urn:microsoft.com/office/officeart/2024/layout/MeetTheTeam"/>
    <dgm:cxn modelId="{E30460C6-6313-1A48-B2EF-DC2A1BAE249A}" type="presParOf" srcId="{3FC747F1-BB6A-5F4D-9460-2D704A029246}" destId="{CABB1B83-B137-B34C-8DC8-6AF8FCFEE8C5}" srcOrd="2" destOrd="0" presId="urn:microsoft.com/office/officeart/2024/layout/MeetTheTeam"/>
    <dgm:cxn modelId="{729B4ED7-319D-4348-B4A1-0A5C63CB00DD}" type="presParOf" srcId="{CABB1B83-B137-B34C-8DC8-6AF8FCFEE8C5}" destId="{C10D05C8-9C5A-7A4B-92ED-3E463F01509D}" srcOrd="0" destOrd="0" presId="urn:microsoft.com/office/officeart/2024/layout/MeetTheTeam"/>
    <dgm:cxn modelId="{C5B6FDAB-0ACE-3A4D-A686-9BC65D266DAA}" type="presParOf" srcId="{CABB1B83-B137-B34C-8DC8-6AF8FCFEE8C5}" destId="{ABD0236F-3DB7-A64D-861B-B5DCED4031D4}" srcOrd="1" destOrd="0" presId="urn:microsoft.com/office/officeart/2024/layout/MeetTheTeam"/>
    <dgm:cxn modelId="{A1030C3A-2423-3947-BB5F-1358CD6AB420}" type="presParOf" srcId="{CABB1B83-B137-B34C-8DC8-6AF8FCFEE8C5}" destId="{774503CD-5C36-C34A-A202-C93630EC70E4}" srcOrd="2" destOrd="0" presId="urn:microsoft.com/office/officeart/2024/layout/MeetTheTeam"/>
    <dgm:cxn modelId="{2CDBD34F-3501-D94B-87CA-2397096BCC1C}" type="presParOf" srcId="{CABB1B83-B137-B34C-8DC8-6AF8FCFEE8C5}" destId="{A58FDC4A-B17F-C54B-B6E3-07FE7B98BCCC}" srcOrd="3" destOrd="0" presId="urn:microsoft.com/office/officeart/2024/layout/MeetTheTeam"/>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9BF693-9868-9942-BCA7-AE7C49304641}" type="doc">
      <dgm:prSet loTypeId="urn:microsoft.com/office/officeart/2005/8/layout/default" loCatId="" qsTypeId="urn:microsoft.com/office/officeart/2005/8/quickstyle/simple1" qsCatId="simple" csTypeId="urn:microsoft.com/office/officeart/2005/8/colors/colorful4" csCatId="colorful" phldr="1"/>
      <dgm:spPr/>
      <dgm:t>
        <a:bodyPr/>
        <a:lstStyle/>
        <a:p>
          <a:endParaRPr lang="en-GB"/>
        </a:p>
      </dgm:t>
    </dgm:pt>
    <dgm:pt modelId="{6E2F1607-6F62-ED49-B221-DAEE4FCA5EEC}">
      <dgm:prSet phldrT="[Text]"/>
      <dgm:spPr/>
      <dgm:t>
        <a:bodyPr/>
        <a:lstStyle/>
        <a:p>
          <a:r>
            <a:rPr lang="en-GB" b="1" dirty="0"/>
            <a:t>UNCRC</a:t>
          </a:r>
        </a:p>
        <a:p>
          <a:r>
            <a:rPr lang="en-GB" b="1" dirty="0"/>
            <a:t>(1991)</a:t>
          </a:r>
        </a:p>
      </dgm:t>
    </dgm:pt>
    <dgm:pt modelId="{6C695B16-4EB4-9047-9D15-623D17B91A16}" type="parTrans" cxnId="{0E5835CF-F45A-4649-B481-61FF53E1C7A5}">
      <dgm:prSet/>
      <dgm:spPr/>
      <dgm:t>
        <a:bodyPr/>
        <a:lstStyle/>
        <a:p>
          <a:endParaRPr lang="en-GB"/>
        </a:p>
      </dgm:t>
    </dgm:pt>
    <dgm:pt modelId="{E0037C22-C474-8245-8E38-F0EC607AE3A6}" type="sibTrans" cxnId="{0E5835CF-F45A-4649-B481-61FF53E1C7A5}">
      <dgm:prSet/>
      <dgm:spPr/>
      <dgm:t>
        <a:bodyPr/>
        <a:lstStyle/>
        <a:p>
          <a:endParaRPr lang="en-GB"/>
        </a:p>
      </dgm:t>
    </dgm:pt>
    <dgm:pt modelId="{5DD1D67E-04C6-594B-AD16-CB3AA3216927}">
      <dgm:prSet phldrT="[Text]"/>
      <dgm:spPr/>
      <dgm:t>
        <a:bodyPr/>
        <a:lstStyle/>
        <a:p>
          <a:r>
            <a:rPr lang="en-GB" b="1" dirty="0"/>
            <a:t>CCPA</a:t>
          </a:r>
        </a:p>
        <a:p>
          <a:r>
            <a:rPr lang="en-GB" b="1" dirty="0"/>
            <a:t>(2004)</a:t>
          </a:r>
        </a:p>
      </dgm:t>
    </dgm:pt>
    <dgm:pt modelId="{D6F16CE3-1532-4B42-B787-799D3CC7E173}" type="parTrans" cxnId="{A6C4B313-4C03-0243-BB81-56B1E422D149}">
      <dgm:prSet/>
      <dgm:spPr/>
      <dgm:t>
        <a:bodyPr/>
        <a:lstStyle/>
        <a:p>
          <a:endParaRPr lang="en-GB"/>
        </a:p>
      </dgm:t>
    </dgm:pt>
    <dgm:pt modelId="{DFD235B8-6D7C-4744-81E9-E9FC6BDE895E}" type="sibTrans" cxnId="{A6C4B313-4C03-0243-BB81-56B1E422D149}">
      <dgm:prSet/>
      <dgm:spPr/>
      <dgm:t>
        <a:bodyPr/>
        <a:lstStyle/>
        <a:p>
          <a:endParaRPr lang="en-GB"/>
        </a:p>
      </dgm:t>
    </dgm:pt>
    <dgm:pt modelId="{2C032745-4E17-134B-8AD5-82FE428B852C}">
      <dgm:prSet phldrT="[Text]"/>
      <dgm:spPr/>
      <dgm:t>
        <a:bodyPr/>
        <a:lstStyle/>
        <a:p>
          <a:r>
            <a:rPr lang="en-GB" b="1" dirty="0"/>
            <a:t>CHARTER OF FUNDAMENTAL RIGHTS &amp; FREEDOMS</a:t>
          </a:r>
        </a:p>
      </dgm:t>
    </dgm:pt>
    <dgm:pt modelId="{87DC1D05-917A-BF42-8F83-1B6647FEA66F}" type="parTrans" cxnId="{2A6C04F5-CD86-5D48-B473-06994F85C328}">
      <dgm:prSet/>
      <dgm:spPr/>
      <dgm:t>
        <a:bodyPr/>
        <a:lstStyle/>
        <a:p>
          <a:endParaRPr lang="en-GB"/>
        </a:p>
      </dgm:t>
    </dgm:pt>
    <dgm:pt modelId="{0BEAFAF2-2C3A-C142-82F9-642509D2513D}" type="sibTrans" cxnId="{2A6C04F5-CD86-5D48-B473-06994F85C328}">
      <dgm:prSet/>
      <dgm:spPr/>
      <dgm:t>
        <a:bodyPr/>
        <a:lstStyle/>
        <a:p>
          <a:endParaRPr lang="en-GB"/>
        </a:p>
      </dgm:t>
    </dgm:pt>
    <dgm:pt modelId="{A8501786-1C86-0840-AE5E-A8A8186DA8EF}">
      <dgm:prSet phldrT="[Text]"/>
      <dgm:spPr/>
      <dgm:t>
        <a:bodyPr/>
        <a:lstStyle/>
        <a:p>
          <a:r>
            <a:rPr lang="en-GB" b="1" dirty="0"/>
            <a:t>COMMISSION OF PARLIAMENT</a:t>
          </a:r>
        </a:p>
        <a:p>
          <a:r>
            <a:rPr lang="en-GB" b="1" dirty="0"/>
            <a:t>(OCA – 2006)</a:t>
          </a:r>
        </a:p>
      </dgm:t>
    </dgm:pt>
    <dgm:pt modelId="{ACD89D3B-1D82-2745-AB4B-E5234AD6D3E0}" type="parTrans" cxnId="{BF62B11E-2D6D-2F4E-8A12-4F01C1AC2D5C}">
      <dgm:prSet/>
      <dgm:spPr/>
      <dgm:t>
        <a:bodyPr/>
        <a:lstStyle/>
        <a:p>
          <a:endParaRPr lang="en-GB"/>
        </a:p>
      </dgm:t>
    </dgm:pt>
    <dgm:pt modelId="{9A0CD956-05EC-5E49-A286-7A946F3D0A1E}" type="sibTrans" cxnId="{BF62B11E-2D6D-2F4E-8A12-4F01C1AC2D5C}">
      <dgm:prSet/>
      <dgm:spPr/>
      <dgm:t>
        <a:bodyPr/>
        <a:lstStyle/>
        <a:p>
          <a:endParaRPr lang="en-GB"/>
        </a:p>
      </dgm:t>
    </dgm:pt>
    <dgm:pt modelId="{72BCD17D-8DA5-5947-BF30-1ADAE0AEEAC3}">
      <dgm:prSet phldrT="[Text]"/>
      <dgm:spPr/>
      <dgm:t>
        <a:bodyPr/>
        <a:lstStyle/>
        <a:p>
          <a:r>
            <a:rPr lang="en-GB" b="1" dirty="0"/>
            <a:t>INTER-MINISTERIAL WORKING GROUPS -&gt; MDAs</a:t>
          </a:r>
        </a:p>
      </dgm:t>
    </dgm:pt>
    <dgm:pt modelId="{899930E1-BD94-DB45-AC81-08470CB2DD2B}" type="parTrans" cxnId="{DD57F2C5-C897-1048-A137-C65E6715835B}">
      <dgm:prSet/>
      <dgm:spPr/>
      <dgm:t>
        <a:bodyPr/>
        <a:lstStyle/>
        <a:p>
          <a:endParaRPr lang="en-GB"/>
        </a:p>
      </dgm:t>
    </dgm:pt>
    <dgm:pt modelId="{0F518F4E-E69A-4448-A8CF-5D728B3A63DC}" type="sibTrans" cxnId="{DD57F2C5-C897-1048-A137-C65E6715835B}">
      <dgm:prSet/>
      <dgm:spPr/>
      <dgm:t>
        <a:bodyPr/>
        <a:lstStyle/>
        <a:p>
          <a:endParaRPr lang="en-GB"/>
        </a:p>
      </dgm:t>
    </dgm:pt>
    <dgm:pt modelId="{4C9EE50B-13EE-C348-B722-5D2B65372A2C}" type="pres">
      <dgm:prSet presAssocID="{6F9BF693-9868-9942-BCA7-AE7C49304641}" presName="diagram" presStyleCnt="0">
        <dgm:presLayoutVars>
          <dgm:dir/>
          <dgm:resizeHandles val="exact"/>
        </dgm:presLayoutVars>
      </dgm:prSet>
      <dgm:spPr/>
    </dgm:pt>
    <dgm:pt modelId="{26DBB0A9-F11E-A94D-873B-E1A80A95BFBE}" type="pres">
      <dgm:prSet presAssocID="{6E2F1607-6F62-ED49-B221-DAEE4FCA5EEC}" presName="node" presStyleLbl="node1" presStyleIdx="0" presStyleCnt="5">
        <dgm:presLayoutVars>
          <dgm:bulletEnabled val="1"/>
        </dgm:presLayoutVars>
      </dgm:prSet>
      <dgm:spPr/>
    </dgm:pt>
    <dgm:pt modelId="{1617E7C7-60BE-9745-A568-1FA547FCB769}" type="pres">
      <dgm:prSet presAssocID="{E0037C22-C474-8245-8E38-F0EC607AE3A6}" presName="sibTrans" presStyleCnt="0"/>
      <dgm:spPr/>
    </dgm:pt>
    <dgm:pt modelId="{AF25DA5D-8B9F-BF4C-9A75-D5ECDB5B98C6}" type="pres">
      <dgm:prSet presAssocID="{5DD1D67E-04C6-594B-AD16-CB3AA3216927}" presName="node" presStyleLbl="node1" presStyleIdx="1" presStyleCnt="5">
        <dgm:presLayoutVars>
          <dgm:bulletEnabled val="1"/>
        </dgm:presLayoutVars>
      </dgm:prSet>
      <dgm:spPr/>
    </dgm:pt>
    <dgm:pt modelId="{A3542373-3A36-DE40-95F3-CC8AEB35EB27}" type="pres">
      <dgm:prSet presAssocID="{DFD235B8-6D7C-4744-81E9-E9FC6BDE895E}" presName="sibTrans" presStyleCnt="0"/>
      <dgm:spPr/>
    </dgm:pt>
    <dgm:pt modelId="{4D966E87-98E2-D04C-ACD2-A75ED0248686}" type="pres">
      <dgm:prSet presAssocID="{2C032745-4E17-134B-8AD5-82FE428B852C}" presName="node" presStyleLbl="node1" presStyleIdx="2" presStyleCnt="5">
        <dgm:presLayoutVars>
          <dgm:bulletEnabled val="1"/>
        </dgm:presLayoutVars>
      </dgm:prSet>
      <dgm:spPr/>
    </dgm:pt>
    <dgm:pt modelId="{7F4A8B30-AE1A-5843-A583-6B517BB2B0E3}" type="pres">
      <dgm:prSet presAssocID="{0BEAFAF2-2C3A-C142-82F9-642509D2513D}" presName="sibTrans" presStyleCnt="0"/>
      <dgm:spPr/>
    </dgm:pt>
    <dgm:pt modelId="{F646B48B-62B7-D840-84FC-9B1BCB8CFE1C}" type="pres">
      <dgm:prSet presAssocID="{A8501786-1C86-0840-AE5E-A8A8186DA8EF}" presName="node" presStyleLbl="node1" presStyleIdx="3" presStyleCnt="5">
        <dgm:presLayoutVars>
          <dgm:bulletEnabled val="1"/>
        </dgm:presLayoutVars>
      </dgm:prSet>
      <dgm:spPr/>
    </dgm:pt>
    <dgm:pt modelId="{D2586C41-2F57-E04C-BF6A-37DFA7AE0978}" type="pres">
      <dgm:prSet presAssocID="{9A0CD956-05EC-5E49-A286-7A946F3D0A1E}" presName="sibTrans" presStyleCnt="0"/>
      <dgm:spPr/>
    </dgm:pt>
    <dgm:pt modelId="{611F422E-2391-834B-8B2B-254A4A0A7203}" type="pres">
      <dgm:prSet presAssocID="{72BCD17D-8DA5-5947-BF30-1ADAE0AEEAC3}" presName="node" presStyleLbl="node1" presStyleIdx="4" presStyleCnt="5">
        <dgm:presLayoutVars>
          <dgm:bulletEnabled val="1"/>
        </dgm:presLayoutVars>
      </dgm:prSet>
      <dgm:spPr/>
    </dgm:pt>
  </dgm:ptLst>
  <dgm:cxnLst>
    <dgm:cxn modelId="{A6C4B313-4C03-0243-BB81-56B1E422D149}" srcId="{6F9BF693-9868-9942-BCA7-AE7C49304641}" destId="{5DD1D67E-04C6-594B-AD16-CB3AA3216927}" srcOrd="1" destOrd="0" parTransId="{D6F16CE3-1532-4B42-B787-799D3CC7E173}" sibTransId="{DFD235B8-6D7C-4744-81E9-E9FC6BDE895E}"/>
    <dgm:cxn modelId="{BF62B11E-2D6D-2F4E-8A12-4F01C1AC2D5C}" srcId="{6F9BF693-9868-9942-BCA7-AE7C49304641}" destId="{A8501786-1C86-0840-AE5E-A8A8186DA8EF}" srcOrd="3" destOrd="0" parTransId="{ACD89D3B-1D82-2745-AB4B-E5234AD6D3E0}" sibTransId="{9A0CD956-05EC-5E49-A286-7A946F3D0A1E}"/>
    <dgm:cxn modelId="{24C5F93E-22DA-234F-9876-11007F3E5B03}" type="presOf" srcId="{A8501786-1C86-0840-AE5E-A8A8186DA8EF}" destId="{F646B48B-62B7-D840-84FC-9B1BCB8CFE1C}" srcOrd="0" destOrd="0" presId="urn:microsoft.com/office/officeart/2005/8/layout/default"/>
    <dgm:cxn modelId="{59168A5C-5F19-624E-AF25-C5CA0405D25A}" type="presOf" srcId="{6E2F1607-6F62-ED49-B221-DAEE4FCA5EEC}" destId="{26DBB0A9-F11E-A94D-873B-E1A80A95BFBE}" srcOrd="0" destOrd="0" presId="urn:microsoft.com/office/officeart/2005/8/layout/default"/>
    <dgm:cxn modelId="{343CB871-2250-7D43-AD49-F8A6577D7894}" type="presOf" srcId="{2C032745-4E17-134B-8AD5-82FE428B852C}" destId="{4D966E87-98E2-D04C-ACD2-A75ED0248686}" srcOrd="0" destOrd="0" presId="urn:microsoft.com/office/officeart/2005/8/layout/default"/>
    <dgm:cxn modelId="{1FE0F794-1B47-7442-BF47-3151293436AF}" type="presOf" srcId="{5DD1D67E-04C6-594B-AD16-CB3AA3216927}" destId="{AF25DA5D-8B9F-BF4C-9A75-D5ECDB5B98C6}" srcOrd="0" destOrd="0" presId="urn:microsoft.com/office/officeart/2005/8/layout/default"/>
    <dgm:cxn modelId="{3E0AD1A5-0E42-694B-8D71-92AAE2433357}" type="presOf" srcId="{72BCD17D-8DA5-5947-BF30-1ADAE0AEEAC3}" destId="{611F422E-2391-834B-8B2B-254A4A0A7203}" srcOrd="0" destOrd="0" presId="urn:microsoft.com/office/officeart/2005/8/layout/default"/>
    <dgm:cxn modelId="{85AA6CB1-2C19-8446-924B-39F46C5D3BCA}" type="presOf" srcId="{6F9BF693-9868-9942-BCA7-AE7C49304641}" destId="{4C9EE50B-13EE-C348-B722-5D2B65372A2C}" srcOrd="0" destOrd="0" presId="urn:microsoft.com/office/officeart/2005/8/layout/default"/>
    <dgm:cxn modelId="{DD57F2C5-C897-1048-A137-C65E6715835B}" srcId="{6F9BF693-9868-9942-BCA7-AE7C49304641}" destId="{72BCD17D-8DA5-5947-BF30-1ADAE0AEEAC3}" srcOrd="4" destOrd="0" parTransId="{899930E1-BD94-DB45-AC81-08470CB2DD2B}" sibTransId="{0F518F4E-E69A-4448-A8CF-5D728B3A63DC}"/>
    <dgm:cxn modelId="{0E5835CF-F45A-4649-B481-61FF53E1C7A5}" srcId="{6F9BF693-9868-9942-BCA7-AE7C49304641}" destId="{6E2F1607-6F62-ED49-B221-DAEE4FCA5EEC}" srcOrd="0" destOrd="0" parTransId="{6C695B16-4EB4-9047-9D15-623D17B91A16}" sibTransId="{E0037C22-C474-8245-8E38-F0EC607AE3A6}"/>
    <dgm:cxn modelId="{2A6C04F5-CD86-5D48-B473-06994F85C328}" srcId="{6F9BF693-9868-9942-BCA7-AE7C49304641}" destId="{2C032745-4E17-134B-8AD5-82FE428B852C}" srcOrd="2" destOrd="0" parTransId="{87DC1D05-917A-BF42-8F83-1B6647FEA66F}" sibTransId="{0BEAFAF2-2C3A-C142-82F9-642509D2513D}"/>
    <dgm:cxn modelId="{FF3C3316-385F-BC42-9F8D-58964DB9B93F}" type="presParOf" srcId="{4C9EE50B-13EE-C348-B722-5D2B65372A2C}" destId="{26DBB0A9-F11E-A94D-873B-E1A80A95BFBE}" srcOrd="0" destOrd="0" presId="urn:microsoft.com/office/officeart/2005/8/layout/default"/>
    <dgm:cxn modelId="{A8723948-A767-7048-8B7A-E04129D7A156}" type="presParOf" srcId="{4C9EE50B-13EE-C348-B722-5D2B65372A2C}" destId="{1617E7C7-60BE-9745-A568-1FA547FCB769}" srcOrd="1" destOrd="0" presId="urn:microsoft.com/office/officeart/2005/8/layout/default"/>
    <dgm:cxn modelId="{3013F4C9-7322-FB49-9962-B2BEDAD19462}" type="presParOf" srcId="{4C9EE50B-13EE-C348-B722-5D2B65372A2C}" destId="{AF25DA5D-8B9F-BF4C-9A75-D5ECDB5B98C6}" srcOrd="2" destOrd="0" presId="urn:microsoft.com/office/officeart/2005/8/layout/default"/>
    <dgm:cxn modelId="{F93ED1B0-AAF9-A94F-AE0A-8D7F4A129034}" type="presParOf" srcId="{4C9EE50B-13EE-C348-B722-5D2B65372A2C}" destId="{A3542373-3A36-DE40-95F3-CC8AEB35EB27}" srcOrd="3" destOrd="0" presId="urn:microsoft.com/office/officeart/2005/8/layout/default"/>
    <dgm:cxn modelId="{BE6B9A11-D643-2B4D-A023-2E9F5DB1C3D4}" type="presParOf" srcId="{4C9EE50B-13EE-C348-B722-5D2B65372A2C}" destId="{4D966E87-98E2-D04C-ACD2-A75ED0248686}" srcOrd="4" destOrd="0" presId="urn:microsoft.com/office/officeart/2005/8/layout/default"/>
    <dgm:cxn modelId="{FC8218B0-2A81-4D4F-AD8F-0BD1FB05604C}" type="presParOf" srcId="{4C9EE50B-13EE-C348-B722-5D2B65372A2C}" destId="{7F4A8B30-AE1A-5843-A583-6B517BB2B0E3}" srcOrd="5" destOrd="0" presId="urn:microsoft.com/office/officeart/2005/8/layout/default"/>
    <dgm:cxn modelId="{2E34430F-DE43-BC42-A702-7B82294893D7}" type="presParOf" srcId="{4C9EE50B-13EE-C348-B722-5D2B65372A2C}" destId="{F646B48B-62B7-D840-84FC-9B1BCB8CFE1C}" srcOrd="6" destOrd="0" presId="urn:microsoft.com/office/officeart/2005/8/layout/default"/>
    <dgm:cxn modelId="{C773C3D3-B4E4-814A-86EE-FE36D877E8F1}" type="presParOf" srcId="{4C9EE50B-13EE-C348-B722-5D2B65372A2C}" destId="{D2586C41-2F57-E04C-BF6A-37DFA7AE0978}" srcOrd="7" destOrd="0" presId="urn:microsoft.com/office/officeart/2005/8/layout/default"/>
    <dgm:cxn modelId="{14F69367-4171-6842-972C-D5839767B7D7}" type="presParOf" srcId="{4C9EE50B-13EE-C348-B722-5D2B65372A2C}" destId="{611F422E-2391-834B-8B2B-254A4A0A7203}"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8AD24A-4222-1D4A-A2BB-CAE96B0F1FC7}">
      <dsp:nvSpPr>
        <dsp:cNvPr id="0" name=""/>
        <dsp:cNvSpPr/>
      </dsp:nvSpPr>
      <dsp:spPr>
        <a:xfrm>
          <a:off x="892864" y="8088"/>
          <a:ext cx="2920500" cy="2920500"/>
        </a:xfrm>
        <a:prstGeom prst="ellipse">
          <a:avLst/>
        </a:prstGeom>
        <a:blipFill>
          <a:blip xmlns:r="http://schemas.openxmlformats.org/officeDocument/2006/relationships" r:embed="rId1"/>
          <a:srcRect/>
          <a:stretch>
            <a:fillRect l="-39000" r="-39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B2309C3-94E9-0F46-9C73-68499092F00E}">
      <dsp:nvSpPr>
        <dsp:cNvPr id="0" name=""/>
        <dsp:cNvSpPr/>
      </dsp:nvSpPr>
      <dsp:spPr>
        <a:xfrm>
          <a:off x="776708" y="3097844"/>
          <a:ext cx="3152812" cy="32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b="1"/>
          </a:pPr>
          <a:r>
            <a:rPr lang="en-GB" sz="1800" kern="1200"/>
            <a:t>Blanket Social Media Ban</a:t>
          </a:r>
        </a:p>
      </dsp:txBody>
      <dsp:txXfrm>
        <a:off x="776708" y="3097844"/>
        <a:ext cx="3152812" cy="324000"/>
      </dsp:txXfrm>
    </dsp:sp>
    <dsp:sp modelId="{26453F5F-4482-FE4E-8660-450D90776853}">
      <dsp:nvSpPr>
        <dsp:cNvPr id="0" name=""/>
        <dsp:cNvSpPr/>
      </dsp:nvSpPr>
      <dsp:spPr>
        <a:xfrm>
          <a:off x="776708" y="3421844"/>
          <a:ext cx="3152812" cy="2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GB" sz="1400" kern="1200" dirty="0"/>
            <a:t>Strict Prohibition</a:t>
          </a:r>
        </a:p>
      </dsp:txBody>
      <dsp:txXfrm>
        <a:off x="776708" y="3421844"/>
        <a:ext cx="3152812" cy="270000"/>
      </dsp:txXfrm>
    </dsp:sp>
    <dsp:sp modelId="{C10D05C8-9C5A-7A4B-92ED-3E463F01509D}">
      <dsp:nvSpPr>
        <dsp:cNvPr id="0" name=""/>
        <dsp:cNvSpPr/>
      </dsp:nvSpPr>
      <dsp:spPr>
        <a:xfrm>
          <a:off x="4337726" y="8088"/>
          <a:ext cx="2920500" cy="2920500"/>
        </a:xfrm>
        <a:prstGeom prst="ellipse">
          <a:avLst/>
        </a:prstGeom>
        <a:blipFill>
          <a:blip xmlns:r="http://schemas.openxmlformats.org/officeDocument/2006/relationships" r:embed="rId2"/>
          <a:srcRect/>
          <a:stretch>
            <a:fillRect l="-25000" r="-25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4503CD-5C36-C34A-A202-C93630EC70E4}">
      <dsp:nvSpPr>
        <dsp:cNvPr id="0" name=""/>
        <dsp:cNvSpPr/>
      </dsp:nvSpPr>
      <dsp:spPr>
        <a:xfrm>
          <a:off x="4221570" y="3097844"/>
          <a:ext cx="3152812" cy="32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b="1"/>
          </a:pPr>
          <a:r>
            <a:rPr lang="en-GB" sz="1800" kern="1200" dirty="0"/>
            <a:t>Variety of Measures</a:t>
          </a:r>
        </a:p>
      </dsp:txBody>
      <dsp:txXfrm>
        <a:off x="4221570" y="3097844"/>
        <a:ext cx="3152812" cy="324000"/>
      </dsp:txXfrm>
    </dsp:sp>
    <dsp:sp modelId="{A58FDC4A-B17F-C54B-B6E3-07FE7B98BCCC}">
      <dsp:nvSpPr>
        <dsp:cNvPr id="0" name=""/>
        <dsp:cNvSpPr/>
      </dsp:nvSpPr>
      <dsp:spPr>
        <a:xfrm>
          <a:off x="4221570" y="3421844"/>
          <a:ext cx="3152812" cy="2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GB" sz="1400" kern="1200" dirty="0"/>
            <a:t>Diverse responses linked to the root</a:t>
          </a:r>
        </a:p>
      </dsp:txBody>
      <dsp:txXfrm>
        <a:off x="4221570" y="3421844"/>
        <a:ext cx="3152812" cy="27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DBB0A9-F11E-A94D-873B-E1A80A95BFBE}">
      <dsp:nvSpPr>
        <dsp:cNvPr id="0" name=""/>
        <dsp:cNvSpPr/>
      </dsp:nvSpPr>
      <dsp:spPr>
        <a:xfrm>
          <a:off x="0" y="719918"/>
          <a:ext cx="2539999" cy="1524000"/>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b="1" kern="1200" dirty="0"/>
            <a:t>UNCRC</a:t>
          </a:r>
        </a:p>
        <a:p>
          <a:pPr marL="0" lvl="0" indent="0" algn="ctr" defTabSz="1022350">
            <a:lnSpc>
              <a:spcPct val="90000"/>
            </a:lnSpc>
            <a:spcBef>
              <a:spcPct val="0"/>
            </a:spcBef>
            <a:spcAft>
              <a:spcPct val="35000"/>
            </a:spcAft>
            <a:buNone/>
          </a:pPr>
          <a:r>
            <a:rPr lang="en-GB" sz="2300" b="1" kern="1200" dirty="0"/>
            <a:t>(1991)</a:t>
          </a:r>
        </a:p>
      </dsp:txBody>
      <dsp:txXfrm>
        <a:off x="0" y="719918"/>
        <a:ext cx="2539999" cy="1524000"/>
      </dsp:txXfrm>
    </dsp:sp>
    <dsp:sp modelId="{AF25DA5D-8B9F-BF4C-9A75-D5ECDB5B98C6}">
      <dsp:nvSpPr>
        <dsp:cNvPr id="0" name=""/>
        <dsp:cNvSpPr/>
      </dsp:nvSpPr>
      <dsp:spPr>
        <a:xfrm>
          <a:off x="2794000" y="719918"/>
          <a:ext cx="2539999" cy="1524000"/>
        </a:xfrm>
        <a:prstGeom prst="rect">
          <a:avLst/>
        </a:prstGeom>
        <a:solidFill>
          <a:schemeClr val="accent4">
            <a:hueOff val="1649984"/>
            <a:satOff val="-7300"/>
            <a:lumOff val="-122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b="1" kern="1200" dirty="0"/>
            <a:t>CCPA</a:t>
          </a:r>
        </a:p>
        <a:p>
          <a:pPr marL="0" lvl="0" indent="0" algn="ctr" defTabSz="1022350">
            <a:lnSpc>
              <a:spcPct val="90000"/>
            </a:lnSpc>
            <a:spcBef>
              <a:spcPct val="0"/>
            </a:spcBef>
            <a:spcAft>
              <a:spcPct val="35000"/>
            </a:spcAft>
            <a:buNone/>
          </a:pPr>
          <a:r>
            <a:rPr lang="en-GB" sz="2300" b="1" kern="1200" dirty="0"/>
            <a:t>(2004)</a:t>
          </a:r>
        </a:p>
      </dsp:txBody>
      <dsp:txXfrm>
        <a:off x="2794000" y="719918"/>
        <a:ext cx="2539999" cy="1524000"/>
      </dsp:txXfrm>
    </dsp:sp>
    <dsp:sp modelId="{4D966E87-98E2-D04C-ACD2-A75ED0248686}">
      <dsp:nvSpPr>
        <dsp:cNvPr id="0" name=""/>
        <dsp:cNvSpPr/>
      </dsp:nvSpPr>
      <dsp:spPr>
        <a:xfrm>
          <a:off x="5587999" y="719918"/>
          <a:ext cx="2539999" cy="1524000"/>
        </a:xfrm>
        <a:prstGeom prst="rect">
          <a:avLst/>
        </a:prstGeom>
        <a:solidFill>
          <a:schemeClr val="accent4">
            <a:hueOff val="3299968"/>
            <a:satOff val="-14601"/>
            <a:lumOff val="-245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b="1" kern="1200" dirty="0"/>
            <a:t>CHARTER OF FUNDAMENTAL RIGHTS &amp; FREEDOMS</a:t>
          </a:r>
        </a:p>
      </dsp:txBody>
      <dsp:txXfrm>
        <a:off x="5587999" y="719918"/>
        <a:ext cx="2539999" cy="1524000"/>
      </dsp:txXfrm>
    </dsp:sp>
    <dsp:sp modelId="{F646B48B-62B7-D840-84FC-9B1BCB8CFE1C}">
      <dsp:nvSpPr>
        <dsp:cNvPr id="0" name=""/>
        <dsp:cNvSpPr/>
      </dsp:nvSpPr>
      <dsp:spPr>
        <a:xfrm>
          <a:off x="1397000" y="2497919"/>
          <a:ext cx="2539999" cy="1524000"/>
        </a:xfrm>
        <a:prstGeom prst="rect">
          <a:avLst/>
        </a:prstGeom>
        <a:solidFill>
          <a:schemeClr val="accent4">
            <a:hueOff val="4949952"/>
            <a:satOff val="-21901"/>
            <a:lumOff val="-367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b="1" kern="1200" dirty="0"/>
            <a:t>COMMISSION OF PARLIAMENT</a:t>
          </a:r>
        </a:p>
        <a:p>
          <a:pPr marL="0" lvl="0" indent="0" algn="ctr" defTabSz="1022350">
            <a:lnSpc>
              <a:spcPct val="90000"/>
            </a:lnSpc>
            <a:spcBef>
              <a:spcPct val="0"/>
            </a:spcBef>
            <a:spcAft>
              <a:spcPct val="35000"/>
            </a:spcAft>
            <a:buNone/>
          </a:pPr>
          <a:r>
            <a:rPr lang="en-GB" sz="2300" b="1" kern="1200" dirty="0"/>
            <a:t>(OCA – 2006)</a:t>
          </a:r>
        </a:p>
      </dsp:txBody>
      <dsp:txXfrm>
        <a:off x="1397000" y="2497919"/>
        <a:ext cx="2539999" cy="1524000"/>
      </dsp:txXfrm>
    </dsp:sp>
    <dsp:sp modelId="{611F422E-2391-834B-8B2B-254A4A0A7203}">
      <dsp:nvSpPr>
        <dsp:cNvPr id="0" name=""/>
        <dsp:cNvSpPr/>
      </dsp:nvSpPr>
      <dsp:spPr>
        <a:xfrm>
          <a:off x="4191000" y="2497919"/>
          <a:ext cx="2539999" cy="1524000"/>
        </a:xfrm>
        <a:prstGeom prst="rect">
          <a:avLst/>
        </a:prstGeom>
        <a:solidFill>
          <a:schemeClr val="accent4">
            <a:hueOff val="6599937"/>
            <a:satOff val="-29202"/>
            <a:lumOff val="-490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b="1" kern="1200" dirty="0"/>
            <a:t>INTER-MINISTERIAL WORKING GROUPS -&gt; MDAs</a:t>
          </a:r>
        </a:p>
      </dsp:txBody>
      <dsp:txXfrm>
        <a:off x="4191000" y="2497919"/>
        <a:ext cx="2539999" cy="1524000"/>
      </dsp:txXfrm>
    </dsp:sp>
  </dsp:spTree>
</dsp:drawing>
</file>

<file path=ppt/diagrams/layout1.xml><?xml version="1.0" encoding="utf-8"?>
<dgm:layoutDef xmlns:dgm="http://schemas.openxmlformats.org/drawingml/2006/diagram" xmlns:a="http://schemas.openxmlformats.org/drawingml/2006/main" uniqueId="urn:microsoft.com/office/officeart/2024/layout/MeetTheTeam">
  <dgm:title val=""/>
  <dgm:desc val=""/>
  <dgm:catLst>
    <dgm:cat type="meettheteam" pri="100"/>
  </dgm:catLst>
  <dgm:sampData>
    <dgm:dataModel>
      <dgm:ptLst>
        <dgm:pt modelId="0" type="doc"/>
        <dgm:pt modelId="10">
          <dgm:prSet phldrT="Name" phldr="1"/>
        </dgm:pt>
        <dgm:pt modelId="11">
          <dgm:prSet phldrT="Role" phldr="1"/>
        </dgm:pt>
        <dgm:pt modelId="20">
          <dgm:prSet phldrT="Name" phldr="1"/>
        </dgm:pt>
        <dgm:pt modelId="21">
          <dgm:prSet phldrT="Role" phldr="1"/>
        </dgm:pt>
        <dgm:pt modelId="30">
          <dgm:prSet phldrT="Name" phldr="1"/>
        </dgm:pt>
        <dgm:pt modelId="31">
          <dgm:prSet phldrT="Role" phldr="1"/>
        </dgm:pt>
        <dgm:pt modelId="40">
          <dgm:prSet phldrT="Name" phldr="1"/>
        </dgm:pt>
        <dgm:pt modelId="41">
          <dgm:prSet phldrT="Role" phldr="1"/>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 modelId="106" srcId="0" destId="40" srcOrd="3" destOrd="0"/>
        <dgm:cxn modelId="107" srcId="40" destId="4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038"/>
          <dgm:constr type="sp" refType="w" refFor="ch" refForName="compNode" op="equ" fact="0.03"/>
          <dgm:constr type="primFontSz" for="des" forName="nameText" op="equ" val="18"/>
          <dgm:constr type="primFontSz" for="des" forName="roleText" op="equ" val="14"/>
          <dgm:constr type="h" for="des" forName="compNode" op="equ"/>
        </dgm:constrLst>
      </dgm:if>
      <dgm:if name="Name5" axis="ch" ptType="node" func="cnt" op="lte" val="3">
        <dgm:constrLst>
          <dgm:constr type="h" for="ch" forName="compNode" refType="h" fact="0.4"/>
          <dgm:constr type="w" for="ch" forName="compNode" val="100"/>
          <dgm:constr type="w" for="ch" forName="sibTrans" refType="w" refFor="ch" refForName="compNode" fact="0.038"/>
          <dgm:constr type="sp" refType="w" refFor="ch" refForName="compNode" op="equ" fact="0.03"/>
          <dgm:constr type="primFontSz" for="des" forName="nameText" op="equ" val="18"/>
          <dgm:constr type="primFontSz" for="des" forName="roleText" op="equ" val="14"/>
          <dgm:constr type="h" for="des" forName="compNode" op="equ"/>
        </dgm:constrLst>
      </dgm:if>
      <dgm:if name="Name6" axis="ch" ptType="node" func="cnt" op="lte" val="4">
        <dgm:constrLst>
          <dgm:constr type="h" for="ch" forName="compNode" refType="h" fact="0.4"/>
          <dgm:constr type="w" for="ch" forName="compNode" refType="w"/>
          <dgm:constr type="w" for="ch" forName="sibTrans" refType="w" refFor="ch" refForName="compNode" fact="0.038"/>
          <dgm:constr type="sp" refType="w" refFor="ch" refForName="compNode" op="equ" fact="0.03"/>
          <dgm:constr type="primFontSz" for="des" forName="nameText" op="equ" val="18"/>
          <dgm:constr type="primFontSz" for="des" forName="roleText" op="equ" val="14"/>
          <dgm:constr type="h" for="des" forName="compNode" op="equ"/>
        </dgm:constrLst>
      </dgm:if>
      <dgm:else name="Name7">
        <dgm:constrLst>
          <dgm:constr type="h" for="ch" forName="compNode" refType="h" fact="0.4"/>
          <dgm:constr type="w" for="ch" forName="compNode" refType="w"/>
          <dgm:constr type="w" for="ch" forName="sibTrans" refType="w" refFor="ch" refForName="compNode" fact="0.038"/>
          <dgm:constr type="sp" refType="w" refFor="ch" refForName="compNode" op="equ" fact="0.03"/>
          <dgm:constr type="primFontSz" for="des" forName="nameText" op="equ" val="18"/>
          <dgm:constr type="primFontSz" for="des" forName="roleText" op="equ" val="14"/>
          <dgm:constr type="h" for="des" forName="compNode"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photoCircle" refType="w" fact="0.88"/>
          <dgm:constr type="h" for="ch" forName="photoCircle" refType="w" refFor="ch" refForName="photoCircle"/>
          <dgm:constr type="t" for="ch" forName="photoCircle"/>
          <dgm:constr type="ctrX" for="ch" forName="photoCircle" refType="w" fact="0.5"/>
          <dgm:constr type="h" for="ch" forName="spacer" refType="w" fact="0.051"/>
          <dgm:constr type="w" for="ch" forName="spacer" refType="w"/>
          <dgm:constr type="l" for="ch" forName="spacer"/>
          <dgm:constr type="t" for="ch" forName="spacer" refType="b" refFor="ch" refForName="photoCircle"/>
          <dgm:constr type="h" for="ch" forName="nameText" val="9"/>
          <dgm:constr type="w" for="ch" forName="nameText" refType="w" fact="0.95"/>
          <dgm:constr type="ctrX" for="ch" forName="nameText" refType="w" fact="0.5"/>
          <dgm:constr type="t" for="ch" forName="nameText" refType="b" refFor="ch" refForName="spacer"/>
          <dgm:constr type="h" for="ch" forName="roleText" val="7.5"/>
          <dgm:constr type="w" for="ch" forName="roleText" refType="w" fact="0.95"/>
          <dgm:constr type="ctrX" for="ch" forName="roleText" refType="w" fact="0.5"/>
          <dgm:constr type="t" for="ch" forName="roleText" refType="b" refFor="ch" refForName="nameText"/>
        </dgm:constrLst>
        <dgm:ruleLst>
          <dgm:rule type="h" val="INF" fact="NaN" max="NaN"/>
        </dgm:ruleLst>
        <dgm:layoutNode name="photoCircle" styleLbl="fgImgPlace1">
          <dgm:alg type="sp"/>
          <dgm:shape xmlns:r="http://schemas.openxmlformats.org/officeDocument/2006/relationships" type="ellipse" r:blip="" blipPhldr="1">
            <dgm:adjLst/>
          </dgm:shape>
          <dgm:presOf/>
          <dgm:constrLst/>
          <dgm:ruleLst/>
        </dgm:layoutNode>
        <dgm:layoutNode name="spacer">
          <dgm:alg type="sp"/>
          <dgm:shape xmlns:r="http://schemas.openxmlformats.org/officeDocument/2006/relationships" r:blip="">
            <dgm:adjLst/>
          </dgm:shape>
          <dgm:presOf/>
          <dgm:constrLst/>
          <dgm:ruleLst/>
        </dgm:layoutNode>
        <dgm:layoutNode name="nameText" styleLbl="revTx">
          <dgm:varLst>
            <dgm:chMax val="1"/>
            <dgm:chPref val="1"/>
          </dgm:varLst>
          <dgm:alg type="tx">
            <dgm:param type="txAnchorVert" val="t"/>
            <dgm:param type="txAnchorHorzCh" val="ct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5" fact="NaN" max="NaN"/>
            <dgm:rule type="h" val="INF" fact="NaN" max="NaN"/>
          </dgm:ruleLst>
        </dgm:layoutNode>
        <dgm:layoutNode name="roleText" styleLbl="revTx">
          <dgm:varLst>
            <dgm:chMax val="0"/>
          </dgm:varLst>
          <dgm:alg type="tx">
            <dgm:param type="txAnchorVert" val="t"/>
            <dgm:param type="txAnchorHorzCh" val="ctr"/>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5"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42DA10E8-57BC-FD7A-3075-93752D63077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Zástupný symbol pro datum 2">
            <a:extLst>
              <a:ext uri="{FF2B5EF4-FFF2-40B4-BE49-F238E27FC236}">
                <a16:creationId xmlns:a16="http://schemas.microsoft.com/office/drawing/2014/main" id="{C3521C29-EECE-D06C-D28A-8291ACF0AA3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95F6F6E-DB61-4D6E-8223-A1010B5C41C6}" type="datetimeFigureOut">
              <a:rPr lang="en-GB" smtClean="0"/>
              <a:t>26/08/2026</a:t>
            </a:fld>
            <a:endParaRPr lang="en-GB"/>
          </a:p>
        </p:txBody>
      </p:sp>
      <p:sp>
        <p:nvSpPr>
          <p:cNvPr id="4" name="Zástupný symbol pro zápatí 3">
            <a:extLst>
              <a:ext uri="{FF2B5EF4-FFF2-40B4-BE49-F238E27FC236}">
                <a16:creationId xmlns:a16="http://schemas.microsoft.com/office/drawing/2014/main" id="{B5C3CD05-CE3D-BD88-162A-E6C92A80EDC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Zástupný symbol pro číslo snímku 4">
            <a:extLst>
              <a:ext uri="{FF2B5EF4-FFF2-40B4-BE49-F238E27FC236}">
                <a16:creationId xmlns:a16="http://schemas.microsoft.com/office/drawing/2014/main" id="{2A3B46FD-6951-4F03-3057-11D72A1506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39C0C1B-ABF9-49F8-AAE7-FFD4CED95BE7}" type="slidenum">
              <a:rPr lang="en-GB" smtClean="0"/>
              <a:t>‹#›</a:t>
            </a:fld>
            <a:endParaRPr lang="en-GB"/>
          </a:p>
        </p:txBody>
      </p:sp>
    </p:spTree>
    <p:extLst>
      <p:ext uri="{BB962C8B-B14F-4D97-AF65-F5344CB8AC3E}">
        <p14:creationId xmlns:p14="http://schemas.microsoft.com/office/powerpoint/2010/main" val="409984502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65FC0-1197-02E0-2EA6-B7E33A371728}"/>
              </a:ext>
            </a:extLst>
          </p:cNvPr>
          <p:cNvSpPr>
            <a:spLocks noGrp="1"/>
          </p:cNvSpPr>
          <p:nvPr>
            <p:ph type="ctrTitle"/>
          </p:nvPr>
        </p:nvSpPr>
        <p:spPr>
          <a:xfrm>
            <a:off x="988291" y="3186545"/>
            <a:ext cx="6705599" cy="1071418"/>
          </a:xfrm>
        </p:spPr>
        <p:txBody>
          <a:bodyPr anchor="t">
            <a:noAutofit/>
          </a:bodyPr>
          <a:lstStyle>
            <a:lvl1pPr algn="l">
              <a:defRPr lang="en-GB" sz="2400" b="1" dirty="0">
                <a:solidFill>
                  <a:schemeClr val="bg1"/>
                </a:solidFill>
                <a:latin typeface="+mj-lt"/>
                <a:cs typeface="Helvetica" panose="020B0604020202020204" pitchFamily="34"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4DC5597F-3989-A37A-DA10-A62746F76456}"/>
              </a:ext>
            </a:extLst>
          </p:cNvPr>
          <p:cNvSpPr>
            <a:spLocks noGrp="1"/>
          </p:cNvSpPr>
          <p:nvPr>
            <p:ph type="subTitle" idx="1" hasCustomPrompt="1"/>
          </p:nvPr>
        </p:nvSpPr>
        <p:spPr>
          <a:xfrm>
            <a:off x="988291" y="4358835"/>
            <a:ext cx="6705599" cy="868947"/>
          </a:xfrm>
        </p:spPr>
        <p:txBody>
          <a:bodyPr>
            <a:normAutofit/>
          </a:bodyPr>
          <a:lstStyle>
            <a:lvl1pPr marL="0" indent="0" algn="l">
              <a:buNone/>
              <a:defRPr sz="16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Place your Name here</a:t>
            </a:r>
            <a:endParaRPr lang="en-GB" dirty="0"/>
          </a:p>
        </p:txBody>
      </p:sp>
      <p:sp>
        <p:nvSpPr>
          <p:cNvPr id="4" name="Date Placeholder 3">
            <a:extLst>
              <a:ext uri="{FF2B5EF4-FFF2-40B4-BE49-F238E27FC236}">
                <a16:creationId xmlns:a16="http://schemas.microsoft.com/office/drawing/2014/main" id="{0E738C4F-35A0-6506-1B31-EFBBE7E062B4}"/>
              </a:ext>
            </a:extLst>
          </p:cNvPr>
          <p:cNvSpPr>
            <a:spLocks noGrp="1"/>
          </p:cNvSpPr>
          <p:nvPr>
            <p:ph type="dt" sz="half" idx="10"/>
          </p:nvPr>
        </p:nvSpPr>
        <p:spPr/>
        <p:txBody>
          <a:bodyPr/>
          <a:lstStyle/>
          <a:p>
            <a:fld id="{4A309658-3D88-41A4-970B-38C9A73C9501}" type="datetimeFigureOut">
              <a:rPr lang="en-GB" smtClean="0"/>
              <a:t>26/08/2026</a:t>
            </a:fld>
            <a:endParaRPr lang="en-GB"/>
          </a:p>
        </p:txBody>
      </p:sp>
      <p:sp>
        <p:nvSpPr>
          <p:cNvPr id="5" name="Footer Placeholder 4">
            <a:extLst>
              <a:ext uri="{FF2B5EF4-FFF2-40B4-BE49-F238E27FC236}">
                <a16:creationId xmlns:a16="http://schemas.microsoft.com/office/drawing/2014/main" id="{EF2D042F-4669-6EB0-5C20-C18A138A369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308E16-48DD-CCE3-83BB-E9A51E97D7FA}"/>
              </a:ext>
            </a:extLst>
          </p:cNvPr>
          <p:cNvSpPr>
            <a:spLocks noGrp="1"/>
          </p:cNvSpPr>
          <p:nvPr>
            <p:ph type="sldNum" sz="quarter" idx="12"/>
          </p:nvPr>
        </p:nvSpPr>
        <p:spPr/>
        <p:txBody>
          <a:bodyPr/>
          <a:lstStyle/>
          <a:p>
            <a:fld id="{33C95884-94E9-4B49-BAAA-9E63C413AB1D}" type="slidenum">
              <a:rPr lang="en-GB" smtClean="0"/>
              <a:t>‹#›</a:t>
            </a:fld>
            <a:endParaRPr lang="en-GB"/>
          </a:p>
        </p:txBody>
      </p:sp>
    </p:spTree>
    <p:extLst>
      <p:ext uri="{BB962C8B-B14F-4D97-AF65-F5344CB8AC3E}">
        <p14:creationId xmlns:p14="http://schemas.microsoft.com/office/powerpoint/2010/main" val="21900373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B45D6-BA3A-D4F0-A59B-8F644A8E651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CB2C37-8837-EA22-B393-A2024450299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02F5F37-5D1A-F2FF-A9CC-6012F95A92B6}"/>
              </a:ext>
            </a:extLst>
          </p:cNvPr>
          <p:cNvSpPr>
            <a:spLocks noGrp="1"/>
          </p:cNvSpPr>
          <p:nvPr>
            <p:ph type="dt" sz="half" idx="10"/>
          </p:nvPr>
        </p:nvSpPr>
        <p:spPr/>
        <p:txBody>
          <a:bodyPr/>
          <a:lstStyle/>
          <a:p>
            <a:fld id="{4A309658-3D88-41A4-970B-38C9A73C9501}" type="datetimeFigureOut">
              <a:rPr lang="en-GB" smtClean="0"/>
              <a:t>26/08/2026</a:t>
            </a:fld>
            <a:endParaRPr lang="en-GB"/>
          </a:p>
        </p:txBody>
      </p:sp>
      <p:sp>
        <p:nvSpPr>
          <p:cNvPr id="5" name="Footer Placeholder 4">
            <a:extLst>
              <a:ext uri="{FF2B5EF4-FFF2-40B4-BE49-F238E27FC236}">
                <a16:creationId xmlns:a16="http://schemas.microsoft.com/office/drawing/2014/main" id="{92D0A48B-B7CB-26D2-3656-154040B904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4C768A8-7488-8EB7-B902-EAB73AE76AB8}"/>
              </a:ext>
            </a:extLst>
          </p:cNvPr>
          <p:cNvSpPr>
            <a:spLocks noGrp="1"/>
          </p:cNvSpPr>
          <p:nvPr>
            <p:ph type="sldNum" sz="quarter" idx="12"/>
          </p:nvPr>
        </p:nvSpPr>
        <p:spPr/>
        <p:txBody>
          <a:bodyPr/>
          <a:lstStyle/>
          <a:p>
            <a:fld id="{33C95884-94E9-4B49-BAAA-9E63C413AB1D}" type="slidenum">
              <a:rPr lang="en-GB" smtClean="0"/>
              <a:t>‹#›</a:t>
            </a:fld>
            <a:endParaRPr lang="en-GB"/>
          </a:p>
        </p:txBody>
      </p:sp>
    </p:spTree>
    <p:extLst>
      <p:ext uri="{BB962C8B-B14F-4D97-AF65-F5344CB8AC3E}">
        <p14:creationId xmlns:p14="http://schemas.microsoft.com/office/powerpoint/2010/main" val="3313291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66815F3-A38B-27AD-DCBD-F292B1C1B59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7EADF9-B844-3FFD-1D8D-0FB345C5834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71E8D1-15CA-E5B8-7640-AFF99850AEF1}"/>
              </a:ext>
            </a:extLst>
          </p:cNvPr>
          <p:cNvSpPr>
            <a:spLocks noGrp="1"/>
          </p:cNvSpPr>
          <p:nvPr>
            <p:ph type="dt" sz="half" idx="10"/>
          </p:nvPr>
        </p:nvSpPr>
        <p:spPr/>
        <p:txBody>
          <a:bodyPr/>
          <a:lstStyle/>
          <a:p>
            <a:fld id="{4A309658-3D88-41A4-970B-38C9A73C9501}" type="datetimeFigureOut">
              <a:rPr lang="en-GB" smtClean="0"/>
              <a:t>26/08/2026</a:t>
            </a:fld>
            <a:endParaRPr lang="en-GB" dirty="0"/>
          </a:p>
        </p:txBody>
      </p:sp>
      <p:sp>
        <p:nvSpPr>
          <p:cNvPr id="5" name="Footer Placeholder 4">
            <a:extLst>
              <a:ext uri="{FF2B5EF4-FFF2-40B4-BE49-F238E27FC236}">
                <a16:creationId xmlns:a16="http://schemas.microsoft.com/office/drawing/2014/main" id="{6351F436-0F71-71EE-DB03-09E6A7374DC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81DA47D-FFD5-BD76-1CBD-E00EE0D1065D}"/>
              </a:ext>
            </a:extLst>
          </p:cNvPr>
          <p:cNvSpPr>
            <a:spLocks noGrp="1"/>
          </p:cNvSpPr>
          <p:nvPr>
            <p:ph type="sldNum" sz="quarter" idx="12"/>
          </p:nvPr>
        </p:nvSpPr>
        <p:spPr/>
        <p:txBody>
          <a:bodyPr/>
          <a:lstStyle/>
          <a:p>
            <a:fld id="{33C95884-94E9-4B49-BAAA-9E63C413AB1D}" type="slidenum">
              <a:rPr lang="en-GB" smtClean="0"/>
              <a:t>‹#›</a:t>
            </a:fld>
            <a:endParaRPr lang="en-GB" dirty="0"/>
          </a:p>
        </p:txBody>
      </p:sp>
    </p:spTree>
    <p:extLst>
      <p:ext uri="{BB962C8B-B14F-4D97-AF65-F5344CB8AC3E}">
        <p14:creationId xmlns:p14="http://schemas.microsoft.com/office/powerpoint/2010/main" val="3815732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0C1F15A-CAB2-C40B-A2C6-068BCB2233A3}"/>
              </a:ext>
            </a:extLst>
          </p:cNvPr>
          <p:cNvSpPr/>
          <p:nvPr userDrawn="1"/>
        </p:nvSpPr>
        <p:spPr>
          <a:xfrm>
            <a:off x="0" y="1345096"/>
            <a:ext cx="12192000" cy="5512904"/>
          </a:xfrm>
          <a:prstGeom prst="rect">
            <a:avLst/>
          </a:prstGeom>
          <a:gradFill>
            <a:gsLst>
              <a:gs pos="0">
                <a:srgbClr val="E8EEF0"/>
              </a:gs>
              <a:gs pos="100000">
                <a:srgbClr val="E1E7F7"/>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8">
            <a:extLst>
              <a:ext uri="{FF2B5EF4-FFF2-40B4-BE49-F238E27FC236}">
                <a16:creationId xmlns:a16="http://schemas.microsoft.com/office/drawing/2014/main" id="{51E29894-55A9-21CE-5A72-4C2104574DC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900028" y="1526556"/>
            <a:ext cx="5093390" cy="5149983"/>
          </a:xfrm>
          <a:prstGeom prst="rect">
            <a:avLst/>
          </a:prstGeom>
        </p:spPr>
      </p:pic>
      <p:sp>
        <p:nvSpPr>
          <p:cNvPr id="2" name="Title 1">
            <a:extLst>
              <a:ext uri="{FF2B5EF4-FFF2-40B4-BE49-F238E27FC236}">
                <a16:creationId xmlns:a16="http://schemas.microsoft.com/office/drawing/2014/main" id="{2B441AE8-DB41-C543-9009-B67EC27D9CDC}"/>
              </a:ext>
            </a:extLst>
          </p:cNvPr>
          <p:cNvSpPr>
            <a:spLocks noGrp="1"/>
          </p:cNvSpPr>
          <p:nvPr>
            <p:ph type="title"/>
          </p:nvPr>
        </p:nvSpPr>
        <p:spPr>
          <a:xfrm>
            <a:off x="378691" y="1649485"/>
            <a:ext cx="11416145" cy="576984"/>
          </a:xfrm>
        </p:spPr>
        <p:txBody>
          <a:bodyPr>
            <a:normAutofit/>
          </a:bodyPr>
          <a:lstStyle>
            <a:lvl1pPr>
              <a:defRPr sz="2400" b="1">
                <a:solidFill>
                  <a:srgbClr val="0A193A"/>
                </a:solidFill>
                <a:latin typeface="Aptos" panose="020B0004020202020204" pitchFamily="34"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EB1AD8BF-62D2-14B3-59B3-97E6514BF544}"/>
              </a:ext>
            </a:extLst>
          </p:cNvPr>
          <p:cNvSpPr>
            <a:spLocks noGrp="1"/>
          </p:cNvSpPr>
          <p:nvPr>
            <p:ph idx="1"/>
          </p:nvPr>
        </p:nvSpPr>
        <p:spPr>
          <a:xfrm>
            <a:off x="378691" y="2336800"/>
            <a:ext cx="11416145" cy="3840163"/>
          </a:xfrm>
        </p:spPr>
        <p:txBody>
          <a:bodyPr>
            <a:normAutofit/>
          </a:bodyPr>
          <a:lstStyle>
            <a:lvl1pPr>
              <a:defRPr sz="1800">
                <a:solidFill>
                  <a:srgbClr val="0A193A"/>
                </a:solidFill>
                <a:latin typeface="+mn-lt"/>
              </a:defRPr>
            </a:lvl1pPr>
            <a:lvl2pPr>
              <a:defRPr sz="1600">
                <a:solidFill>
                  <a:srgbClr val="0A193A"/>
                </a:solidFill>
                <a:latin typeface="+mn-lt"/>
              </a:defRPr>
            </a:lvl2pPr>
            <a:lvl3pPr>
              <a:defRPr sz="1400">
                <a:solidFill>
                  <a:srgbClr val="0A193A"/>
                </a:solidFill>
                <a:latin typeface="+mn-lt"/>
              </a:defRPr>
            </a:lvl3pPr>
            <a:lvl4pPr>
              <a:defRPr sz="1200">
                <a:solidFill>
                  <a:srgbClr val="0A193A"/>
                </a:solidFill>
                <a:latin typeface="+mn-lt"/>
              </a:defRPr>
            </a:lvl4pPr>
            <a:lvl5pPr>
              <a:defRPr sz="1200">
                <a:solidFill>
                  <a:srgbClr val="0A193A"/>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10374949-CDB7-EFB4-99A4-F68975449464}"/>
              </a:ext>
            </a:extLst>
          </p:cNvPr>
          <p:cNvSpPr>
            <a:spLocks noGrp="1"/>
          </p:cNvSpPr>
          <p:nvPr>
            <p:ph type="dt" sz="half" idx="10"/>
          </p:nvPr>
        </p:nvSpPr>
        <p:spPr>
          <a:xfrm>
            <a:off x="378691" y="6356350"/>
            <a:ext cx="2743200" cy="365125"/>
          </a:xfrm>
        </p:spPr>
        <p:txBody>
          <a:bodyPr/>
          <a:lstStyle/>
          <a:p>
            <a:fld id="{4A309658-3D88-41A4-970B-38C9A73C9501}" type="datetimeFigureOut">
              <a:rPr lang="en-GB" smtClean="0"/>
              <a:t>26/08/2026</a:t>
            </a:fld>
            <a:endParaRPr lang="en-GB"/>
          </a:p>
        </p:txBody>
      </p:sp>
      <p:sp>
        <p:nvSpPr>
          <p:cNvPr id="5" name="Footer Placeholder 4">
            <a:extLst>
              <a:ext uri="{FF2B5EF4-FFF2-40B4-BE49-F238E27FC236}">
                <a16:creationId xmlns:a16="http://schemas.microsoft.com/office/drawing/2014/main" id="{0ECCAA5B-A15B-F761-DE83-2B9F2CB2F31B}"/>
              </a:ext>
            </a:extLst>
          </p:cNvPr>
          <p:cNvSpPr>
            <a:spLocks noGrp="1"/>
          </p:cNvSpPr>
          <p:nvPr>
            <p:ph type="ftr" sz="quarter" idx="11"/>
          </p:nvPr>
        </p:nvSpPr>
        <p:spPr>
          <a:xfrm>
            <a:off x="3808845" y="6356350"/>
            <a:ext cx="4114800" cy="365125"/>
          </a:xfrm>
        </p:spPr>
        <p:txBody>
          <a:bodyPr/>
          <a:lstStyle/>
          <a:p>
            <a:endParaRPr lang="en-GB" dirty="0"/>
          </a:p>
        </p:txBody>
      </p:sp>
      <p:sp>
        <p:nvSpPr>
          <p:cNvPr id="6" name="Slide Number Placeholder 5">
            <a:extLst>
              <a:ext uri="{FF2B5EF4-FFF2-40B4-BE49-F238E27FC236}">
                <a16:creationId xmlns:a16="http://schemas.microsoft.com/office/drawing/2014/main" id="{75970622-AE12-BDD1-E190-ADC34BB8CD36}"/>
              </a:ext>
            </a:extLst>
          </p:cNvPr>
          <p:cNvSpPr>
            <a:spLocks noGrp="1"/>
          </p:cNvSpPr>
          <p:nvPr>
            <p:ph type="sldNum" sz="quarter" idx="12"/>
          </p:nvPr>
        </p:nvSpPr>
        <p:spPr/>
        <p:txBody>
          <a:bodyPr/>
          <a:lstStyle/>
          <a:p>
            <a:fld id="{33C95884-94E9-4B49-BAAA-9E63C413AB1D}" type="slidenum">
              <a:rPr lang="en-GB" smtClean="0"/>
              <a:t>‹#›</a:t>
            </a:fld>
            <a:endParaRPr lang="en-GB"/>
          </a:p>
        </p:txBody>
      </p:sp>
    </p:spTree>
    <p:extLst>
      <p:ext uri="{BB962C8B-B14F-4D97-AF65-F5344CB8AC3E}">
        <p14:creationId xmlns:p14="http://schemas.microsoft.com/office/powerpoint/2010/main" val="40087651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3D856-4523-F850-12C9-AF993DBEF8DA}"/>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6ABF22FA-CBDC-7213-879A-A41CA1891F6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6DD82CE5-3DEF-A33F-14FD-9E6FB9B6EE40}"/>
              </a:ext>
            </a:extLst>
          </p:cNvPr>
          <p:cNvSpPr>
            <a:spLocks noGrp="1"/>
          </p:cNvSpPr>
          <p:nvPr>
            <p:ph type="dt" sz="half" idx="10"/>
          </p:nvPr>
        </p:nvSpPr>
        <p:spPr/>
        <p:txBody>
          <a:bodyPr/>
          <a:lstStyle/>
          <a:p>
            <a:fld id="{4A309658-3D88-41A4-970B-38C9A73C9501}" type="datetimeFigureOut">
              <a:rPr lang="en-GB" smtClean="0"/>
              <a:t>26/08/2026</a:t>
            </a:fld>
            <a:endParaRPr lang="en-GB"/>
          </a:p>
        </p:txBody>
      </p:sp>
      <p:sp>
        <p:nvSpPr>
          <p:cNvPr id="5" name="Footer Placeholder 4">
            <a:extLst>
              <a:ext uri="{FF2B5EF4-FFF2-40B4-BE49-F238E27FC236}">
                <a16:creationId xmlns:a16="http://schemas.microsoft.com/office/drawing/2014/main" id="{7F0912A9-1642-EF3A-18BD-5E252AD5AF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1F8C81-7D84-13F4-E5E6-F8EF84D26E56}"/>
              </a:ext>
            </a:extLst>
          </p:cNvPr>
          <p:cNvSpPr>
            <a:spLocks noGrp="1"/>
          </p:cNvSpPr>
          <p:nvPr>
            <p:ph type="sldNum" sz="quarter" idx="12"/>
          </p:nvPr>
        </p:nvSpPr>
        <p:spPr/>
        <p:txBody>
          <a:bodyPr/>
          <a:lstStyle/>
          <a:p>
            <a:fld id="{33C95884-94E9-4B49-BAAA-9E63C413AB1D}" type="slidenum">
              <a:rPr lang="en-GB" smtClean="0"/>
              <a:t>‹#›</a:t>
            </a:fld>
            <a:endParaRPr lang="en-GB"/>
          </a:p>
        </p:txBody>
      </p:sp>
    </p:spTree>
    <p:extLst>
      <p:ext uri="{BB962C8B-B14F-4D97-AF65-F5344CB8AC3E}">
        <p14:creationId xmlns:p14="http://schemas.microsoft.com/office/powerpoint/2010/main" val="4475663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A8DC8-2E6A-C354-3DB5-58AAE2D6C34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849D237-3E1F-F589-164C-81D6C8173F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FC02E72-359C-A312-53A9-1F3227E6714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3A2D4A7-3914-6C9E-7DCB-7356400269D7}"/>
              </a:ext>
            </a:extLst>
          </p:cNvPr>
          <p:cNvSpPr>
            <a:spLocks noGrp="1"/>
          </p:cNvSpPr>
          <p:nvPr>
            <p:ph type="dt" sz="half" idx="10"/>
          </p:nvPr>
        </p:nvSpPr>
        <p:spPr/>
        <p:txBody>
          <a:bodyPr/>
          <a:lstStyle/>
          <a:p>
            <a:fld id="{4A309658-3D88-41A4-970B-38C9A73C9501}" type="datetimeFigureOut">
              <a:rPr lang="en-GB" smtClean="0"/>
              <a:t>26/08/2026</a:t>
            </a:fld>
            <a:endParaRPr lang="en-GB"/>
          </a:p>
        </p:txBody>
      </p:sp>
      <p:sp>
        <p:nvSpPr>
          <p:cNvPr id="6" name="Footer Placeholder 5">
            <a:extLst>
              <a:ext uri="{FF2B5EF4-FFF2-40B4-BE49-F238E27FC236}">
                <a16:creationId xmlns:a16="http://schemas.microsoft.com/office/drawing/2014/main" id="{4D56CEAB-E589-8940-03D9-C209F472AE7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9C4A147-DBA2-FCCD-B23E-334B103D3B8D}"/>
              </a:ext>
            </a:extLst>
          </p:cNvPr>
          <p:cNvSpPr>
            <a:spLocks noGrp="1"/>
          </p:cNvSpPr>
          <p:nvPr>
            <p:ph type="sldNum" sz="quarter" idx="12"/>
          </p:nvPr>
        </p:nvSpPr>
        <p:spPr/>
        <p:txBody>
          <a:bodyPr/>
          <a:lstStyle/>
          <a:p>
            <a:fld id="{33C95884-94E9-4B49-BAAA-9E63C413AB1D}" type="slidenum">
              <a:rPr lang="en-GB" smtClean="0"/>
              <a:t>‹#›</a:t>
            </a:fld>
            <a:endParaRPr lang="en-GB"/>
          </a:p>
        </p:txBody>
      </p:sp>
    </p:spTree>
    <p:extLst>
      <p:ext uri="{BB962C8B-B14F-4D97-AF65-F5344CB8AC3E}">
        <p14:creationId xmlns:p14="http://schemas.microsoft.com/office/powerpoint/2010/main" val="2902508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78732-43AB-D70E-42B1-5A7261A0082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F2ACF01-9D95-E186-D545-DD32FA77CD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EF0E9B5-42D5-940A-FF3C-1BD761F968F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5AE7E55-C366-0F25-0CE3-BC0C79F0E2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EA17281-9344-7906-ED40-6969D636B16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B47126-1365-B559-26A4-1A67EC5E8FC8}"/>
              </a:ext>
            </a:extLst>
          </p:cNvPr>
          <p:cNvSpPr>
            <a:spLocks noGrp="1"/>
          </p:cNvSpPr>
          <p:nvPr>
            <p:ph type="dt" sz="half" idx="10"/>
          </p:nvPr>
        </p:nvSpPr>
        <p:spPr/>
        <p:txBody>
          <a:bodyPr/>
          <a:lstStyle/>
          <a:p>
            <a:fld id="{4A309658-3D88-41A4-970B-38C9A73C9501}" type="datetimeFigureOut">
              <a:rPr lang="en-GB" smtClean="0"/>
              <a:t>26/08/2026</a:t>
            </a:fld>
            <a:endParaRPr lang="en-GB"/>
          </a:p>
        </p:txBody>
      </p:sp>
      <p:sp>
        <p:nvSpPr>
          <p:cNvPr id="8" name="Footer Placeholder 7">
            <a:extLst>
              <a:ext uri="{FF2B5EF4-FFF2-40B4-BE49-F238E27FC236}">
                <a16:creationId xmlns:a16="http://schemas.microsoft.com/office/drawing/2014/main" id="{C34DFFDD-B5F7-2049-1DBD-4E52208F7B4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07B4852-97D6-21D6-DA55-863FE9D74A2C}"/>
              </a:ext>
            </a:extLst>
          </p:cNvPr>
          <p:cNvSpPr>
            <a:spLocks noGrp="1"/>
          </p:cNvSpPr>
          <p:nvPr>
            <p:ph type="sldNum" sz="quarter" idx="12"/>
          </p:nvPr>
        </p:nvSpPr>
        <p:spPr/>
        <p:txBody>
          <a:bodyPr/>
          <a:lstStyle/>
          <a:p>
            <a:fld id="{33C95884-94E9-4B49-BAAA-9E63C413AB1D}" type="slidenum">
              <a:rPr lang="en-GB" smtClean="0"/>
              <a:t>‹#›</a:t>
            </a:fld>
            <a:endParaRPr lang="en-GB"/>
          </a:p>
        </p:txBody>
      </p:sp>
    </p:spTree>
    <p:extLst>
      <p:ext uri="{BB962C8B-B14F-4D97-AF65-F5344CB8AC3E}">
        <p14:creationId xmlns:p14="http://schemas.microsoft.com/office/powerpoint/2010/main" val="1556000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A3B7D-0A4A-FD06-BB99-996512A54DE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FEA98FD-979F-18A2-86EA-3C2984E96448}"/>
              </a:ext>
            </a:extLst>
          </p:cNvPr>
          <p:cNvSpPr>
            <a:spLocks noGrp="1"/>
          </p:cNvSpPr>
          <p:nvPr>
            <p:ph type="dt" sz="half" idx="10"/>
          </p:nvPr>
        </p:nvSpPr>
        <p:spPr/>
        <p:txBody>
          <a:bodyPr/>
          <a:lstStyle/>
          <a:p>
            <a:fld id="{4A309658-3D88-41A4-970B-38C9A73C9501}" type="datetimeFigureOut">
              <a:rPr lang="en-GB" smtClean="0"/>
              <a:t>26/08/2026</a:t>
            </a:fld>
            <a:endParaRPr lang="en-GB"/>
          </a:p>
        </p:txBody>
      </p:sp>
      <p:sp>
        <p:nvSpPr>
          <p:cNvPr id="4" name="Footer Placeholder 3">
            <a:extLst>
              <a:ext uri="{FF2B5EF4-FFF2-40B4-BE49-F238E27FC236}">
                <a16:creationId xmlns:a16="http://schemas.microsoft.com/office/drawing/2014/main" id="{A36F45D3-293E-9379-9E4A-8641A486E5F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BC2F5A0-BCF1-5DB6-9E29-13C013D8B832}"/>
              </a:ext>
            </a:extLst>
          </p:cNvPr>
          <p:cNvSpPr>
            <a:spLocks noGrp="1"/>
          </p:cNvSpPr>
          <p:nvPr>
            <p:ph type="sldNum" sz="quarter" idx="12"/>
          </p:nvPr>
        </p:nvSpPr>
        <p:spPr/>
        <p:txBody>
          <a:bodyPr/>
          <a:lstStyle/>
          <a:p>
            <a:fld id="{33C95884-94E9-4B49-BAAA-9E63C413AB1D}" type="slidenum">
              <a:rPr lang="en-GB" smtClean="0"/>
              <a:t>‹#›</a:t>
            </a:fld>
            <a:endParaRPr lang="en-GB"/>
          </a:p>
        </p:txBody>
      </p:sp>
    </p:spTree>
    <p:extLst>
      <p:ext uri="{BB962C8B-B14F-4D97-AF65-F5344CB8AC3E}">
        <p14:creationId xmlns:p14="http://schemas.microsoft.com/office/powerpoint/2010/main" val="396450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B92B3C-4EC0-C96D-A6E2-440F6967DC7C}"/>
              </a:ext>
            </a:extLst>
          </p:cNvPr>
          <p:cNvSpPr>
            <a:spLocks noGrp="1"/>
          </p:cNvSpPr>
          <p:nvPr>
            <p:ph type="dt" sz="half" idx="10"/>
          </p:nvPr>
        </p:nvSpPr>
        <p:spPr/>
        <p:txBody>
          <a:bodyPr/>
          <a:lstStyle/>
          <a:p>
            <a:fld id="{4A309658-3D88-41A4-970B-38C9A73C9501}" type="datetimeFigureOut">
              <a:rPr lang="en-GB" smtClean="0"/>
              <a:t>26/08/2026</a:t>
            </a:fld>
            <a:endParaRPr lang="en-GB"/>
          </a:p>
        </p:txBody>
      </p:sp>
      <p:sp>
        <p:nvSpPr>
          <p:cNvPr id="3" name="Footer Placeholder 2">
            <a:extLst>
              <a:ext uri="{FF2B5EF4-FFF2-40B4-BE49-F238E27FC236}">
                <a16:creationId xmlns:a16="http://schemas.microsoft.com/office/drawing/2014/main" id="{482040F6-2619-0676-FE85-00BE22CD8AE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9E490B2-7B2A-7411-774B-E83239F4A488}"/>
              </a:ext>
            </a:extLst>
          </p:cNvPr>
          <p:cNvSpPr>
            <a:spLocks noGrp="1"/>
          </p:cNvSpPr>
          <p:nvPr>
            <p:ph type="sldNum" sz="quarter" idx="12"/>
          </p:nvPr>
        </p:nvSpPr>
        <p:spPr/>
        <p:txBody>
          <a:bodyPr/>
          <a:lstStyle/>
          <a:p>
            <a:fld id="{33C95884-94E9-4B49-BAAA-9E63C413AB1D}" type="slidenum">
              <a:rPr lang="en-GB" smtClean="0"/>
              <a:t>‹#›</a:t>
            </a:fld>
            <a:endParaRPr lang="en-GB"/>
          </a:p>
        </p:txBody>
      </p:sp>
    </p:spTree>
    <p:extLst>
      <p:ext uri="{BB962C8B-B14F-4D97-AF65-F5344CB8AC3E}">
        <p14:creationId xmlns:p14="http://schemas.microsoft.com/office/powerpoint/2010/main" val="4104157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96FF8-1303-F259-A790-6066AF3DBC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DC2254E-3A78-BB47-2385-0CF8E7BA61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7EFB4EB-9F97-0018-F200-8C779FD29D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7CAF35-AD09-1782-6449-E48B58EC3421}"/>
              </a:ext>
            </a:extLst>
          </p:cNvPr>
          <p:cNvSpPr>
            <a:spLocks noGrp="1"/>
          </p:cNvSpPr>
          <p:nvPr>
            <p:ph type="dt" sz="half" idx="10"/>
          </p:nvPr>
        </p:nvSpPr>
        <p:spPr/>
        <p:txBody>
          <a:bodyPr/>
          <a:lstStyle/>
          <a:p>
            <a:fld id="{4A309658-3D88-41A4-970B-38C9A73C9501}" type="datetimeFigureOut">
              <a:rPr lang="en-GB" smtClean="0"/>
              <a:t>26/08/2026</a:t>
            </a:fld>
            <a:endParaRPr lang="en-GB"/>
          </a:p>
        </p:txBody>
      </p:sp>
      <p:sp>
        <p:nvSpPr>
          <p:cNvPr id="6" name="Footer Placeholder 5">
            <a:extLst>
              <a:ext uri="{FF2B5EF4-FFF2-40B4-BE49-F238E27FC236}">
                <a16:creationId xmlns:a16="http://schemas.microsoft.com/office/drawing/2014/main" id="{1F505FDB-C560-A6E2-C482-972464AA09C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3AEEE40-8A49-7FD1-072D-E1AD9F82190B}"/>
              </a:ext>
            </a:extLst>
          </p:cNvPr>
          <p:cNvSpPr>
            <a:spLocks noGrp="1"/>
          </p:cNvSpPr>
          <p:nvPr>
            <p:ph type="sldNum" sz="quarter" idx="12"/>
          </p:nvPr>
        </p:nvSpPr>
        <p:spPr/>
        <p:txBody>
          <a:bodyPr/>
          <a:lstStyle/>
          <a:p>
            <a:fld id="{33C95884-94E9-4B49-BAAA-9E63C413AB1D}" type="slidenum">
              <a:rPr lang="en-GB" smtClean="0"/>
              <a:t>‹#›</a:t>
            </a:fld>
            <a:endParaRPr lang="en-GB"/>
          </a:p>
        </p:txBody>
      </p:sp>
    </p:spTree>
    <p:extLst>
      <p:ext uri="{BB962C8B-B14F-4D97-AF65-F5344CB8AC3E}">
        <p14:creationId xmlns:p14="http://schemas.microsoft.com/office/powerpoint/2010/main" val="3514797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F2DCC-3496-79B9-CC53-5FEFCB4F8F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C498B2E-A17E-F6FB-BFA1-06C2934017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6D9B129-EDEC-EE94-2D8A-E3F71576C7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B258F9-5B4C-312A-4E8E-F5644EEDD270}"/>
              </a:ext>
            </a:extLst>
          </p:cNvPr>
          <p:cNvSpPr>
            <a:spLocks noGrp="1"/>
          </p:cNvSpPr>
          <p:nvPr>
            <p:ph type="dt" sz="half" idx="10"/>
          </p:nvPr>
        </p:nvSpPr>
        <p:spPr/>
        <p:txBody>
          <a:bodyPr/>
          <a:lstStyle/>
          <a:p>
            <a:fld id="{4A309658-3D88-41A4-970B-38C9A73C9501}" type="datetimeFigureOut">
              <a:rPr lang="en-GB" smtClean="0"/>
              <a:t>26/08/2026</a:t>
            </a:fld>
            <a:endParaRPr lang="en-GB"/>
          </a:p>
        </p:txBody>
      </p:sp>
      <p:sp>
        <p:nvSpPr>
          <p:cNvPr id="6" name="Footer Placeholder 5">
            <a:extLst>
              <a:ext uri="{FF2B5EF4-FFF2-40B4-BE49-F238E27FC236}">
                <a16:creationId xmlns:a16="http://schemas.microsoft.com/office/drawing/2014/main" id="{699C2959-42F8-8002-AD75-C0D2E30E383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DEC5333-470E-56B2-F792-224EC57BADCD}"/>
              </a:ext>
            </a:extLst>
          </p:cNvPr>
          <p:cNvSpPr>
            <a:spLocks noGrp="1"/>
          </p:cNvSpPr>
          <p:nvPr>
            <p:ph type="sldNum" sz="quarter" idx="12"/>
          </p:nvPr>
        </p:nvSpPr>
        <p:spPr/>
        <p:txBody>
          <a:bodyPr/>
          <a:lstStyle/>
          <a:p>
            <a:fld id="{33C95884-94E9-4B49-BAAA-9E63C413AB1D}" type="slidenum">
              <a:rPr lang="en-GB" smtClean="0"/>
              <a:t>‹#›</a:t>
            </a:fld>
            <a:endParaRPr lang="en-GB"/>
          </a:p>
        </p:txBody>
      </p:sp>
    </p:spTree>
    <p:extLst>
      <p:ext uri="{BB962C8B-B14F-4D97-AF65-F5344CB8AC3E}">
        <p14:creationId xmlns:p14="http://schemas.microsoft.com/office/powerpoint/2010/main" val="3136794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691D88-39E3-F9FD-8EC3-DD348639B8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BA3217-D0D1-C2F9-BF22-F884D37DDE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9B5307-2007-C48C-50A2-5C16C2407F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309658-3D88-41A4-970B-38C9A73C9501}" type="datetimeFigureOut">
              <a:rPr lang="en-GB" smtClean="0"/>
              <a:t>26/08/2026</a:t>
            </a:fld>
            <a:endParaRPr lang="en-GB"/>
          </a:p>
        </p:txBody>
      </p:sp>
      <p:sp>
        <p:nvSpPr>
          <p:cNvPr id="5" name="Footer Placeholder 4">
            <a:extLst>
              <a:ext uri="{FF2B5EF4-FFF2-40B4-BE49-F238E27FC236}">
                <a16:creationId xmlns:a16="http://schemas.microsoft.com/office/drawing/2014/main" id="{6A945122-2187-E07E-B9C9-D03528D7DF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7969177-4CB4-3104-8113-8B4368DE8D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C95884-94E9-4B49-BAAA-9E63C413AB1D}" type="slidenum">
              <a:rPr lang="en-GB" smtClean="0"/>
              <a:t>‹#›</a:t>
            </a:fld>
            <a:endParaRPr lang="en-GB"/>
          </a:p>
        </p:txBody>
      </p:sp>
    </p:spTree>
    <p:extLst>
      <p:ext uri="{BB962C8B-B14F-4D97-AF65-F5344CB8AC3E}">
        <p14:creationId xmlns:p14="http://schemas.microsoft.com/office/powerpoint/2010/main" val="41064710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gonzofreakpower.blogspot.com/2010/09/prohibitive-cost-of-prohibition.html" TargetMode="External"/><Relationship Id="rId2" Type="http://schemas.openxmlformats.org/officeDocument/2006/relationships/image" Target="../media/image13.jpg"/><Relationship Id="rId1" Type="http://schemas.openxmlformats.org/officeDocument/2006/relationships/slideLayout" Target="../slideLayouts/slideLayout2.xml"/><Relationship Id="rId5" Type="http://schemas.openxmlformats.org/officeDocument/2006/relationships/hyperlink" Target="https://aventureandodeaupair.blogspot.com/" TargetMode="External"/><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pixabay.com/de/munition-kugel-gesicht-arm-w%C3%BCtend-305176/" TargetMode="External"/><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hyperlink" Target="https://openclipart.org/detail/28689/fwd__bubble_hand_drawn-by-rejon-177666" TargetMode="Externa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freepngimg.com/png/88467-information-human-text-question-mark-behavior" TargetMode="External"/><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flickr.com/photos/elemitrt/3285599504/"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freepngimg.com/png/40247-danger-sign-download-free-image"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picpedia.org/highway-signs/a/agreement.html" TargetMode="External"/><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hyperlink" Target="https://pixabay.com/vectors/handshake-bugs-wave-smile-friendly-46200/" TargetMode="Externa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F83E9DE-8AD6-AB97-5533-0A7199CD76AB}"/>
              </a:ext>
            </a:extLst>
          </p:cNvPr>
          <p:cNvSpPr>
            <a:spLocks noGrp="1"/>
          </p:cNvSpPr>
          <p:nvPr>
            <p:ph type="ctrTitle"/>
          </p:nvPr>
        </p:nvSpPr>
        <p:spPr/>
        <p:txBody>
          <a:bodyPr/>
          <a:lstStyle/>
          <a:p>
            <a:r>
              <a:rPr lang="en-AU" dirty="0"/>
              <a:t>Rise Up Policy Forum:</a:t>
            </a:r>
            <a:br>
              <a:rPr lang="en-AU" dirty="0"/>
            </a:br>
            <a:r>
              <a:rPr lang="en-AU" dirty="0"/>
              <a:t>Child Online Safety in Practice </a:t>
            </a:r>
          </a:p>
        </p:txBody>
      </p:sp>
      <p:sp>
        <p:nvSpPr>
          <p:cNvPr id="5" name="Subtitle 4">
            <a:extLst>
              <a:ext uri="{FF2B5EF4-FFF2-40B4-BE49-F238E27FC236}">
                <a16:creationId xmlns:a16="http://schemas.microsoft.com/office/drawing/2014/main" id="{055D859C-4032-01BF-DCD7-1912D4E51165}"/>
              </a:ext>
            </a:extLst>
          </p:cNvPr>
          <p:cNvSpPr>
            <a:spLocks noGrp="1"/>
          </p:cNvSpPr>
          <p:nvPr>
            <p:ph type="subTitle" idx="1"/>
          </p:nvPr>
        </p:nvSpPr>
        <p:spPr/>
        <p:txBody>
          <a:bodyPr>
            <a:normAutofit lnSpcReduction="10000"/>
          </a:bodyPr>
          <a:lstStyle/>
          <a:p>
            <a:r>
              <a:rPr lang="en-AU" dirty="0"/>
              <a:t>Chair of Session – Diahann Gordon Harrison</a:t>
            </a:r>
          </a:p>
          <a:p>
            <a:r>
              <a:rPr lang="en-AU" dirty="0"/>
              <a:t>ISPCAN Board Member; Attorney-at-Law; Children’s Advocate of Jamaica &amp; National Rapporteur on Trafficking in Persons</a:t>
            </a:r>
          </a:p>
        </p:txBody>
      </p:sp>
    </p:spTree>
    <p:extLst>
      <p:ext uri="{BB962C8B-B14F-4D97-AF65-F5344CB8AC3E}">
        <p14:creationId xmlns:p14="http://schemas.microsoft.com/office/powerpoint/2010/main" val="176349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C873E-3D65-ED18-EEB9-AA0ACB8F21D1}"/>
              </a:ext>
            </a:extLst>
          </p:cNvPr>
          <p:cNvSpPr>
            <a:spLocks noGrp="1"/>
          </p:cNvSpPr>
          <p:nvPr>
            <p:ph type="title"/>
          </p:nvPr>
        </p:nvSpPr>
        <p:spPr/>
        <p:txBody>
          <a:bodyPr/>
          <a:lstStyle/>
          <a:p>
            <a:r>
              <a:rPr lang="en-US" dirty="0"/>
              <a:t>YAY OR NAY???</a:t>
            </a:r>
          </a:p>
        </p:txBody>
      </p:sp>
      <p:pic>
        <p:nvPicPr>
          <p:cNvPr id="11" name="Content Placeholder 10" descr="goNZo Freakpower Brains Trust: The prohibitive cost of prohibition">
            <a:extLst>
              <a:ext uri="{FF2B5EF4-FFF2-40B4-BE49-F238E27FC236}">
                <a16:creationId xmlns:a16="http://schemas.microsoft.com/office/drawing/2014/main" id="{0448DE42-B88C-EB62-9426-C5F33D210582}"/>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482436" y="2368027"/>
            <a:ext cx="5084619" cy="4222773"/>
          </a:xfrm>
        </p:spPr>
      </p:pic>
      <p:pic>
        <p:nvPicPr>
          <p:cNvPr id="14" name="Picture 13" descr="Diario de una au pair">
            <a:extLst>
              <a:ext uri="{FF2B5EF4-FFF2-40B4-BE49-F238E27FC236}">
                <a16:creationId xmlns:a16="http://schemas.microsoft.com/office/drawing/2014/main" id="{4A76D6DD-10D3-3175-02F3-6FA51788212E}"/>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769928" y="3154098"/>
            <a:ext cx="1288474" cy="1874145"/>
          </a:xfrm>
          <a:prstGeom prst="rect">
            <a:avLst/>
          </a:prstGeom>
        </p:spPr>
      </p:pic>
    </p:spTree>
    <p:extLst>
      <p:ext uri="{BB962C8B-B14F-4D97-AF65-F5344CB8AC3E}">
        <p14:creationId xmlns:p14="http://schemas.microsoft.com/office/powerpoint/2010/main" val="2436913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34224-8AFE-70F4-AD86-CB5084172129}"/>
              </a:ext>
            </a:extLst>
          </p:cNvPr>
          <p:cNvSpPr>
            <a:spLocks noGrp="1"/>
          </p:cNvSpPr>
          <p:nvPr>
            <p:ph type="ctrTitle"/>
          </p:nvPr>
        </p:nvSpPr>
        <p:spPr/>
        <p:txBody>
          <a:bodyPr/>
          <a:lstStyle/>
          <a:p>
            <a:r>
              <a:rPr lang="en-US" dirty="0"/>
              <a:t>A Sneak Peek into the Jamaican Context</a:t>
            </a:r>
          </a:p>
        </p:txBody>
      </p:sp>
      <p:sp>
        <p:nvSpPr>
          <p:cNvPr id="3" name="Subtitle 2">
            <a:extLst>
              <a:ext uri="{FF2B5EF4-FFF2-40B4-BE49-F238E27FC236}">
                <a16:creationId xmlns:a16="http://schemas.microsoft.com/office/drawing/2014/main" id="{BF3F238C-49D5-E4AB-72BD-5E2881A056BA}"/>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415312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02C2-1637-5312-F7F1-4C231834F26E}"/>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CD996389-07B5-2555-5EA1-A2F826A6633F}"/>
              </a:ext>
            </a:extLst>
          </p:cNvPr>
          <p:cNvSpPr>
            <a:spLocks noGrp="1"/>
          </p:cNvSpPr>
          <p:nvPr>
            <p:ph idx="1"/>
          </p:nvPr>
        </p:nvSpPr>
        <p:spPr>
          <a:xfrm>
            <a:off x="378690" y="2226469"/>
            <a:ext cx="11416145" cy="3840163"/>
          </a:xfrm>
        </p:spPr>
        <p:txBody>
          <a:bodyPr/>
          <a:lstStyle/>
          <a:p>
            <a:r>
              <a:rPr lang="en-US" dirty="0"/>
              <a:t>Jamaica currently has not implemented a ban on the use of social media by children/teens – whispers in the wind!</a:t>
            </a:r>
          </a:p>
          <a:p>
            <a:r>
              <a:rPr lang="en-US" dirty="0"/>
              <a:t>The child protection framework is one which is well-established: </a:t>
            </a:r>
          </a:p>
        </p:txBody>
      </p:sp>
      <p:graphicFrame>
        <p:nvGraphicFramePr>
          <p:cNvPr id="4" name="Diagram 3">
            <a:extLst>
              <a:ext uri="{FF2B5EF4-FFF2-40B4-BE49-F238E27FC236}">
                <a16:creationId xmlns:a16="http://schemas.microsoft.com/office/drawing/2014/main" id="{C22EFFED-6DBB-E852-762B-5F1B6174D126}"/>
              </a:ext>
            </a:extLst>
          </p:cNvPr>
          <p:cNvGraphicFramePr/>
          <p:nvPr>
            <p:extLst>
              <p:ext uri="{D42A27DB-BD31-4B8C-83A1-F6EECF244321}">
                <p14:modId xmlns:p14="http://schemas.microsoft.com/office/powerpoint/2010/main" val="1391744522"/>
              </p:ext>
            </p:extLst>
          </p:nvPr>
        </p:nvGraphicFramePr>
        <p:xfrm>
          <a:off x="1893455" y="2670344"/>
          <a:ext cx="8128000" cy="47418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21591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14FA-CC02-5422-D308-BA26DFF8D043}"/>
              </a:ext>
            </a:extLst>
          </p:cNvPr>
          <p:cNvSpPr>
            <a:spLocks noGrp="1"/>
          </p:cNvSpPr>
          <p:nvPr>
            <p:ph type="title"/>
          </p:nvPr>
        </p:nvSpPr>
        <p:spPr/>
        <p:txBody>
          <a:bodyPr/>
          <a:lstStyle/>
          <a:p>
            <a:r>
              <a:rPr lang="en-US" dirty="0"/>
              <a:t>National Online Child Protection Technical Committee</a:t>
            </a:r>
          </a:p>
        </p:txBody>
      </p:sp>
      <p:sp>
        <p:nvSpPr>
          <p:cNvPr id="3" name="Content Placeholder 2">
            <a:extLst>
              <a:ext uri="{FF2B5EF4-FFF2-40B4-BE49-F238E27FC236}">
                <a16:creationId xmlns:a16="http://schemas.microsoft.com/office/drawing/2014/main" id="{D69765F1-0E24-5836-9C01-EFB77FE43C42}"/>
              </a:ext>
            </a:extLst>
          </p:cNvPr>
          <p:cNvSpPr>
            <a:spLocks noGrp="1"/>
          </p:cNvSpPr>
          <p:nvPr>
            <p:ph idx="1"/>
          </p:nvPr>
        </p:nvSpPr>
        <p:spPr>
          <a:ln>
            <a:solidFill>
              <a:schemeClr val="tx1"/>
            </a:solidFill>
          </a:ln>
        </p:spPr>
        <p:txBody>
          <a:bodyPr/>
          <a:lstStyle/>
          <a:p>
            <a:r>
              <a:rPr lang="en-US" dirty="0"/>
              <a:t>Appointed by the Executive Arm of the GOJ</a:t>
            </a:r>
          </a:p>
          <a:p>
            <a:r>
              <a:rPr lang="en-US" dirty="0"/>
              <a:t>Comprised of representatives from diverse sectors of the Jamaican society, including various MDAs</a:t>
            </a:r>
          </a:p>
          <a:p>
            <a:r>
              <a:rPr lang="en-US" dirty="0"/>
              <a:t>Mandate to develop a </a:t>
            </a:r>
            <a:r>
              <a:rPr lang="en-GB" b="1" i="1" dirty="0"/>
              <a:t>National Child Online Protection Policy and Strategy</a:t>
            </a:r>
            <a:r>
              <a:rPr lang="en-JM" b="1" i="1" dirty="0"/>
              <a:t> </a:t>
            </a:r>
            <a:r>
              <a:rPr lang="en-JM" dirty="0"/>
              <a:t>for Jamaica</a:t>
            </a:r>
          </a:p>
          <a:p>
            <a:r>
              <a:rPr lang="en-JM" dirty="0"/>
              <a:t>Elements of development should include the review of institutional arrangements, evidence from research, examining emerging risks and comparative lessons as well as broad stakeholder consultations (including with children). </a:t>
            </a:r>
          </a:p>
          <a:p>
            <a:r>
              <a:rPr lang="en-JM" dirty="0"/>
              <a:t>Process should result in the provision of a practical, rights-based and nationally owned policy and strategy for protecting and empowering children in digital environments (including social media).</a:t>
            </a:r>
          </a:p>
          <a:p>
            <a:r>
              <a:rPr lang="en-JM" b="1" u="sng" dirty="0">
                <a:solidFill>
                  <a:srgbClr val="FF0000"/>
                </a:solidFill>
              </a:rPr>
              <a:t>Goal: </a:t>
            </a:r>
            <a:r>
              <a:rPr lang="en-JM" b="1" dirty="0">
                <a:solidFill>
                  <a:srgbClr val="FF0000"/>
                </a:solidFill>
              </a:rPr>
              <a:t> </a:t>
            </a:r>
            <a:r>
              <a:rPr lang="en-JM" dirty="0"/>
              <a:t>a fully coordinated, child-centred and future-facing response to the range of online harms now affecting children</a:t>
            </a:r>
          </a:p>
          <a:p>
            <a:endParaRPr lang="en-US" dirty="0"/>
          </a:p>
        </p:txBody>
      </p:sp>
    </p:spTree>
    <p:extLst>
      <p:ext uri="{BB962C8B-B14F-4D97-AF65-F5344CB8AC3E}">
        <p14:creationId xmlns:p14="http://schemas.microsoft.com/office/powerpoint/2010/main" val="25818835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66D44-6D86-65D4-F278-7F0EC6741BA6}"/>
              </a:ext>
            </a:extLst>
          </p:cNvPr>
          <p:cNvSpPr>
            <a:spLocks noGrp="1"/>
          </p:cNvSpPr>
          <p:nvPr>
            <p:ph type="title"/>
          </p:nvPr>
        </p:nvSpPr>
        <p:spPr/>
        <p:txBody>
          <a:bodyPr/>
          <a:lstStyle/>
          <a:p>
            <a:r>
              <a:rPr lang="en-US" dirty="0"/>
              <a:t>Jamaican Kids Online Study</a:t>
            </a:r>
          </a:p>
        </p:txBody>
      </p:sp>
      <p:sp>
        <p:nvSpPr>
          <p:cNvPr id="3" name="Content Placeholder 2">
            <a:extLst>
              <a:ext uri="{FF2B5EF4-FFF2-40B4-BE49-F238E27FC236}">
                <a16:creationId xmlns:a16="http://schemas.microsoft.com/office/drawing/2014/main" id="{60EB38B7-4F54-02C8-D193-8428739B5220}"/>
              </a:ext>
            </a:extLst>
          </p:cNvPr>
          <p:cNvSpPr>
            <a:spLocks noGrp="1"/>
          </p:cNvSpPr>
          <p:nvPr>
            <p:ph idx="1"/>
          </p:nvPr>
        </p:nvSpPr>
        <p:spPr>
          <a:ln>
            <a:solidFill>
              <a:schemeClr val="tx1"/>
            </a:solidFill>
          </a:ln>
        </p:spPr>
        <p:txBody>
          <a:bodyPr/>
          <a:lstStyle/>
          <a:p>
            <a:r>
              <a:rPr lang="en-JM" dirty="0"/>
              <a:t>Updated and most recent primary research on children’s digital lives. Built upon the OCA’s Be Social – Be Smart Safer Internet Usage Research that was done in 2016.</a:t>
            </a:r>
          </a:p>
          <a:p>
            <a:r>
              <a:rPr lang="en-JM" dirty="0"/>
              <a:t>The JA Kids Online Study applied the </a:t>
            </a:r>
            <a:r>
              <a:rPr lang="en-JM" i="1" dirty="0"/>
              <a:t>Global Kids Online </a:t>
            </a:r>
            <a:r>
              <a:rPr lang="en-JM" dirty="0"/>
              <a:t>methodology to examine children’s internet use, online opportunities, risks, digital skills and help-seeking. </a:t>
            </a:r>
          </a:p>
          <a:p>
            <a:r>
              <a:rPr lang="en-JM" dirty="0"/>
              <a:t>Evidence highlighted that Jamaican children are active participants in digital spaces - they used the internet for schoolwork, learning, entertainment, communication, social media and maintaining relationships. </a:t>
            </a:r>
          </a:p>
          <a:p>
            <a:r>
              <a:rPr lang="en-JM" dirty="0"/>
              <a:t>Many children reported positive online experiences and saw the internet as a place with valuable opportunities.</a:t>
            </a:r>
          </a:p>
          <a:p>
            <a:r>
              <a:rPr lang="en-JM" dirty="0"/>
              <a:t>Children also reported exposure to upsetting experiences, cyberbullying, sexual images, harmful user-generated content and difficulties linked to heavy internet use. </a:t>
            </a:r>
          </a:p>
          <a:p>
            <a:r>
              <a:rPr lang="en-JM" dirty="0"/>
              <a:t>Gaps in digital literacy, help-seeking knowledge and use of reporting tools were also evident. Children may be confident users of digital platforms but still lacked the skills, information or trusted support needed to respond safely when something went wrong.</a:t>
            </a:r>
          </a:p>
          <a:p>
            <a:endParaRPr lang="en-US" dirty="0"/>
          </a:p>
        </p:txBody>
      </p:sp>
    </p:spTree>
    <p:extLst>
      <p:ext uri="{BB962C8B-B14F-4D97-AF65-F5344CB8AC3E}">
        <p14:creationId xmlns:p14="http://schemas.microsoft.com/office/powerpoint/2010/main" val="10249401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C6F09-AB61-C949-6F9C-A7C06C3A2294}"/>
              </a:ext>
            </a:extLst>
          </p:cNvPr>
          <p:cNvSpPr>
            <a:spLocks noGrp="1"/>
          </p:cNvSpPr>
          <p:nvPr>
            <p:ph type="title"/>
          </p:nvPr>
        </p:nvSpPr>
        <p:spPr/>
        <p:txBody>
          <a:bodyPr>
            <a:normAutofit/>
          </a:bodyPr>
          <a:lstStyle/>
          <a:p>
            <a:r>
              <a:rPr lang="en-US" sz="3200" dirty="0"/>
              <a:t>Proposed Position by Technical Stakeholders . . .</a:t>
            </a:r>
          </a:p>
        </p:txBody>
      </p:sp>
      <p:sp>
        <p:nvSpPr>
          <p:cNvPr id="3" name="Content Placeholder 2">
            <a:extLst>
              <a:ext uri="{FF2B5EF4-FFF2-40B4-BE49-F238E27FC236}">
                <a16:creationId xmlns:a16="http://schemas.microsoft.com/office/drawing/2014/main" id="{6A239BA2-07C0-551B-37E7-7189AE9750C1}"/>
              </a:ext>
            </a:extLst>
          </p:cNvPr>
          <p:cNvSpPr>
            <a:spLocks noGrp="1"/>
          </p:cNvSpPr>
          <p:nvPr>
            <p:ph sz="half" idx="1"/>
          </p:nvPr>
        </p:nvSpPr>
        <p:spPr>
          <a:ln>
            <a:solidFill>
              <a:srgbClr val="0070C0"/>
            </a:solidFill>
          </a:ln>
        </p:spPr>
        <p:txBody>
          <a:bodyPr>
            <a:normAutofit fontScale="92500" lnSpcReduction="10000"/>
          </a:bodyPr>
          <a:lstStyle/>
          <a:p>
            <a:pPr marL="0" indent="0">
              <a:buNone/>
            </a:pPr>
            <a:r>
              <a:rPr lang="en-JM" sz="2400" b="1" u="sng" dirty="0"/>
              <a:t>Jamaica’s framework should include –</a:t>
            </a:r>
          </a:p>
          <a:p>
            <a:r>
              <a:rPr lang="en-JM" dirty="0"/>
              <a:t>Platform cooperation</a:t>
            </a:r>
          </a:p>
          <a:p>
            <a:r>
              <a:rPr lang="en-JM" dirty="0"/>
              <a:t>Privacy and safety by design</a:t>
            </a:r>
          </a:p>
          <a:p>
            <a:r>
              <a:rPr lang="en-JM" dirty="0"/>
              <a:t>Psychosocial support </a:t>
            </a:r>
          </a:p>
          <a:p>
            <a:r>
              <a:rPr lang="en-JM" dirty="0"/>
              <a:t>Data collection</a:t>
            </a:r>
          </a:p>
          <a:p>
            <a:r>
              <a:rPr lang="en-JM" dirty="0"/>
              <a:t>Child participation</a:t>
            </a:r>
          </a:p>
          <a:p>
            <a:r>
              <a:rPr lang="en-JM" dirty="0"/>
              <a:t>Monitoring and periodic review as a mechanism through which to respond to both current and emerging digital risks.</a:t>
            </a:r>
          </a:p>
          <a:p>
            <a:endParaRPr lang="en-US" dirty="0"/>
          </a:p>
        </p:txBody>
      </p:sp>
      <p:sp>
        <p:nvSpPr>
          <p:cNvPr id="6" name="Content Placeholder 5">
            <a:extLst>
              <a:ext uri="{FF2B5EF4-FFF2-40B4-BE49-F238E27FC236}">
                <a16:creationId xmlns:a16="http://schemas.microsoft.com/office/drawing/2014/main" id="{7488B9AA-27CA-8FC7-4C0C-66DF350A9E02}"/>
              </a:ext>
            </a:extLst>
          </p:cNvPr>
          <p:cNvSpPr>
            <a:spLocks noGrp="1"/>
          </p:cNvSpPr>
          <p:nvPr>
            <p:ph sz="half" idx="2"/>
          </p:nvPr>
        </p:nvSpPr>
        <p:spPr>
          <a:ln>
            <a:solidFill>
              <a:srgbClr val="0070C0"/>
            </a:solidFill>
          </a:ln>
        </p:spPr>
        <p:txBody>
          <a:bodyPr>
            <a:normAutofit fontScale="92500" lnSpcReduction="10000"/>
          </a:bodyPr>
          <a:lstStyle/>
          <a:p>
            <a:r>
              <a:rPr lang="en-US" dirty="0"/>
              <a:t>NOT A SILVER BULLET</a:t>
            </a:r>
          </a:p>
        </p:txBody>
      </p:sp>
      <p:pic>
        <p:nvPicPr>
          <p:cNvPr id="5" name="Picture 4" descr="Munition Kugel Gesicht · Kostenlose Vektorgrafik auf Pixabay">
            <a:extLst>
              <a:ext uri="{FF2B5EF4-FFF2-40B4-BE49-F238E27FC236}">
                <a16:creationId xmlns:a16="http://schemas.microsoft.com/office/drawing/2014/main" id="{28C0B46B-B30B-D034-C2CA-F4D14B1D224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661149" y="2625437"/>
            <a:ext cx="3740727" cy="1870364"/>
          </a:xfrm>
          <a:prstGeom prst="rect">
            <a:avLst/>
          </a:prstGeom>
        </p:spPr>
      </p:pic>
      <p:pic>
        <p:nvPicPr>
          <p:cNvPr id="10" name="Picture 9" descr="Clipart - No-sign">
            <a:extLst>
              <a:ext uri="{FF2B5EF4-FFF2-40B4-BE49-F238E27FC236}">
                <a16:creationId xmlns:a16="http://schemas.microsoft.com/office/drawing/2014/main" id="{07804F0A-A767-B2B7-494C-690F9393D93B}"/>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097873" y="4350327"/>
            <a:ext cx="1330253" cy="1330253"/>
          </a:xfrm>
          <a:prstGeom prst="rect">
            <a:avLst/>
          </a:prstGeom>
        </p:spPr>
      </p:pic>
    </p:spTree>
    <p:extLst>
      <p:ext uri="{BB962C8B-B14F-4D97-AF65-F5344CB8AC3E}">
        <p14:creationId xmlns:p14="http://schemas.microsoft.com/office/powerpoint/2010/main" val="8324527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D99C3-C894-FD6E-160A-454B9D49A788}"/>
              </a:ext>
            </a:extLst>
          </p:cNvPr>
          <p:cNvSpPr>
            <a:spLocks noGrp="1"/>
          </p:cNvSpPr>
          <p:nvPr>
            <p:ph type="title"/>
          </p:nvPr>
        </p:nvSpPr>
        <p:spPr/>
        <p:txBody>
          <a:bodyPr/>
          <a:lstStyle/>
          <a:p>
            <a:r>
              <a:rPr lang="en-US" dirty="0"/>
              <a:t>Views From Jamaican Children . . .</a:t>
            </a:r>
          </a:p>
        </p:txBody>
      </p:sp>
      <p:sp>
        <p:nvSpPr>
          <p:cNvPr id="3" name="Content Placeholder 2">
            <a:extLst>
              <a:ext uri="{FF2B5EF4-FFF2-40B4-BE49-F238E27FC236}">
                <a16:creationId xmlns:a16="http://schemas.microsoft.com/office/drawing/2014/main" id="{0E7BAB49-34F9-6C69-060E-AAB3F7DE4AC9}"/>
              </a:ext>
            </a:extLst>
          </p:cNvPr>
          <p:cNvSpPr>
            <a:spLocks noGrp="1"/>
          </p:cNvSpPr>
          <p:nvPr>
            <p:ph idx="1"/>
          </p:nvPr>
        </p:nvSpPr>
        <p:spPr>
          <a:ln>
            <a:solidFill>
              <a:schemeClr val="tx1"/>
            </a:solidFill>
          </a:ln>
        </p:spPr>
        <p:txBody>
          <a:bodyPr/>
          <a:lstStyle/>
          <a:p>
            <a:pPr marL="0" indent="0">
              <a:buNone/>
            </a:pPr>
            <a:endParaRPr lang="en-US" dirty="0"/>
          </a:p>
        </p:txBody>
      </p:sp>
      <p:graphicFrame>
        <p:nvGraphicFramePr>
          <p:cNvPr id="7" name="Chart 6">
            <a:extLst>
              <a:ext uri="{FF2B5EF4-FFF2-40B4-BE49-F238E27FC236}">
                <a16:creationId xmlns:a16="http://schemas.microsoft.com/office/drawing/2014/main" id="{8E027FAA-30CB-4A69-A1C2-F082CBA2661A}"/>
              </a:ext>
            </a:extLst>
          </p:cNvPr>
          <p:cNvGraphicFramePr/>
          <p:nvPr>
            <p:extLst>
              <p:ext uri="{D42A27DB-BD31-4B8C-83A1-F6EECF244321}">
                <p14:modId xmlns:p14="http://schemas.microsoft.com/office/powerpoint/2010/main" val="324973334"/>
              </p:ext>
            </p:extLst>
          </p:nvPr>
        </p:nvGraphicFramePr>
        <p:xfrm>
          <a:off x="2858654" y="2660073"/>
          <a:ext cx="6456218" cy="326967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692581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439D5-7E68-255A-09EC-A93614331B07}"/>
              </a:ext>
            </a:extLst>
          </p:cNvPr>
          <p:cNvSpPr>
            <a:spLocks noGrp="1"/>
          </p:cNvSpPr>
          <p:nvPr>
            <p:ph type="title"/>
          </p:nvPr>
        </p:nvSpPr>
        <p:spPr/>
        <p:txBody>
          <a:bodyPr/>
          <a:lstStyle/>
          <a:p>
            <a:r>
              <a:rPr lang="en-US" dirty="0"/>
              <a:t>The Voices of Children</a:t>
            </a:r>
          </a:p>
        </p:txBody>
      </p:sp>
      <p:sp>
        <p:nvSpPr>
          <p:cNvPr id="3" name="Content Placeholder 2">
            <a:extLst>
              <a:ext uri="{FF2B5EF4-FFF2-40B4-BE49-F238E27FC236}">
                <a16:creationId xmlns:a16="http://schemas.microsoft.com/office/drawing/2014/main" id="{55538B46-1F58-5A6D-FCB7-6C5AE9B39C19}"/>
              </a:ext>
            </a:extLst>
          </p:cNvPr>
          <p:cNvSpPr>
            <a:spLocks noGrp="1"/>
          </p:cNvSpPr>
          <p:nvPr>
            <p:ph idx="1"/>
          </p:nvPr>
        </p:nvSpPr>
        <p:spPr>
          <a:ln>
            <a:solidFill>
              <a:schemeClr val="tx1"/>
            </a:solidFill>
          </a:ln>
        </p:spPr>
        <p:txBody>
          <a:bodyPr/>
          <a:lstStyle/>
          <a:p>
            <a:pPr marL="0" lvl="0" indent="0">
              <a:buNone/>
            </a:pPr>
            <a:r>
              <a:rPr lang="en-US" b="1" dirty="0"/>
              <a:t>Key Finding from the Focus Group Discussion</a:t>
            </a:r>
            <a:endParaRPr lang="en-JM" dirty="0"/>
          </a:p>
          <a:p>
            <a:pPr lvl="0" algn="just"/>
            <a:r>
              <a:rPr lang="en-US" dirty="0"/>
              <a:t>The CAP members did not view social media as inherently harmful. Instead, they presented it as a tool with both significant benefits and significant risks. </a:t>
            </a:r>
            <a:endParaRPr lang="en-JM" dirty="0"/>
          </a:p>
          <a:p>
            <a:pPr lvl="0" algn="just"/>
            <a:r>
              <a:rPr lang="en-US" dirty="0"/>
              <a:t>Their preferred approach was therefore not simply to remove access, but to teach children how to use social media safely, strengthen parental supervision, improve platform safeguards, and involve children and young people in developing solutions. This perspective is evident throughout the discussion, particularly where participants contrast a total ban with restrictions and education.</a:t>
            </a:r>
            <a:endParaRPr lang="en-JM" dirty="0"/>
          </a:p>
          <a:p>
            <a:endParaRPr lang="en-US" dirty="0"/>
          </a:p>
        </p:txBody>
      </p:sp>
    </p:spTree>
    <p:extLst>
      <p:ext uri="{BB962C8B-B14F-4D97-AF65-F5344CB8AC3E}">
        <p14:creationId xmlns:p14="http://schemas.microsoft.com/office/powerpoint/2010/main" val="335651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295B50-0D2D-FB82-2881-7CFFE5D6AC7E}"/>
              </a:ext>
            </a:extLst>
          </p:cNvPr>
          <p:cNvSpPr>
            <a:spLocks noGrp="1"/>
          </p:cNvSpPr>
          <p:nvPr>
            <p:ph sz="half" idx="1"/>
          </p:nvPr>
        </p:nvSpPr>
        <p:spPr>
          <a:xfrm>
            <a:off x="658091" y="1049769"/>
            <a:ext cx="5181600" cy="5127193"/>
          </a:xfrm>
          <a:ln>
            <a:solidFill>
              <a:srgbClr val="0070C0"/>
            </a:solidFill>
          </a:ln>
        </p:spPr>
        <p:txBody>
          <a:bodyPr>
            <a:normAutofit fontScale="92500" lnSpcReduction="10000"/>
          </a:bodyPr>
          <a:lstStyle/>
          <a:p>
            <a:r>
              <a:rPr lang="en-US" sz="2000" b="1" dirty="0"/>
              <a:t>Social Media is an Important Source of Information </a:t>
            </a:r>
            <a:r>
              <a:rPr lang="en-US" sz="2000" dirty="0"/>
              <a:t>(schools, government organizations </a:t>
            </a:r>
            <a:r>
              <a:rPr lang="en-US" sz="2000" dirty="0" err="1"/>
              <a:t>etc</a:t>
            </a:r>
            <a:r>
              <a:rPr lang="en-US" sz="2000" dirty="0"/>
              <a:t>) </a:t>
            </a:r>
            <a:r>
              <a:rPr lang="en-US" sz="2000" b="1" dirty="0"/>
              <a:t>and Learning</a:t>
            </a:r>
            <a:r>
              <a:rPr lang="en-JM" sz="2000" dirty="0"/>
              <a:t> </a:t>
            </a:r>
          </a:p>
          <a:p>
            <a:r>
              <a:rPr lang="en-US" sz="2000" b="1" dirty="0"/>
              <a:t>Children Believe a Complete Social Media Ban Is Unrealistic</a:t>
            </a:r>
            <a:r>
              <a:rPr lang="en-JM" sz="2000" dirty="0"/>
              <a:t> – can manipulate age verification/find alternative ways to access platforms.</a:t>
            </a:r>
          </a:p>
          <a:p>
            <a:r>
              <a:rPr lang="en-US" sz="2000" b="1" dirty="0"/>
              <a:t>Preference for Restrictions Rather Than an Absolute Ban</a:t>
            </a:r>
            <a:r>
              <a:rPr lang="en-JM" sz="2000" dirty="0"/>
              <a:t> </a:t>
            </a:r>
          </a:p>
          <a:p>
            <a:r>
              <a:rPr lang="en-US" sz="2000" b="1" dirty="0"/>
              <a:t>Parental Responsibility and Supervision Are Central to Online Safety</a:t>
            </a:r>
            <a:r>
              <a:rPr lang="en-JM" sz="2000" dirty="0"/>
              <a:t> </a:t>
            </a:r>
          </a:p>
          <a:p>
            <a:r>
              <a:rPr lang="en-US" sz="2000" b="1" dirty="0"/>
              <a:t>Parents Also Need Digital Literacy</a:t>
            </a:r>
            <a:r>
              <a:rPr lang="en-JM" sz="2000" dirty="0"/>
              <a:t> </a:t>
            </a:r>
          </a:p>
          <a:p>
            <a:r>
              <a:rPr lang="en-US" sz="2000" b="1" dirty="0"/>
              <a:t>Social Media Can Negatively Affect Mental and Emotional Well-being</a:t>
            </a:r>
            <a:r>
              <a:rPr lang="en-JM" sz="2000" dirty="0"/>
              <a:t> </a:t>
            </a:r>
          </a:p>
          <a:p>
            <a:r>
              <a:rPr lang="en-US" sz="2000" b="1" dirty="0"/>
              <a:t>Exposure to Harmful Content Is a Major Concern</a:t>
            </a:r>
            <a:r>
              <a:rPr lang="en-JM" sz="2000" dirty="0"/>
              <a:t> -  children of tender years may require stronger safeguards/more monitoring.</a:t>
            </a:r>
            <a:endParaRPr lang="en-US" sz="2000" dirty="0"/>
          </a:p>
        </p:txBody>
      </p:sp>
      <p:sp>
        <p:nvSpPr>
          <p:cNvPr id="4" name="Content Placeholder 3">
            <a:extLst>
              <a:ext uri="{FF2B5EF4-FFF2-40B4-BE49-F238E27FC236}">
                <a16:creationId xmlns:a16="http://schemas.microsoft.com/office/drawing/2014/main" id="{2CC4364E-D3BA-FC5C-FF25-BA60EDA2B34B}"/>
              </a:ext>
            </a:extLst>
          </p:cNvPr>
          <p:cNvSpPr>
            <a:spLocks noGrp="1"/>
          </p:cNvSpPr>
          <p:nvPr>
            <p:ph sz="half" idx="2"/>
          </p:nvPr>
        </p:nvSpPr>
        <p:spPr>
          <a:xfrm>
            <a:off x="6172200" y="1049769"/>
            <a:ext cx="5181600" cy="5127194"/>
          </a:xfrm>
          <a:ln>
            <a:solidFill>
              <a:srgbClr val="0070C0"/>
            </a:solidFill>
          </a:ln>
        </p:spPr>
        <p:txBody>
          <a:bodyPr>
            <a:normAutofit fontScale="92500" lnSpcReduction="10000"/>
          </a:bodyPr>
          <a:lstStyle/>
          <a:p>
            <a:r>
              <a:rPr lang="en-US" sz="2000" b="1" dirty="0"/>
              <a:t>Digital Safety Education Should Begin Early</a:t>
            </a:r>
            <a:r>
              <a:rPr lang="en-JM" sz="2000" dirty="0"/>
              <a:t> – incorporated into the primary school curriculum</a:t>
            </a:r>
          </a:p>
          <a:p>
            <a:r>
              <a:rPr lang="en-US" sz="2200" b="1" dirty="0"/>
              <a:t>How Information Is Delivered Matters</a:t>
            </a:r>
            <a:r>
              <a:rPr lang="en-JM" sz="2200" dirty="0"/>
              <a:t> – peer-to-peer, use teen voices to speak about online safety.</a:t>
            </a:r>
          </a:p>
          <a:p>
            <a:r>
              <a:rPr lang="en-US" sz="2200" b="1" dirty="0"/>
              <a:t>One-Off Awareness Campaigns Are Not Enough</a:t>
            </a:r>
            <a:r>
              <a:rPr lang="en-JM" sz="2200" dirty="0"/>
              <a:t> </a:t>
            </a:r>
          </a:p>
          <a:p>
            <a:r>
              <a:rPr lang="en-US" sz="2200" b="1" dirty="0"/>
              <a:t>Responsibility for Online Safety Should Be Shared</a:t>
            </a:r>
            <a:r>
              <a:rPr lang="en-JM" sz="2200" dirty="0"/>
              <a:t> – children, parents, school, church, community, tech companies.</a:t>
            </a:r>
          </a:p>
          <a:p>
            <a:r>
              <a:rPr lang="en-US" sz="2200" b="1" dirty="0"/>
              <a:t>Children Want to Be Treated as Capable Digital Users</a:t>
            </a:r>
            <a:r>
              <a:rPr lang="en-JM" sz="2200" dirty="0"/>
              <a:t> </a:t>
            </a:r>
          </a:p>
          <a:p>
            <a:r>
              <a:rPr lang="en-US" sz="2200" b="1" dirty="0"/>
              <a:t>Children Recognize Their Own Agency and Responsibility Online</a:t>
            </a:r>
            <a:r>
              <a:rPr lang="en-JM" sz="2200" dirty="0"/>
              <a:t> </a:t>
            </a:r>
          </a:p>
          <a:p>
            <a:r>
              <a:rPr lang="en-US" sz="2200" b="1" dirty="0"/>
              <a:t>A Ban = Breach of Rights</a:t>
            </a:r>
            <a:r>
              <a:rPr lang="en-JM" sz="2200" b="1" dirty="0"/>
              <a:t> </a:t>
            </a:r>
            <a:r>
              <a:rPr lang="en-JM" sz="2200" dirty="0"/>
              <a:t>- cited the right to access information from the media.</a:t>
            </a:r>
            <a:endParaRPr lang="en-US" sz="2200" dirty="0"/>
          </a:p>
        </p:txBody>
      </p:sp>
    </p:spTree>
    <p:extLst>
      <p:ext uri="{BB962C8B-B14F-4D97-AF65-F5344CB8AC3E}">
        <p14:creationId xmlns:p14="http://schemas.microsoft.com/office/powerpoint/2010/main" val="25187533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02F37-8806-9B5D-FF2C-A7792BF1255D}"/>
              </a:ext>
            </a:extLst>
          </p:cNvPr>
          <p:cNvSpPr>
            <a:spLocks noGrp="1"/>
          </p:cNvSpPr>
          <p:nvPr>
            <p:ph type="title"/>
          </p:nvPr>
        </p:nvSpPr>
        <p:spPr/>
        <p:txBody>
          <a:bodyPr/>
          <a:lstStyle/>
          <a:p>
            <a:r>
              <a:rPr lang="en-US" dirty="0"/>
              <a:t>PARTICIPANTS’ QUESTIONS</a:t>
            </a:r>
          </a:p>
        </p:txBody>
      </p:sp>
      <p:sp>
        <p:nvSpPr>
          <p:cNvPr id="3" name="Content Placeholder 2">
            <a:extLst>
              <a:ext uri="{FF2B5EF4-FFF2-40B4-BE49-F238E27FC236}">
                <a16:creationId xmlns:a16="http://schemas.microsoft.com/office/drawing/2014/main" id="{01C65AAE-83A9-D81C-C552-0EB71A92408B}"/>
              </a:ext>
            </a:extLst>
          </p:cNvPr>
          <p:cNvSpPr>
            <a:spLocks noGrp="1"/>
          </p:cNvSpPr>
          <p:nvPr>
            <p:ph idx="1"/>
          </p:nvPr>
        </p:nvSpPr>
        <p:spPr/>
        <p:txBody>
          <a:bodyPr/>
          <a:lstStyle/>
          <a:p>
            <a:r>
              <a:rPr lang="en-US" dirty="0"/>
              <a:t>1. Does a ban truly solve the problem?</a:t>
            </a:r>
          </a:p>
          <a:p>
            <a:endParaRPr lang="en-US" dirty="0"/>
          </a:p>
          <a:p>
            <a:r>
              <a:rPr lang="en-US" dirty="0"/>
              <a:t>2. Should governments do it anyway to show decisive action?</a:t>
            </a:r>
          </a:p>
          <a:p>
            <a:endParaRPr lang="en-US" dirty="0"/>
          </a:p>
          <a:p>
            <a:r>
              <a:rPr lang="en-US" dirty="0"/>
              <a:t>3. Are some rights less valuable than the need to protect?</a:t>
            </a:r>
          </a:p>
          <a:p>
            <a:endParaRPr lang="en-US" dirty="0"/>
          </a:p>
          <a:p>
            <a:r>
              <a:rPr lang="en-US" dirty="0"/>
              <a:t>4. Sacrifice and compromise rights for the greater good of children – what’s your take? </a:t>
            </a:r>
          </a:p>
        </p:txBody>
      </p:sp>
      <p:pic>
        <p:nvPicPr>
          <p:cNvPr id="5" name="Picture 4" descr="Information Human Text Question Mark Behavior Transparent HQ PNG ...">
            <a:extLst>
              <a:ext uri="{FF2B5EF4-FFF2-40B4-BE49-F238E27FC236}">
                <a16:creationId xmlns:a16="http://schemas.microsoft.com/office/drawing/2014/main" id="{26F29B18-3F6E-FB97-CD04-6E8952EC82F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365836" y="2112819"/>
            <a:ext cx="3429000" cy="3429000"/>
          </a:xfrm>
          <a:prstGeom prst="rect">
            <a:avLst/>
          </a:prstGeom>
        </p:spPr>
      </p:pic>
    </p:spTree>
    <p:extLst>
      <p:ext uri="{BB962C8B-B14F-4D97-AF65-F5344CB8AC3E}">
        <p14:creationId xmlns:p14="http://schemas.microsoft.com/office/powerpoint/2010/main" val="1398437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51356-A36E-508F-E803-9E1BF3A5B2E5}"/>
              </a:ext>
            </a:extLst>
          </p:cNvPr>
          <p:cNvSpPr>
            <a:spLocks noGrp="1"/>
          </p:cNvSpPr>
          <p:nvPr>
            <p:ph type="title"/>
          </p:nvPr>
        </p:nvSpPr>
        <p:spPr/>
        <p:txBody>
          <a:bodyPr>
            <a:normAutofit fontScale="90000"/>
          </a:bodyPr>
          <a:lstStyle/>
          <a:p>
            <a:pPr algn="ctr"/>
            <a:r>
              <a:rPr lang="en-GB" dirty="0"/>
              <a:t>Emerging Evidence and Experience on Bans/Design/Rights:</a:t>
            </a:r>
            <a:br>
              <a:rPr lang="en-GB" dirty="0"/>
            </a:br>
            <a:r>
              <a:rPr lang="en-GB" dirty="0"/>
              <a:t>What Actually Protects Children</a:t>
            </a:r>
          </a:p>
        </p:txBody>
      </p:sp>
      <p:sp>
        <p:nvSpPr>
          <p:cNvPr id="3" name="Content Placeholder 2">
            <a:extLst>
              <a:ext uri="{FF2B5EF4-FFF2-40B4-BE49-F238E27FC236}">
                <a16:creationId xmlns:a16="http://schemas.microsoft.com/office/drawing/2014/main" id="{3D4DACB0-B8ED-6C23-9AB7-41A09C7ABCF1}"/>
              </a:ext>
            </a:extLst>
          </p:cNvPr>
          <p:cNvSpPr>
            <a:spLocks noGrp="1"/>
          </p:cNvSpPr>
          <p:nvPr>
            <p:ph idx="1"/>
          </p:nvPr>
        </p:nvSpPr>
        <p:spPr>
          <a:ln>
            <a:solidFill>
              <a:schemeClr val="tx1"/>
            </a:solidFill>
          </a:ln>
        </p:spPr>
        <p:txBody>
          <a:bodyPr/>
          <a:lstStyle/>
          <a:p>
            <a:pPr marL="0" indent="0" fontAlgn="base">
              <a:buNone/>
            </a:pPr>
            <a:r>
              <a:rPr lang="en-JM" b="1" u="sng" dirty="0"/>
              <a:t>Main Focus:</a:t>
            </a:r>
          </a:p>
          <a:p>
            <a:pPr marL="0" indent="0" fontAlgn="base">
              <a:buNone/>
            </a:pPr>
            <a:r>
              <a:rPr lang="en-JM" dirty="0"/>
              <a:t>To enable frank and open discussions on the </a:t>
            </a:r>
            <a:r>
              <a:rPr lang="en-JM" b="1" dirty="0"/>
              <a:t>Flavour of the Year: Social Media – to ban or not to ban?!</a:t>
            </a:r>
          </a:p>
          <a:p>
            <a:pPr fontAlgn="base"/>
            <a:endParaRPr lang="en-JM" b="1" dirty="0"/>
          </a:p>
          <a:p>
            <a:pPr marL="0" indent="0" fontAlgn="base">
              <a:buNone/>
            </a:pPr>
            <a:r>
              <a:rPr lang="en-JM" b="1" u="sng" dirty="0"/>
              <a:t>Session Objectives</a:t>
            </a:r>
          </a:p>
          <a:p>
            <a:pPr fontAlgn="base"/>
            <a:r>
              <a:rPr lang="en-JM" dirty="0"/>
              <a:t>To review the </a:t>
            </a:r>
            <a:r>
              <a:rPr lang="en-JM" b="1" dirty="0">
                <a:solidFill>
                  <a:srgbClr val="FF0000"/>
                </a:solidFill>
              </a:rPr>
              <a:t>emerging</a:t>
            </a:r>
            <a:r>
              <a:rPr lang="en-JM" dirty="0"/>
              <a:t> </a:t>
            </a:r>
            <a:r>
              <a:rPr lang="en-JM" b="1" dirty="0">
                <a:solidFill>
                  <a:srgbClr val="FF0000"/>
                </a:solidFill>
              </a:rPr>
              <a:t>evidence on what keeps children safe on social media</a:t>
            </a:r>
            <a:r>
              <a:rPr lang="en-JM" dirty="0"/>
              <a:t>, including regulation of platform designs, privacy and data protections, age-appropriate safeguards, and any available specific evidence on bans.  </a:t>
            </a:r>
          </a:p>
          <a:p>
            <a:pPr fontAlgn="base"/>
            <a:r>
              <a:rPr lang="en-JM" dirty="0"/>
              <a:t>To critically examine the case for and against </a:t>
            </a:r>
            <a:r>
              <a:rPr lang="en-JM" b="1" dirty="0">
                <a:solidFill>
                  <a:srgbClr val="FF0000"/>
                </a:solidFill>
              </a:rPr>
              <a:t>blanket age-based bans </a:t>
            </a:r>
            <a:r>
              <a:rPr lang="en-JM" dirty="0"/>
              <a:t>– are there any risks of displacement to unregulated spaces, rights trade-offs, risks of isolation to marginalized youth, and impact on platform accountability?  </a:t>
            </a:r>
          </a:p>
          <a:p>
            <a:pPr fontAlgn="base"/>
            <a:r>
              <a:rPr lang="en-JM" dirty="0"/>
              <a:t>To equip policy makers with more </a:t>
            </a:r>
            <a:r>
              <a:rPr lang="en-JM" b="1" dirty="0">
                <a:solidFill>
                  <a:srgbClr val="FF0000"/>
                </a:solidFill>
              </a:rPr>
              <a:t>comprehensive, evidence-based options </a:t>
            </a:r>
            <a:r>
              <a:rPr lang="en-JM" dirty="0"/>
              <a:t>that provide a framework for child online safety that can be adapted to their own jurisdictions. </a:t>
            </a:r>
          </a:p>
          <a:p>
            <a:endParaRPr lang="en-GB" dirty="0"/>
          </a:p>
        </p:txBody>
      </p:sp>
    </p:spTree>
    <p:extLst>
      <p:ext uri="{BB962C8B-B14F-4D97-AF65-F5344CB8AC3E}">
        <p14:creationId xmlns:p14="http://schemas.microsoft.com/office/powerpoint/2010/main" val="3851905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49E9C-148F-1BE3-02EC-956E47B770A0}"/>
              </a:ext>
            </a:extLst>
          </p:cNvPr>
          <p:cNvSpPr>
            <a:spLocks noGrp="1"/>
          </p:cNvSpPr>
          <p:nvPr>
            <p:ph type="title"/>
          </p:nvPr>
        </p:nvSpPr>
        <p:spPr/>
        <p:txBody>
          <a:bodyPr/>
          <a:lstStyle/>
          <a:p>
            <a:r>
              <a:rPr lang="en-US" dirty="0"/>
              <a:t>What problem are we trying to solve?</a:t>
            </a:r>
          </a:p>
        </p:txBody>
      </p:sp>
      <p:pic>
        <p:nvPicPr>
          <p:cNvPr id="7" name="Content Placeholder 6" descr="3D black question marks with one yellow question mark">
            <a:extLst>
              <a:ext uri="{FF2B5EF4-FFF2-40B4-BE49-F238E27FC236}">
                <a16:creationId xmlns:a16="http://schemas.microsoft.com/office/drawing/2014/main" id="{E6DC27D3-4982-F517-F7D1-B6F6B8BF90F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9448" y="2336800"/>
            <a:ext cx="10515642" cy="3840163"/>
          </a:xfrm>
        </p:spPr>
      </p:pic>
    </p:spTree>
    <p:extLst>
      <p:ext uri="{BB962C8B-B14F-4D97-AF65-F5344CB8AC3E}">
        <p14:creationId xmlns:p14="http://schemas.microsoft.com/office/powerpoint/2010/main" val="2896955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8D1CD-16A2-18D5-DEF0-51D22C3B9BF4}"/>
              </a:ext>
            </a:extLst>
          </p:cNvPr>
          <p:cNvSpPr>
            <a:spLocks noGrp="1"/>
          </p:cNvSpPr>
          <p:nvPr>
            <p:ph type="title"/>
          </p:nvPr>
        </p:nvSpPr>
        <p:spPr/>
        <p:txBody>
          <a:bodyPr/>
          <a:lstStyle/>
          <a:p>
            <a:r>
              <a:rPr lang="en-US" dirty="0"/>
              <a:t>The Problem . . .</a:t>
            </a:r>
          </a:p>
        </p:txBody>
      </p:sp>
      <p:sp>
        <p:nvSpPr>
          <p:cNvPr id="3" name="Content Placeholder 2">
            <a:extLst>
              <a:ext uri="{FF2B5EF4-FFF2-40B4-BE49-F238E27FC236}">
                <a16:creationId xmlns:a16="http://schemas.microsoft.com/office/drawing/2014/main" id="{434C5D3A-A5BC-98DB-EF62-07DADE789F19}"/>
              </a:ext>
            </a:extLst>
          </p:cNvPr>
          <p:cNvSpPr>
            <a:spLocks noGrp="1"/>
          </p:cNvSpPr>
          <p:nvPr>
            <p:ph idx="1"/>
          </p:nvPr>
        </p:nvSpPr>
        <p:spPr>
          <a:ln>
            <a:solidFill>
              <a:schemeClr val="tx1"/>
            </a:solidFill>
          </a:ln>
        </p:spPr>
        <p:txBody>
          <a:bodyPr/>
          <a:lstStyle/>
          <a:p>
            <a:pPr marL="0" indent="0">
              <a:buNone/>
            </a:pPr>
            <a:endParaRPr lang="en-US" dirty="0"/>
          </a:p>
          <a:p>
            <a:pPr marL="0" indent="0">
              <a:buNone/>
            </a:pPr>
            <a:r>
              <a:rPr lang="en-US" sz="2000" b="1" dirty="0"/>
              <a:t>How can we keep children safe online?</a:t>
            </a:r>
          </a:p>
          <a:p>
            <a:pPr marL="0" indent="0">
              <a:buNone/>
            </a:pPr>
            <a:endParaRPr lang="en-US" sz="2000" b="1" dirty="0"/>
          </a:p>
          <a:p>
            <a:pPr marL="0" indent="0">
              <a:buNone/>
            </a:pPr>
            <a:r>
              <a:rPr lang="en-US" sz="2000" b="1" dirty="0"/>
              <a:t>Inference </a:t>
            </a:r>
            <a:r>
              <a:rPr lang="en-US" sz="2000" b="1" dirty="0">
                <a:sym typeface="Wingdings" pitchFamily="2" charset="2"/>
              </a:rPr>
              <a:t> Governments/policy makers are coming from a “good” place. They are well-intentioned.</a:t>
            </a:r>
            <a:endParaRPr lang="en-US" sz="2000" b="1" dirty="0"/>
          </a:p>
        </p:txBody>
      </p:sp>
      <p:pic>
        <p:nvPicPr>
          <p:cNvPr id="8" name="Picture 7" descr="Internet Safety | tcoffey | Flickr">
            <a:extLst>
              <a:ext uri="{FF2B5EF4-FFF2-40B4-BE49-F238E27FC236}">
                <a16:creationId xmlns:a16="http://schemas.microsoft.com/office/drawing/2014/main" id="{EABF2627-AA98-270E-03E1-CE61DE73913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705601" y="3918080"/>
            <a:ext cx="3948544" cy="2134246"/>
          </a:xfrm>
          <a:prstGeom prst="rect">
            <a:avLst/>
          </a:prstGeom>
        </p:spPr>
      </p:pic>
    </p:spTree>
    <p:extLst>
      <p:ext uri="{BB962C8B-B14F-4D97-AF65-F5344CB8AC3E}">
        <p14:creationId xmlns:p14="http://schemas.microsoft.com/office/powerpoint/2010/main" val="628561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73DAA-B5CB-DC43-301E-4BEFB863ED19}"/>
              </a:ext>
            </a:extLst>
          </p:cNvPr>
          <p:cNvSpPr>
            <a:spLocks noGrp="1"/>
          </p:cNvSpPr>
          <p:nvPr>
            <p:ph type="title"/>
          </p:nvPr>
        </p:nvSpPr>
        <p:spPr/>
        <p:txBody>
          <a:bodyPr/>
          <a:lstStyle/>
          <a:p>
            <a:r>
              <a:rPr lang="en-US" dirty="0"/>
              <a:t>Some of the Concerns</a:t>
            </a:r>
          </a:p>
        </p:txBody>
      </p:sp>
      <p:sp>
        <p:nvSpPr>
          <p:cNvPr id="3" name="Content Placeholder 2">
            <a:extLst>
              <a:ext uri="{FF2B5EF4-FFF2-40B4-BE49-F238E27FC236}">
                <a16:creationId xmlns:a16="http://schemas.microsoft.com/office/drawing/2014/main" id="{A8A54EBA-02CD-ECB7-2AE2-BDFBA51DFBD8}"/>
              </a:ext>
            </a:extLst>
          </p:cNvPr>
          <p:cNvSpPr>
            <a:spLocks noGrp="1"/>
          </p:cNvSpPr>
          <p:nvPr>
            <p:ph idx="1"/>
          </p:nvPr>
        </p:nvSpPr>
        <p:spPr>
          <a:ln>
            <a:solidFill>
              <a:schemeClr val="tx1"/>
            </a:solidFill>
          </a:ln>
        </p:spPr>
        <p:txBody>
          <a:bodyPr>
            <a:normAutofit lnSpcReduction="10000"/>
          </a:bodyPr>
          <a:lstStyle/>
          <a:p>
            <a:r>
              <a:rPr lang="en-US" dirty="0"/>
              <a:t>Cyber–bullying </a:t>
            </a:r>
          </a:p>
          <a:p>
            <a:r>
              <a:rPr lang="en-US" dirty="0"/>
              <a:t>Cyber-trafficking &amp; exploitation</a:t>
            </a:r>
          </a:p>
          <a:p>
            <a:r>
              <a:rPr lang="en-US" dirty="0"/>
              <a:t>Online predators</a:t>
            </a:r>
          </a:p>
          <a:p>
            <a:r>
              <a:rPr lang="en-US" dirty="0"/>
              <a:t>Sexual Grooming</a:t>
            </a:r>
          </a:p>
          <a:p>
            <a:r>
              <a:rPr lang="en-US" dirty="0"/>
              <a:t>Exposure to inappropriate content – accidentally/deliberately access violent, sexual or disturbing material</a:t>
            </a:r>
          </a:p>
          <a:p>
            <a:r>
              <a:rPr lang="en-US" dirty="0"/>
              <a:t>Online gaming risks – communication with strangers; pressure to make purchases</a:t>
            </a:r>
          </a:p>
          <a:p>
            <a:r>
              <a:rPr lang="en-US" dirty="0"/>
              <a:t>Oversharing – daily routines, live location, photos can put children at risk</a:t>
            </a:r>
          </a:p>
          <a:p>
            <a:r>
              <a:rPr lang="en-US" dirty="0"/>
              <a:t>Identity Theft – names, addresses (home/school), passwords can be misused</a:t>
            </a:r>
          </a:p>
          <a:p>
            <a:r>
              <a:rPr lang="en-US" dirty="0"/>
              <a:t>Scams &amp; fraud – children tricked into giving away passwords or other personal information</a:t>
            </a:r>
          </a:p>
          <a:p>
            <a:r>
              <a:rPr lang="en-US" dirty="0"/>
              <a:t>Pressure to send private images – manipulation/threats of onward sharing</a:t>
            </a:r>
          </a:p>
          <a:p>
            <a:r>
              <a:rPr lang="en-US" dirty="0"/>
              <a:t>Addiction &amp; excessive screen time – affects cognitive development/mental health concerns</a:t>
            </a:r>
          </a:p>
          <a:p>
            <a:endParaRPr lang="en-US" dirty="0"/>
          </a:p>
          <a:p>
            <a:endParaRPr lang="en-US" dirty="0"/>
          </a:p>
        </p:txBody>
      </p:sp>
      <p:pic>
        <p:nvPicPr>
          <p:cNvPr id="5" name="Picture 4" descr="Danger Sign Download Free Image Transparent HQ PNG Download | FreePNGimg">
            <a:extLst>
              <a:ext uri="{FF2B5EF4-FFF2-40B4-BE49-F238E27FC236}">
                <a16:creationId xmlns:a16="http://schemas.microsoft.com/office/drawing/2014/main" id="{E573E028-9CC9-7AC2-7F37-305CDC2EC66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801514" y="4101862"/>
            <a:ext cx="1816100" cy="1816100"/>
          </a:xfrm>
          <a:prstGeom prst="rect">
            <a:avLst/>
          </a:prstGeom>
        </p:spPr>
      </p:pic>
    </p:spTree>
    <p:extLst>
      <p:ext uri="{BB962C8B-B14F-4D97-AF65-F5344CB8AC3E}">
        <p14:creationId xmlns:p14="http://schemas.microsoft.com/office/powerpoint/2010/main" val="538487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greement - Free of Charge Creative Commons Highway Sign image">
            <a:extLst>
              <a:ext uri="{FF2B5EF4-FFF2-40B4-BE49-F238E27FC236}">
                <a16:creationId xmlns:a16="http://schemas.microsoft.com/office/drawing/2014/main" id="{3BC9C2A7-15D7-B5FA-84F3-9DB0AE4FD480}"/>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74692" y="2419927"/>
            <a:ext cx="5803772" cy="3840163"/>
          </a:xfrm>
        </p:spPr>
      </p:pic>
      <p:pic>
        <p:nvPicPr>
          <p:cNvPr id="8" name="Picture 7" descr="Handshake Bugs Wave - Free vector graphic on Pixabay">
            <a:extLst>
              <a:ext uri="{FF2B5EF4-FFF2-40B4-BE49-F238E27FC236}">
                <a16:creationId xmlns:a16="http://schemas.microsoft.com/office/drawing/2014/main" id="{34FD7C2C-1C51-DEE0-A190-2EDACC8C6744}"/>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146473" y="3276600"/>
            <a:ext cx="2452254" cy="1724241"/>
          </a:xfrm>
          <a:prstGeom prst="rect">
            <a:avLst/>
          </a:prstGeom>
        </p:spPr>
      </p:pic>
    </p:spTree>
    <p:extLst>
      <p:ext uri="{BB962C8B-B14F-4D97-AF65-F5344CB8AC3E}">
        <p14:creationId xmlns:p14="http://schemas.microsoft.com/office/powerpoint/2010/main" val="1698103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C850B-2809-B9D8-3F33-6F4D38C49A6A}"/>
              </a:ext>
            </a:extLst>
          </p:cNvPr>
          <p:cNvSpPr>
            <a:spLocks noGrp="1"/>
          </p:cNvSpPr>
          <p:nvPr>
            <p:ph type="title"/>
          </p:nvPr>
        </p:nvSpPr>
        <p:spPr/>
        <p:txBody>
          <a:bodyPr/>
          <a:lstStyle/>
          <a:p>
            <a:r>
              <a:rPr lang="en-US" dirty="0"/>
              <a:t>The Raging Debate . . . </a:t>
            </a:r>
            <a:r>
              <a:rPr lang="en-US" dirty="0" err="1"/>
              <a:t>Centred</a:t>
            </a:r>
            <a:r>
              <a:rPr lang="en-US" dirty="0"/>
              <a:t> around “the How”</a:t>
            </a:r>
          </a:p>
        </p:txBody>
      </p:sp>
      <p:sp>
        <p:nvSpPr>
          <p:cNvPr id="3" name="Content Placeholder 2">
            <a:extLst>
              <a:ext uri="{FF2B5EF4-FFF2-40B4-BE49-F238E27FC236}">
                <a16:creationId xmlns:a16="http://schemas.microsoft.com/office/drawing/2014/main" id="{B6755633-3D20-6FDF-7615-842E04DD827A}"/>
              </a:ext>
            </a:extLst>
          </p:cNvPr>
          <p:cNvSpPr>
            <a:spLocks noGrp="1"/>
          </p:cNvSpPr>
          <p:nvPr>
            <p:ph idx="1"/>
          </p:nvPr>
        </p:nvSpPr>
        <p:spPr>
          <a:ln>
            <a:noFill/>
          </a:ln>
        </p:spPr>
        <p:txBody>
          <a:bodyPr/>
          <a:lstStyle/>
          <a:p>
            <a:r>
              <a:rPr lang="en-US" dirty="0"/>
              <a:t>The concern </a:t>
            </a:r>
            <a:r>
              <a:rPr lang="en-US" dirty="0" err="1"/>
              <a:t>centres</a:t>
            </a:r>
            <a:r>
              <a:rPr lang="en-US" dirty="0"/>
              <a:t> around the how (not if something should be done) – what measures work?</a:t>
            </a:r>
          </a:p>
          <a:p>
            <a:r>
              <a:rPr lang="en-US" dirty="0"/>
              <a:t>Is a blanket ban on social media an adequate or appropriate response to online safety concerns?</a:t>
            </a:r>
          </a:p>
          <a:p>
            <a:endParaRPr lang="en-US" dirty="0"/>
          </a:p>
        </p:txBody>
      </p:sp>
      <p:graphicFrame>
        <p:nvGraphicFramePr>
          <p:cNvPr id="5" name="Diagram 4">
            <a:extLst>
              <a:ext uri="{FF2B5EF4-FFF2-40B4-BE49-F238E27FC236}">
                <a16:creationId xmlns:a16="http://schemas.microsoft.com/office/drawing/2014/main" id="{3E00B933-7D8B-8295-A81B-2463843380D9}"/>
              </a:ext>
            </a:extLst>
          </p:cNvPr>
          <p:cNvGraphicFramePr/>
          <p:nvPr>
            <p:extLst>
              <p:ext uri="{D42A27DB-BD31-4B8C-83A1-F6EECF244321}">
                <p14:modId xmlns:p14="http://schemas.microsoft.com/office/powerpoint/2010/main" val="969595789"/>
              </p:ext>
            </p:extLst>
          </p:nvPr>
        </p:nvGraphicFramePr>
        <p:xfrm>
          <a:off x="2011217" y="3158067"/>
          <a:ext cx="8151091" cy="36999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6080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Image">
            <a:extLst>
              <a:ext uri="{FF2B5EF4-FFF2-40B4-BE49-F238E27FC236}">
                <a16:creationId xmlns:a16="http://schemas.microsoft.com/office/drawing/2014/main" id="{50EA3C03-BB91-003D-4D9A-91567BCBE89A}"/>
              </a:ext>
            </a:extLst>
          </p:cNvPr>
          <p:cNvPicPr>
            <a:picLocks noGrp="1" noChangeAspect="1"/>
          </p:cNvPicPr>
          <p:nvPr>
            <p:ph idx="1"/>
          </p:nvPr>
        </p:nvPicPr>
        <p:blipFill>
          <a:blip r:embed="rId2"/>
          <a:stretch>
            <a:fillRect/>
          </a:stretch>
        </p:blipFill>
        <p:spPr>
          <a:xfrm>
            <a:off x="588818" y="1524795"/>
            <a:ext cx="11014363" cy="5056114"/>
          </a:xfrm>
          <a:prstGeom prst="rect">
            <a:avLst/>
          </a:prstGeom>
        </p:spPr>
      </p:pic>
    </p:spTree>
    <p:extLst>
      <p:ext uri="{BB962C8B-B14F-4D97-AF65-F5344CB8AC3E}">
        <p14:creationId xmlns:p14="http://schemas.microsoft.com/office/powerpoint/2010/main" val="2963639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CDD34-EF6B-8D56-359F-6755C1F614E5}"/>
              </a:ext>
            </a:extLst>
          </p:cNvPr>
          <p:cNvSpPr>
            <a:spLocks noGrp="1"/>
          </p:cNvSpPr>
          <p:nvPr>
            <p:ph type="title"/>
          </p:nvPr>
        </p:nvSpPr>
        <p:spPr/>
        <p:txBody>
          <a:bodyPr/>
          <a:lstStyle/>
          <a:p>
            <a:r>
              <a:rPr lang="en-US" dirty="0"/>
              <a:t>Things to Ponder</a:t>
            </a:r>
          </a:p>
        </p:txBody>
      </p:sp>
      <p:sp>
        <p:nvSpPr>
          <p:cNvPr id="3" name="Content Placeholder 2">
            <a:extLst>
              <a:ext uri="{FF2B5EF4-FFF2-40B4-BE49-F238E27FC236}">
                <a16:creationId xmlns:a16="http://schemas.microsoft.com/office/drawing/2014/main" id="{3D83F7A5-6840-2103-D00A-4791B1C9E4AD}"/>
              </a:ext>
            </a:extLst>
          </p:cNvPr>
          <p:cNvSpPr>
            <a:spLocks noGrp="1"/>
          </p:cNvSpPr>
          <p:nvPr>
            <p:ph idx="1"/>
          </p:nvPr>
        </p:nvSpPr>
        <p:spPr>
          <a:ln>
            <a:solidFill>
              <a:schemeClr val="tx1"/>
            </a:solidFill>
          </a:ln>
        </p:spPr>
        <p:txBody>
          <a:bodyPr>
            <a:normAutofit lnSpcReduction="10000"/>
          </a:bodyPr>
          <a:lstStyle/>
          <a:p>
            <a:r>
              <a:rPr lang="en-US" dirty="0"/>
              <a:t>Children have the right to participate in decisions that affect them. Were they </a:t>
            </a:r>
            <a:r>
              <a:rPr lang="en-US" b="1" i="1" u="sng" dirty="0"/>
              <a:t>meaningfully</a:t>
            </a:r>
            <a:r>
              <a:rPr lang="en-US" dirty="0"/>
              <a:t> consulted in jurisdictions either with a ban or those moving in this direction?</a:t>
            </a:r>
          </a:p>
          <a:p>
            <a:r>
              <a:rPr lang="en-US" dirty="0"/>
              <a:t>Children have the right to access appropriate information – current affairs, educational material, health, culture, </a:t>
            </a:r>
            <a:r>
              <a:rPr lang="en-US" dirty="0" err="1"/>
              <a:t>etc</a:t>
            </a:r>
            <a:r>
              <a:rPr lang="en-US" dirty="0"/>
              <a:t> </a:t>
            </a:r>
          </a:p>
          <a:p>
            <a:r>
              <a:rPr lang="en-US" dirty="0"/>
              <a:t>How does a ban interfere with children’s ability to maintain healthy relationships that serve them well – friends, family, mentors, remote psychosocial support? </a:t>
            </a:r>
          </a:p>
          <a:p>
            <a:r>
              <a:rPr lang="en-US" dirty="0"/>
              <a:t>Do bans have the potential to trigger mental health concerns – feelings of isolation and abandonment; self-worth; anxiety – consider children in care or single-parent households or acrimonious custody proceedings.</a:t>
            </a:r>
          </a:p>
          <a:p>
            <a:r>
              <a:rPr lang="en-US" dirty="0"/>
              <a:t>Are bans disrupting children’s sense of belonging, and severing connection or community ties? </a:t>
            </a:r>
          </a:p>
          <a:p>
            <a:r>
              <a:rPr lang="en-US" dirty="0"/>
              <a:t>Does a ban just drive kids underground by enticing them to migrate to less known and poorly regulated online platforms, unwittingly increasing the same harm that we are trying to protect against?</a:t>
            </a:r>
          </a:p>
          <a:p>
            <a:r>
              <a:rPr lang="en-US" dirty="0"/>
              <a:t>Does a ban give governments a false sense of security – we did it; we can now relax; we can divert funding.</a:t>
            </a:r>
          </a:p>
          <a:p>
            <a:r>
              <a:rPr lang="en-US" dirty="0"/>
              <a:t>What about Committee on the Rights’ </a:t>
            </a:r>
            <a:r>
              <a:rPr lang="en-US" b="1" dirty="0"/>
              <a:t>General Comment No. 25</a:t>
            </a:r>
            <a:r>
              <a:rPr lang="en-US" dirty="0"/>
              <a:t>?</a:t>
            </a:r>
          </a:p>
          <a:p>
            <a:endParaRPr lang="en-US" dirty="0"/>
          </a:p>
        </p:txBody>
      </p:sp>
      <p:pic>
        <p:nvPicPr>
          <p:cNvPr id="5" name="Picture 4" descr="Puzzles in brain">
            <a:extLst>
              <a:ext uri="{FF2B5EF4-FFF2-40B4-BE49-F238E27FC236}">
                <a16:creationId xmlns:a16="http://schemas.microsoft.com/office/drawing/2014/main" id="{7E5C5382-A887-2D40-DAC2-FF47683507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70473" y="1526410"/>
            <a:ext cx="1368136" cy="700059"/>
          </a:xfrm>
          <a:prstGeom prst="rect">
            <a:avLst/>
          </a:prstGeom>
        </p:spPr>
      </p:pic>
    </p:spTree>
    <p:extLst>
      <p:ext uri="{BB962C8B-B14F-4D97-AF65-F5344CB8AC3E}">
        <p14:creationId xmlns:p14="http://schemas.microsoft.com/office/powerpoint/2010/main" val="13536196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7AC89EFBB7AF84B8033821F75A41F5F" ma:contentTypeVersion="18" ma:contentTypeDescription="Create a new document." ma:contentTypeScope="" ma:versionID="b18819cea1f548cc939317a57617e834">
  <xsd:schema xmlns:xsd="http://www.w3.org/2001/XMLSchema" xmlns:xs="http://www.w3.org/2001/XMLSchema" xmlns:p="http://schemas.microsoft.com/office/2006/metadata/properties" xmlns:ns2="38568b6e-7572-4b77-8c84-3e2db7483879" xmlns:ns3="34d8a432-902a-4d59-ba3b-f4dfb7b412fa" targetNamespace="http://schemas.microsoft.com/office/2006/metadata/properties" ma:root="true" ma:fieldsID="51a58b45d0c4185d5b9f71d2c024fdf5" ns2:_="" ns3:_="">
    <xsd:import namespace="38568b6e-7572-4b77-8c84-3e2db7483879"/>
    <xsd:import namespace="34d8a432-902a-4d59-ba3b-f4dfb7b412f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3:SharedWithUsers" minOccurs="0"/>
                <xsd:element ref="ns3:SharedWithDetails" minOccurs="0"/>
                <xsd:element ref="ns2:MediaServiceBillingMetadata" minOccurs="0"/>
                <xsd:element ref="ns2:Pers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568b6e-7572-4b77-8c84-3e2db74838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fcf44ba-c944-46f3-86dd-54e7982d4112"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Person" ma:index="24" nillable="true" ma:displayName="Person" ma:format="Dropdown" ma:list="UserInfo" ma:SharePointGroup="0" ma:internalName="Pers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4d8a432-902a-4d59-ba3b-f4dfb7b412fa"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82c4942d-66d0-4a52-8566-1c4c756e24f8}" ma:internalName="TaxCatchAll" ma:showField="CatchAllData" ma:web="34d8a432-902a-4d59-ba3b-f4dfb7b412fa">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8568b6e-7572-4b77-8c84-3e2db7483879">
      <Terms xmlns="http://schemas.microsoft.com/office/infopath/2007/PartnerControls"/>
    </lcf76f155ced4ddcb4097134ff3c332f>
    <TaxCatchAll xmlns="34d8a432-902a-4d59-ba3b-f4dfb7b412fa" xsi:nil="true"/>
    <Person xmlns="38568b6e-7572-4b77-8c84-3e2db7483879">
      <UserInfo>
        <DisplayName/>
        <AccountId xsi:nil="true"/>
        <AccountType/>
      </UserInfo>
    </Person>
  </documentManagement>
</p:properties>
</file>

<file path=customXml/itemProps1.xml><?xml version="1.0" encoding="utf-8"?>
<ds:datastoreItem xmlns:ds="http://schemas.openxmlformats.org/officeDocument/2006/customXml" ds:itemID="{6BBF25B1-1212-4B68-9E0B-FA395D3A48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568b6e-7572-4b77-8c84-3e2db7483879"/>
    <ds:schemaRef ds:uri="34d8a432-902a-4d59-ba3b-f4dfb7b412f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2A64E9B-A0FD-4C9D-8DEB-A1B074E3A869}">
  <ds:schemaRefs>
    <ds:schemaRef ds:uri="http://schemas.microsoft.com/sharepoint/v3/contenttype/forms"/>
  </ds:schemaRefs>
</ds:datastoreItem>
</file>

<file path=customXml/itemProps3.xml><?xml version="1.0" encoding="utf-8"?>
<ds:datastoreItem xmlns:ds="http://schemas.openxmlformats.org/officeDocument/2006/customXml" ds:itemID="{28083EF7-E82C-422C-BA1E-8DA0EBD0F8CA}">
  <ds:schemaRefs>
    <ds:schemaRef ds:uri="http://schemas.microsoft.com/office/2006/metadata/properties"/>
    <ds:schemaRef ds:uri="http://schemas.microsoft.com/office/infopath/2007/PartnerControls"/>
    <ds:schemaRef ds:uri="3ce1a633-8b0f-4f71-bdc2-1955b9f45c93"/>
    <ds:schemaRef ds:uri="0694f607-c9da-4e61-90d7-59bc4ffc1d08"/>
    <ds:schemaRef ds:uri="14c0a138-8209-4ef7-a85e-a049ad0055c2"/>
    <ds:schemaRef ds:uri="a2bdf6b2-cc66-4e19-8e97-ece6bddc06ee"/>
    <ds:schemaRef ds:uri="38568b6e-7572-4b77-8c84-3e2db7483879"/>
    <ds:schemaRef ds:uri="34d8a432-902a-4d59-ba3b-f4dfb7b412fa"/>
  </ds:schemaRefs>
</ds:datastoreItem>
</file>

<file path=docProps/app.xml><?xml version="1.0" encoding="utf-8"?>
<Properties xmlns="http://schemas.openxmlformats.org/officeDocument/2006/extended-properties" xmlns:vt="http://schemas.openxmlformats.org/officeDocument/2006/docPropsVTypes">
  <Template/>
  <TotalTime>1681</TotalTime>
  <Words>1363</Words>
  <Application>Microsoft Macintosh PowerPoint</Application>
  <PresentationFormat>Widescreen</PresentationFormat>
  <Paragraphs>110</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Aptos Display</vt:lpstr>
      <vt:lpstr>Wingdings</vt:lpstr>
      <vt:lpstr>Aptos</vt:lpstr>
      <vt:lpstr>Arial</vt:lpstr>
      <vt:lpstr>Office Theme</vt:lpstr>
      <vt:lpstr>Rise Up Policy Forum: Child Online Safety in Practice </vt:lpstr>
      <vt:lpstr>Emerging Evidence and Experience on Bans/Design/Rights: What Actually Protects Children</vt:lpstr>
      <vt:lpstr>What problem are we trying to solve?</vt:lpstr>
      <vt:lpstr>The Problem . . .</vt:lpstr>
      <vt:lpstr>Some of the Concerns</vt:lpstr>
      <vt:lpstr>PowerPoint Presentation</vt:lpstr>
      <vt:lpstr>The Raging Debate . . . Centred around “the How”</vt:lpstr>
      <vt:lpstr>PowerPoint Presentation</vt:lpstr>
      <vt:lpstr>Things to Ponder</vt:lpstr>
      <vt:lpstr>YAY OR NAY???</vt:lpstr>
      <vt:lpstr>A Sneak Peek into the Jamaican Context</vt:lpstr>
      <vt:lpstr>PowerPoint Presentation</vt:lpstr>
      <vt:lpstr>National Online Child Protection Technical Committee</vt:lpstr>
      <vt:lpstr>Jamaican Kids Online Study</vt:lpstr>
      <vt:lpstr>Proposed Position by Technical Stakeholders . . .</vt:lpstr>
      <vt:lpstr>Views From Jamaican Children . . .</vt:lpstr>
      <vt:lpstr>The Voices of Children</vt:lpstr>
      <vt:lpstr>PowerPoint Presentation</vt:lpstr>
      <vt:lpstr>PARTICIPANTS’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Illia Volkhin</dc:creator>
  <cp:lastModifiedBy>Diahann Gordon Harrison</cp:lastModifiedBy>
  <cp:revision>23</cp:revision>
  <dcterms:created xsi:type="dcterms:W3CDTF">2025-06-02T13:07:39Z</dcterms:created>
  <dcterms:modified xsi:type="dcterms:W3CDTF">2026-08-27T01:24:03Z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0x01010027AC89EFBB7AF84B8033821F75A41F5F</vt:lpwstr>
  </property>
  <property fmtid="{D5CDD505-2E9C-101B-9397-08002B2CF9AE}" pid="3" name="MediaServiceImageTags">
    <vt:lpwstr/>
  </property>
</Properties>
</file>