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6858000" cx="12192000"/>
  <p:notesSz cx="6858000" cy="9144000"/>
  <p:embeddedFontLst>
    <p:embeddedFont>
      <p:font typeface="Roboto"/>
      <p:regular r:id="rId24"/>
      <p:bold r:id="rId25"/>
      <p:italic r:id="rId26"/>
      <p:boldItalic r:id="rId27"/>
    </p:embeddedFont>
    <p:embeddedFont>
      <p:font typeface="Garamond"/>
      <p:regular r:id="rId28"/>
      <p:bold r:id="rId29"/>
      <p:italic r:id="rId30"/>
      <p:boldItalic r:id="rId31"/>
    </p:embeddedFont>
    <p:embeddedFont>
      <p:font typeface="Inter"/>
      <p:regular r:id="rId32"/>
      <p:bold r:id="rId33"/>
      <p:italic r:id="rId34"/>
      <p:boldItalic r:id="rId35"/>
    </p:embeddedFont>
    <p:embeddedFont>
      <p:font typeface="Inter Black"/>
      <p:bold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Roboto-regular.fntdata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schemas.openxmlformats.org/officeDocument/2006/relationships/font" Target="fonts/Garamond-regular.fntdata"/><Relationship Id="rId27" Type="http://schemas.openxmlformats.org/officeDocument/2006/relationships/font" Target="fonts/Roboto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Garamond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Garamond-boldItalic.fntdata"/><Relationship Id="rId30" Type="http://schemas.openxmlformats.org/officeDocument/2006/relationships/font" Target="fonts/Garamond-italic.fntdata"/><Relationship Id="rId11" Type="http://schemas.openxmlformats.org/officeDocument/2006/relationships/slide" Target="slides/slide7.xml"/><Relationship Id="rId33" Type="http://schemas.openxmlformats.org/officeDocument/2006/relationships/font" Target="fonts/Inter-bold.fntdata"/><Relationship Id="rId10" Type="http://schemas.openxmlformats.org/officeDocument/2006/relationships/slide" Target="slides/slide6.xml"/><Relationship Id="rId32" Type="http://schemas.openxmlformats.org/officeDocument/2006/relationships/font" Target="fonts/Inter-regular.fntdata"/><Relationship Id="rId13" Type="http://schemas.openxmlformats.org/officeDocument/2006/relationships/slide" Target="slides/slide9.xml"/><Relationship Id="rId35" Type="http://schemas.openxmlformats.org/officeDocument/2006/relationships/font" Target="fonts/Inter-boldItalic.fntdata"/><Relationship Id="rId12" Type="http://schemas.openxmlformats.org/officeDocument/2006/relationships/slide" Target="slides/slide8.xml"/><Relationship Id="rId34" Type="http://schemas.openxmlformats.org/officeDocument/2006/relationships/font" Target="fonts/Inter-italic.fntdata"/><Relationship Id="rId15" Type="http://schemas.openxmlformats.org/officeDocument/2006/relationships/slide" Target="slides/slide11.xml"/><Relationship Id="rId37" Type="http://schemas.openxmlformats.org/officeDocument/2006/relationships/font" Target="fonts/InterBlack-boldItalic.fntdata"/><Relationship Id="rId14" Type="http://schemas.openxmlformats.org/officeDocument/2006/relationships/slide" Target="slides/slide10.xml"/><Relationship Id="rId36" Type="http://schemas.openxmlformats.org/officeDocument/2006/relationships/font" Target="fonts/InterBlack-bold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68" name="Google Shape;16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77" name="Google Shape;177;p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83" name="Google Shape;183;p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09b5045f4b_0_2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09b5045f4b_0_20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409b5045f4b_0_20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409b5045f4b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409b5045f4b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b="1" lang="en-US">
                <a:latin typeface="Roboto"/>
                <a:ea typeface="Roboto"/>
                <a:cs typeface="Roboto"/>
                <a:sym typeface="Roboto"/>
              </a:rPr>
              <a:t>The SCROL or Safety for Children and their Rights OnLine</a:t>
            </a:r>
            <a:r>
              <a:rPr b="1" lang="en-US" sz="11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project is a multi-year initiative designed to combat online child sexual exploitation and abuse through child participation, legal strengthening, and private sector engagement.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The project is led by Terre des Hommes Netherlands where our mission is to protect children by preventing and stopping child exploitation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Since 2022, the SCROL  project has been implemented in Cambodia, the Philippines, Nepal and Kenya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Through this project we have been working with children , families, communities and leaders with the aim of driving sustainable changes to improve online safety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b="1" lang="en-US" sz="1100">
                <a:latin typeface="Arial"/>
                <a:ea typeface="Arial"/>
                <a:cs typeface="Arial"/>
                <a:sym typeface="Arial"/>
              </a:rPr>
              <a:t>The SCROL Response Project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, is a side project of the core SCROL programme of work.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It was implemented in Kenya with the specific aim of enhancing the capacity of key justice system actors - investigators, prosecutors, judicial officers and police officers  in handling Online CSE cases</a:t>
            </a:r>
            <a:endParaRPr b="1" sz="115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50">
                <a:latin typeface="Arial"/>
                <a:ea typeface="Arial"/>
                <a:cs typeface="Arial"/>
                <a:sym typeface="Arial"/>
              </a:rPr>
              <a:t>Police stations in two</a:t>
            </a:r>
            <a:r>
              <a:rPr b="1" lang="en-US" sz="115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>
                <a:latin typeface="Arial"/>
                <a:ea typeface="Arial"/>
                <a:cs typeface="Arial"/>
                <a:sym typeface="Arial"/>
              </a:rPr>
              <a:t>sub counties in Nairobi County were specifically targeted due to their interest and commitment to the wider work of the SCROL project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7" name="Google Shape;197;g409b5045f4b_0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409b5045f4b_0_1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409b5045f4b_0_1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A key part of the SCROL response project was to support the ongoing work of the NCAJ and work alongside them to undertake a formative assessment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The assessment aimed at assessing the knowledge, skills and  attitudes of law enforcement agencies in respect of OCSE cases.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This helped the project team to identify the disconnect between existing capacity and the capacity required for law enforcement agencies to effectively investigate, prosecute and adjudicate OCSE cases.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The assessment involved Key Informant Interviews with 33 police officers, investigators, prosecutors and magistrates and FGDs with additional police officers.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The assessment also drew on observations carried out during police visits and court visits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Findings from the assessment indicated that there were: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Significant knowledge gaps among station-level police officers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That police officers lacked training on OCSE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That sometimes there was a cack of clarity where responsibility for investigation of these cases lied with police officers not fully understanding their role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And with this came a lack of confidence in identifying, collecting, analysing and presenting digital evidence in court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And together this was seen to contribute to very few court cases on OCSE despite high reports to the Anti-Human Trafficking Child Protection Unit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Gap in trauma-informed and child-friendly approaches to justice.</a:t>
            </a:r>
            <a:endParaRPr sz="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409b5045f4b_0_1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409b5045f4b_0_1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409b5045f4b_0_1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The assessment informed the development of specialised joint training for justice actors in the county.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One specific issue identified was that police officers felt that the investigation of online offences was the responsibility of the directorate of criminal investigation.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Therefore it was important that the training involved actors from the wider system including the judiciary and directorate of public prosecutions - not just police officers so that they could understand each others’ roles and develop a common understanding and improve referral pathways and survivor protection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g409b5045f4b_0_1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409b5045f4b_0_1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409b5045f4b_0_1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g409b5045f4b_0_1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p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8" name="Google Shape;228;p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234" name="Google Shape;23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5" name="Google Shape;235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23" name="Google Shape;12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4" name="Google Shape;12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31" name="Google Shape;13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2" name="Google Shape;132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38" name="Google Shape;13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47" name="Google Shape;14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8" name="Google Shape;14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54" name="Google Shape;15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" name="Google Shape;15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"/>
            <a:headEnd len="sm" w="sm" type="none"/>
            <a:tailEnd len="sm" w="sm" type="none"/>
          </a:ln>
        </p:spPr>
      </p:sp>
      <p:sp>
        <p:nvSpPr>
          <p:cNvPr id="161" name="Google Shape;16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2" name="Google Shape;16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3" name="Google Shape;33;p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3290" y="406875"/>
            <a:ext cx="2861110" cy="117316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4"/>
          <p:cNvSpPr/>
          <p:nvPr/>
        </p:nvSpPr>
        <p:spPr>
          <a:xfrm>
            <a:off x="-102269" y="2615205"/>
            <a:ext cx="11993078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FROM SILOS TO A SYSTEM – KENYA'S CROSS-SECTOR COORDINATION AND COLLABORATION MODEL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81988" y="462375"/>
            <a:ext cx="2934732" cy="111766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/>
          <p:nvPr/>
        </p:nvSpPr>
        <p:spPr>
          <a:xfrm>
            <a:off x="227700" y="5058638"/>
            <a:ext cx="11964300" cy="1448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Twentieth Century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highlight>
                  <a:srgbClr val="FCFCFC"/>
                </a:highlight>
                <a:latin typeface="Twentieth Century"/>
                <a:ea typeface="Twentieth Century"/>
                <a:cs typeface="Twentieth Century"/>
                <a:sym typeface="Twentieth Century"/>
              </a:rPr>
              <a:t>ISPCAN Rise-Up Forum - Melbourne August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Twentieth Century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highlight>
                <a:srgbClr val="FCFCFC"/>
              </a:highlight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Twentieth Century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highlight>
                  <a:srgbClr val="FCFCFC"/>
                </a:highlight>
                <a:latin typeface="Twentieth Century"/>
                <a:ea typeface="Twentieth Century"/>
                <a:cs typeface="Twentieth Century"/>
                <a:sym typeface="Twentieth Century"/>
              </a:rPr>
              <a:t>Dr Moses Maranga, </a:t>
            </a:r>
            <a:r>
              <a:rPr b="0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National Council on the Administration of Justice in Kenya and Dr Claire Cody, Terre des Hommes Netherlands</a:t>
            </a:r>
            <a:endParaRPr b="1" i="0" sz="2800" u="none" cap="none" strike="noStrike">
              <a:solidFill>
                <a:srgbClr val="0070C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>
            <p:ph type="title"/>
          </p:nvPr>
        </p:nvSpPr>
        <p:spPr>
          <a:xfrm>
            <a:off x="5399772" y="288758"/>
            <a:ext cx="1761423" cy="3782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r>
              <a:rPr b="1" lang="en-US" sz="2800">
                <a:latin typeface="Twentieth Century"/>
                <a:ea typeface="Twentieth Century"/>
                <a:cs typeface="Twentieth Century"/>
                <a:sym typeface="Twentieth Century"/>
              </a:rPr>
              <a:t>From Siloed Training on OCSE  &amp; Budgeting for Children to System’s based Training and Budgeting</a:t>
            </a:r>
            <a:endParaRPr sz="2400"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72" name="Google Shape;172;p23"/>
          <p:cNvPicPr preferRelativeResize="0"/>
          <p:nvPr/>
        </p:nvPicPr>
        <p:blipFill rotWithShape="1">
          <a:blip r:embed="rId3">
            <a:alphaModFix/>
          </a:blip>
          <a:srcRect b="3529" l="6037" r="4980" t="1912"/>
          <a:stretch/>
        </p:blipFill>
        <p:spPr>
          <a:xfrm>
            <a:off x="7170821" y="77002"/>
            <a:ext cx="5021179" cy="6631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3"/>
          <p:cNvPicPr preferRelativeResize="0"/>
          <p:nvPr/>
        </p:nvPicPr>
        <p:blipFill rotWithShape="1">
          <a:blip r:embed="rId4">
            <a:alphaModFix/>
          </a:blip>
          <a:srcRect b="20086" l="8929" r="7859" t="10413"/>
          <a:stretch/>
        </p:blipFill>
        <p:spPr>
          <a:xfrm>
            <a:off x="154005" y="288758"/>
            <a:ext cx="5236142" cy="6420050"/>
          </a:xfrm>
          <a:prstGeom prst="rect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4"/>
          <p:cNvSpPr txBox="1"/>
          <p:nvPr>
            <p:ph idx="1" type="body"/>
          </p:nvPr>
        </p:nvSpPr>
        <p:spPr>
          <a:xfrm>
            <a:off x="86627" y="452387"/>
            <a:ext cx="12031579" cy="63334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800"/>
              <a:buNone/>
            </a:pPr>
            <a:r>
              <a:rPr b="1" lang="en-US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Challenges Experienced in Moving from a Siloed Approach to a Systems-Based Child Justice System</a:t>
            </a:r>
            <a:endParaRPr b="1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800"/>
              <a:buNone/>
            </a:pPr>
            <a:r>
              <a:t/>
            </a:r>
            <a:endParaRPr b="1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>
                <a:latin typeface="Twentieth Century"/>
                <a:ea typeface="Twentieth Century"/>
                <a:cs typeface="Twentieth Century"/>
                <a:sym typeface="Twentieth Century"/>
              </a:rPr>
              <a:t>Frequent transfers of government officers</a:t>
            </a:r>
            <a:r>
              <a:rPr lang="en-US">
                <a:latin typeface="Twentieth Century"/>
                <a:ea typeface="Twentieth Century"/>
                <a:cs typeface="Twentieth Century"/>
                <a:sym typeface="Twentieth Century"/>
              </a:rPr>
              <a:t>, which disrupt service continuity, weaken relationships, affect coordination and implementation of interventions.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>
                <a:latin typeface="Twentieth Century"/>
                <a:ea typeface="Twentieth Century"/>
                <a:cs typeface="Twentieth Century"/>
                <a:sym typeface="Twentieth Century"/>
              </a:rPr>
              <a:t>The rapidly evolving nature of digital threats, including OCSE</a:t>
            </a:r>
            <a:r>
              <a:rPr lang="en-US">
                <a:latin typeface="Twentieth Century"/>
                <a:ea typeface="Twentieth Century"/>
                <a:cs typeface="Twentieth Century"/>
                <a:sym typeface="Twentieth Century"/>
              </a:rPr>
              <a:t>, which requires continuous analysis, training, digitisation and adaptation of response mechanisms.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>
                <a:latin typeface="Twentieth Century"/>
                <a:ea typeface="Twentieth Century"/>
                <a:cs typeface="Twentieth Century"/>
                <a:sym typeface="Twentieth Century"/>
              </a:rPr>
              <a:t>Inadequate funding for systems-based reforms and inter-agency coordination</a:t>
            </a:r>
            <a:r>
              <a:rPr lang="en-US">
                <a:latin typeface="Twentieth Century"/>
                <a:ea typeface="Twentieth Century"/>
                <a:cs typeface="Twentieth Century"/>
                <a:sym typeface="Twentieth Century"/>
              </a:rPr>
              <a:t>, limiting the implementation and scaling of joint child justice initiatives.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>
                <a:latin typeface="Twentieth Century"/>
                <a:ea typeface="Twentieth Century"/>
                <a:cs typeface="Twentieth Century"/>
                <a:sym typeface="Twentieth Century"/>
              </a:rPr>
              <a:t>Restrictive defined institutional mandates</a:t>
            </a:r>
            <a:r>
              <a:rPr lang="en-US">
                <a:latin typeface="Twentieth Century"/>
                <a:ea typeface="Twentieth Century"/>
                <a:cs typeface="Twentieth Century"/>
                <a:sym typeface="Twentieth Century"/>
              </a:rPr>
              <a:t>, which constrain information sharing, joint planning, resource pooling, and coordinated responses across agencies.</a:t>
            </a:r>
            <a:endParaRPr/>
          </a:p>
          <a:p>
            <a:pPr indent="0" lvl="0" marL="1143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5"/>
          <p:cNvSpPr txBox="1"/>
          <p:nvPr>
            <p:ph type="title"/>
          </p:nvPr>
        </p:nvSpPr>
        <p:spPr>
          <a:xfrm>
            <a:off x="294290" y="516750"/>
            <a:ext cx="11670730" cy="704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lang="en-US" sz="3200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Key Outcomes/Results of a Systems Approach</a:t>
            </a:r>
            <a:endParaRPr b="1" sz="3200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6" name="Google Shape;186;p25"/>
          <p:cNvSpPr/>
          <p:nvPr/>
        </p:nvSpPr>
        <p:spPr>
          <a:xfrm>
            <a:off x="294290" y="1302099"/>
            <a:ext cx="12158346" cy="44012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3038" lvl="0" marL="1730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Strengthened collaboration and coordination between government and non-state actors</a:t>
            </a:r>
            <a:r>
              <a:rPr b="0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in preventing and responding to OCSE and other forms of violence. </a:t>
            </a:r>
            <a:endParaRPr b="0" i="0" sz="2800" u="none" cap="none" strike="noStrik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-173038" lvl="0" marL="1730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More efficient utilisation of human and financial resources</a:t>
            </a:r>
            <a:r>
              <a:rPr b="0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through joint planning, information sharing and reduction of duplication of efforts.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3038" lvl="0" marL="1730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Greater adoption of child-friendly and trauma-informed justice services</a:t>
            </a:r>
            <a:r>
              <a:rPr b="0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, resulting in more sensitive handling of children throughout the justice process.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3038" lvl="0" marL="1730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Improved efficiency and effectiveness of the child justice system</a:t>
            </a:r>
            <a:r>
              <a:rPr b="0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through better case management, quick case resolution and stronger institutional accountability.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3038" lvl="0" marL="17303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More sustainable justice-sector responses</a:t>
            </a:r>
            <a:r>
              <a:rPr b="0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, with agencies working towards shared priorities and outcomes rather than operating through isolated interventions.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300">
                <a:latin typeface="Arial"/>
                <a:ea typeface="Arial"/>
                <a:cs typeface="Arial"/>
                <a:sym typeface="Arial"/>
              </a:rPr>
              <a:t>Case study</a:t>
            </a:r>
            <a:endParaRPr b="1" sz="3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300">
                <a:latin typeface="Arial"/>
                <a:ea typeface="Arial"/>
                <a:cs typeface="Arial"/>
                <a:sym typeface="Arial"/>
              </a:rPr>
              <a:t>Improving coordination and collaboration in the justice sector:</a:t>
            </a:r>
            <a:endParaRPr b="1" sz="3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3300">
                <a:latin typeface="Arial"/>
                <a:ea typeface="Arial"/>
                <a:cs typeface="Arial"/>
                <a:sym typeface="Arial"/>
              </a:rPr>
              <a:t>Addressing online child sexual exploitation (OCSE) in Nairobi</a:t>
            </a:r>
            <a:endParaRPr b="1" sz="33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380">
                <a:latin typeface="Arial"/>
                <a:ea typeface="Arial"/>
                <a:cs typeface="Arial"/>
                <a:sym typeface="Arial"/>
              </a:rPr>
              <a:t>TdH NL’s Contribution to </a:t>
            </a:r>
            <a:r>
              <a:rPr b="1" lang="en-US" sz="2380">
                <a:latin typeface="Arial"/>
                <a:ea typeface="Arial"/>
                <a:cs typeface="Arial"/>
                <a:sym typeface="Arial"/>
              </a:rPr>
              <a:t>improving</a:t>
            </a:r>
            <a:r>
              <a:rPr b="1" lang="en-US" sz="2380">
                <a:latin typeface="Arial"/>
                <a:ea typeface="Arial"/>
                <a:cs typeface="Arial"/>
                <a:sym typeface="Arial"/>
              </a:rPr>
              <a:t> coordination to online child sexual exploitation cases in Nairobi </a:t>
            </a:r>
            <a:endParaRPr/>
          </a:p>
        </p:txBody>
      </p:sp>
      <p:sp>
        <p:nvSpPr>
          <p:cNvPr id="200" name="Google Shape;200;p27"/>
          <p:cNvSpPr txBox="1"/>
          <p:nvPr>
            <p:ph idx="1" type="body"/>
          </p:nvPr>
        </p:nvSpPr>
        <p:spPr>
          <a:xfrm>
            <a:off x="838200" y="1887300"/>
            <a:ext cx="4926900" cy="4289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SCROL Project</a:t>
            </a:r>
            <a:endParaRPr b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C6C6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Safety for Children and their Rights OnLine </a:t>
            </a:r>
            <a:endParaRPr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t/>
            </a:r>
            <a:endParaRPr b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t/>
            </a:r>
            <a:endParaRPr b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SCROL-Response Project</a:t>
            </a:r>
            <a:endParaRPr b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t/>
            </a:r>
            <a:endParaRPr b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Specific aim: Enhancing the capacity of key justice system actors in handling online child sexual exploitation (OCSE) cases.</a:t>
            </a:r>
            <a:endParaRPr b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2308"/>
              <a:buFont typeface="Arial"/>
              <a:buNone/>
            </a:pPr>
            <a:r>
              <a:t/>
            </a:r>
            <a:endParaRPr b="1" sz="2600">
              <a:solidFill>
                <a:srgbClr val="1F1F1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01" name="Google Shape;20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2618" y="1887300"/>
            <a:ext cx="5715856" cy="31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380">
                <a:latin typeface="Arial"/>
                <a:ea typeface="Arial"/>
                <a:cs typeface="Arial"/>
                <a:sym typeface="Arial"/>
              </a:rPr>
              <a:t>Formative Assessment </a:t>
            </a:r>
            <a:endParaRPr sz="5400"/>
          </a:p>
        </p:txBody>
      </p:sp>
      <p:sp>
        <p:nvSpPr>
          <p:cNvPr id="208" name="Google Shape;208;p28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latin typeface="Arial"/>
                <a:ea typeface="Arial"/>
                <a:cs typeface="Arial"/>
                <a:sym typeface="Arial"/>
              </a:rPr>
              <a:t>Aim: </a:t>
            </a:r>
            <a:r>
              <a:rPr lang="en-US" sz="2200">
                <a:latin typeface="Arial"/>
                <a:ea typeface="Arial"/>
                <a:cs typeface="Arial"/>
                <a:sym typeface="Arial"/>
              </a:rPr>
              <a:t>To understand the  knowledge, skills and  attitudes of law enforcement agencies in respect of OCSE cases 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33 KIIs, FGD and observations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latin typeface="Arial"/>
                <a:ea typeface="Arial"/>
                <a:cs typeface="Arial"/>
                <a:sym typeface="Arial"/>
              </a:rPr>
              <a:t>Findings:</a:t>
            </a:r>
            <a:endParaRPr b="1" sz="2200"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Knowledge gap among station-level police officers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Lack of training on OCSE 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Lack of clarity where responsibility for investigation of these cases lied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Lack of confidence in identifying, collecting, analysing and presenting digital evidence in court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Very few court cases despite high reports to the Anti-Human Trafficking Child Protection Unit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Gap in trauma-informed and child-friendly approaches to justice.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8F5B41"/>
              </a:solidFill>
              <a:latin typeface="Inter Black"/>
              <a:ea typeface="Inter Black"/>
              <a:cs typeface="Inter Black"/>
              <a:sym typeface="Inter Black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rgbClr val="1F1F1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9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Training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9"/>
          <p:cNvSpPr txBox="1"/>
          <p:nvPr>
            <p:ph idx="1" type="body"/>
          </p:nvPr>
        </p:nvSpPr>
        <p:spPr>
          <a:xfrm>
            <a:off x="838200" y="2063750"/>
            <a:ext cx="5973300" cy="462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Arial"/>
                <a:ea typeface="Arial"/>
                <a:cs typeface="Arial"/>
                <a:sym typeface="Arial"/>
              </a:rPr>
              <a:t>Specialised joint training for police, prosecution and judiciary on OSCE</a:t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solidFill>
                <a:srgbClr val="1F1F1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6" name="Google Shape;216;p29"/>
          <p:cNvPicPr preferRelativeResize="0"/>
          <p:nvPr/>
        </p:nvPicPr>
        <p:blipFill rotWithShape="1">
          <a:blip r:embed="rId3">
            <a:alphaModFix/>
          </a:blip>
          <a:srcRect b="0" l="6807" r="6815" t="0"/>
          <a:stretch/>
        </p:blipFill>
        <p:spPr>
          <a:xfrm>
            <a:off x="2590530" y="3848825"/>
            <a:ext cx="4630500" cy="2445900"/>
          </a:xfrm>
          <a:prstGeom prst="roundRect">
            <a:avLst>
              <a:gd fmla="val 5825" name="adj"/>
            </a:avLst>
          </a:prstGeom>
          <a:noFill/>
          <a:ln>
            <a:noFill/>
          </a:ln>
        </p:spPr>
      </p:pic>
      <p:sp>
        <p:nvSpPr>
          <p:cNvPr id="217" name="Google Shape;217;p29"/>
          <p:cNvSpPr txBox="1"/>
          <p:nvPr/>
        </p:nvSpPr>
        <p:spPr>
          <a:xfrm>
            <a:off x="7856400" y="523500"/>
            <a:ext cx="3497400" cy="42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700">
                <a:solidFill>
                  <a:schemeClr val="dk1"/>
                </a:solidFill>
              </a:rPr>
              <a:t>"</a:t>
            </a:r>
            <a:r>
              <a:rPr b="1" i="1" lang="en-US" sz="2000">
                <a:solidFill>
                  <a:schemeClr val="dk1"/>
                </a:solidFill>
              </a:rPr>
              <a:t>Collaboration among Probation Officers, Investigating Officers and Children Officers has strengthened investigations by combining our expertise, resulting in stronger evidence, comprehensive support for children, and more robust cases.</a:t>
            </a:r>
            <a:r>
              <a:rPr b="1" i="1" lang="en-US" sz="1700">
                <a:solidFill>
                  <a:schemeClr val="dk1"/>
                </a:solidFill>
              </a:rPr>
              <a:t>"</a:t>
            </a:r>
            <a:endParaRPr b="1" i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i="1" lang="en-US" sz="900">
                <a:solidFill>
                  <a:schemeClr val="dk1"/>
                </a:solidFill>
              </a:rPr>
              <a:t>— Workshop participant, OCSEA Training</a:t>
            </a:r>
            <a:endParaRPr i="1" sz="9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rgbClr val="1F1F1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>
                <a:latin typeface="Arial"/>
                <a:ea typeface="Arial"/>
                <a:cs typeface="Arial"/>
                <a:sym typeface="Arial"/>
              </a:rPr>
              <a:t>Findings from the evaluation </a:t>
            </a:r>
            <a:endParaRPr b="1" sz="39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3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312261" lvl="0" marL="457200" rtl="0" algn="l">
              <a:spcBef>
                <a:spcPts val="1000"/>
              </a:spcBef>
              <a:spcAft>
                <a:spcPts val="0"/>
              </a:spcAft>
              <a:buSzPct val="62963"/>
              <a:buChar char="•"/>
            </a:pPr>
            <a:r>
              <a:rPr lang="en-US" sz="2700">
                <a:latin typeface="Arial"/>
                <a:ea typeface="Arial"/>
                <a:cs typeface="Arial"/>
                <a:sym typeface="Arial"/>
              </a:rPr>
              <a:t>Two thirds reported improved ability to identify OSCE cases</a:t>
            </a:r>
            <a:endParaRPr sz="27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Arial"/>
              <a:ea typeface="Arial"/>
              <a:cs typeface="Arial"/>
              <a:sym typeface="Arial"/>
            </a:endParaRPr>
          </a:p>
          <a:p>
            <a:pPr indent="-312261" lvl="0" marL="457200" rtl="0" algn="l">
              <a:spcBef>
                <a:spcPts val="1000"/>
              </a:spcBef>
              <a:spcAft>
                <a:spcPts val="0"/>
              </a:spcAft>
              <a:buSzPct val="62963"/>
              <a:buChar char="•"/>
            </a:pPr>
            <a:r>
              <a:rPr lang="en-US" sz="2700">
                <a:latin typeface="Arial"/>
                <a:ea typeface="Arial"/>
                <a:cs typeface="Arial"/>
                <a:sym typeface="Arial"/>
              </a:rPr>
              <a:t>80% of prosecutors reported improved understanding of legislation and digital evidence</a:t>
            </a:r>
            <a:endParaRPr sz="27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Arial"/>
              <a:ea typeface="Arial"/>
              <a:cs typeface="Arial"/>
              <a:sym typeface="Arial"/>
            </a:endParaRPr>
          </a:p>
          <a:p>
            <a:pPr indent="-312261" lvl="0" marL="457200" rtl="0" algn="l">
              <a:spcBef>
                <a:spcPts val="1000"/>
              </a:spcBef>
              <a:spcAft>
                <a:spcPts val="0"/>
              </a:spcAft>
              <a:buSzPct val="62963"/>
              <a:buChar char="•"/>
            </a:pPr>
            <a:r>
              <a:rPr lang="en-US" sz="2700">
                <a:latin typeface="Arial"/>
                <a:ea typeface="Arial"/>
                <a:cs typeface="Arial"/>
                <a:sym typeface="Arial"/>
              </a:rPr>
              <a:t>67% of police officers reported increased knowledge of legal frameworks</a:t>
            </a:r>
            <a:endParaRPr sz="27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Arial"/>
              <a:ea typeface="Arial"/>
              <a:cs typeface="Arial"/>
              <a:sym typeface="Arial"/>
            </a:endParaRPr>
          </a:p>
          <a:p>
            <a:pPr indent="-312261" lvl="0" marL="457200" rtl="0" algn="l">
              <a:spcBef>
                <a:spcPts val="1000"/>
              </a:spcBef>
              <a:spcAft>
                <a:spcPts val="0"/>
              </a:spcAft>
              <a:buSzPct val="62963"/>
              <a:buChar char="•"/>
            </a:pPr>
            <a:r>
              <a:rPr lang="en-US" sz="2700">
                <a:latin typeface="Arial"/>
                <a:ea typeface="Arial"/>
                <a:cs typeface="Arial"/>
                <a:sym typeface="Arial"/>
              </a:rPr>
              <a:t>75% reported increased confidence in applying trauma informed and child-friendly approaches </a:t>
            </a:r>
            <a:endParaRPr sz="2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Arial"/>
              <a:ea typeface="Arial"/>
              <a:cs typeface="Arial"/>
              <a:sym typeface="Arial"/>
            </a:endParaRPr>
          </a:p>
          <a:p>
            <a:pPr indent="-312261" lvl="0" marL="457200" rtl="0" algn="l">
              <a:spcBef>
                <a:spcPts val="1000"/>
              </a:spcBef>
              <a:spcAft>
                <a:spcPts val="0"/>
              </a:spcAft>
              <a:buSzPct val="62963"/>
              <a:buChar char="•"/>
            </a:pPr>
            <a:r>
              <a:rPr b="1" lang="en-US" sz="2700">
                <a:latin typeface="Arial"/>
                <a:ea typeface="Arial"/>
                <a:cs typeface="Arial"/>
                <a:sym typeface="Arial"/>
              </a:rPr>
              <a:t>Stronger collaboration between police, prosecution and other actors </a:t>
            </a:r>
            <a:endParaRPr b="1" sz="2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700">
                <a:latin typeface="Arial"/>
                <a:ea typeface="Arial"/>
                <a:cs typeface="Arial"/>
                <a:sym typeface="Arial"/>
              </a:rPr>
              <a:t>= a strengthened child protection system and improved justice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Group discussion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31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Please share your own learning: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-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Examples of good practice regarding systems approaches from your country/ context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-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What makes these system approaches work well?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-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What have been the main challenges in moving to a systems approach? 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-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How could these systems be strengthened?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000"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2"/>
          <p:cNvSpPr txBox="1"/>
          <p:nvPr>
            <p:ph type="title"/>
          </p:nvPr>
        </p:nvSpPr>
        <p:spPr>
          <a:xfrm>
            <a:off x="1602740" y="889668"/>
            <a:ext cx="8633861" cy="582107"/>
          </a:xfrm>
          <a:prstGeom prst="rect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Twentieth Century"/>
              <a:buNone/>
            </a:pPr>
            <a:r>
              <a:rPr b="1" lang="en-US" sz="320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You can access the Publications using the QR Code </a:t>
            </a:r>
            <a:endParaRPr b="1" sz="3200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38" name="Google Shape;23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9569" y="2142691"/>
            <a:ext cx="4520201" cy="33110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Aims</a:t>
            </a:r>
            <a:endParaRPr b="1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Twentieth Century"/>
              <a:buChar char="•"/>
            </a:pPr>
            <a:r>
              <a:rPr lang="en-US">
                <a:latin typeface="Twentieth Century"/>
                <a:ea typeface="Twentieth Century"/>
                <a:cs typeface="Twentieth Century"/>
                <a:sym typeface="Twentieth Century"/>
              </a:rPr>
              <a:t>To demonstrate how a systems approach can lead to better results as compared to a siloed approach in enhancing access to justice for children</a:t>
            </a: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wentieth Century"/>
              <a:buChar char="•"/>
            </a:pPr>
            <a:r>
              <a:rPr lang="en-US">
                <a:latin typeface="Twentieth Century"/>
                <a:ea typeface="Twentieth Century"/>
                <a:cs typeface="Twentieth Century"/>
                <a:sym typeface="Twentieth Century"/>
              </a:rPr>
              <a:t>To discuss other good practices in systems approaches to child protection </a:t>
            </a: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wentieth Century"/>
              <a:buChar char="•"/>
            </a:pPr>
            <a:r>
              <a:rPr lang="en-US">
                <a:latin typeface="Twentieth Century"/>
                <a:ea typeface="Twentieth Century"/>
                <a:cs typeface="Twentieth Century"/>
                <a:sym typeface="Twentieth Century"/>
              </a:rPr>
              <a:t>To critically reflect on what makes these systems approaches work and the different barriers and challenges experienced</a:t>
            </a: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wentieth Century"/>
              <a:buChar char="•"/>
            </a:pPr>
            <a:r>
              <a:rPr lang="en-US">
                <a:latin typeface="Twentieth Century"/>
                <a:ea typeface="Twentieth Century"/>
                <a:cs typeface="Twentieth Century"/>
                <a:sym typeface="Twentieth Century"/>
              </a:rPr>
              <a:t>To identify key lessons from those in the room around how to move from a silos to systems approach in diverse contexts</a:t>
            </a: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/>
          <p:nvPr/>
        </p:nvSpPr>
        <p:spPr>
          <a:xfrm>
            <a:off x="411480" y="166517"/>
            <a:ext cx="106070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2700"/>
              <a:buFont typeface="Calibri"/>
              <a:buNone/>
            </a:pPr>
            <a:r>
              <a:rPr b="1" i="0" lang="en-US" sz="2700" u="none" cap="none" strike="noStrik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Why system coordination matters in addressing siloed challenges</a:t>
            </a:r>
            <a:endParaRPr b="0" i="0" sz="2700" u="none" cap="none" strike="noStrik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76499" y="741070"/>
            <a:ext cx="11971946" cy="789820"/>
          </a:xfrm>
          <a:prstGeom prst="rect">
            <a:avLst/>
          </a:prstGeom>
          <a:noFill/>
          <a:ln cap="flat" cmpd="sng" w="952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Twentieth Century"/>
              <a:buNone/>
            </a:pPr>
            <a:r>
              <a:rPr b="0" i="0" lang="en-US" sz="2800" u="none" cap="none" strike="noStrike">
                <a:solidFill>
                  <a:srgbClr val="0070C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Children should experience one justice journey, not separate institutional mandates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6"/>
          <p:cNvSpPr/>
          <p:nvPr/>
        </p:nvSpPr>
        <p:spPr>
          <a:xfrm>
            <a:off x="604583" y="2593596"/>
            <a:ext cx="109728" cy="2391156"/>
          </a:xfrm>
          <a:prstGeom prst="rect">
            <a:avLst/>
          </a:prstGeom>
          <a:solidFill>
            <a:srgbClr val="B91C1C"/>
          </a:solidFill>
          <a:ln cap="flat" cmpd="sng" w="12700">
            <a:solidFill>
              <a:srgbClr val="B91C1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840042" y="1978487"/>
            <a:ext cx="2350008" cy="36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Fragmented pathways</a:t>
            </a:r>
            <a:endParaRPr b="0" i="0" sz="2400" u="none" cap="none" strike="noStrik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9" name="Google Shape;109;p16"/>
          <p:cNvSpPr/>
          <p:nvPr/>
        </p:nvSpPr>
        <p:spPr>
          <a:xfrm>
            <a:off x="771462" y="2971500"/>
            <a:ext cx="2487168" cy="1803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2400"/>
              <a:buFont typeface="Twentieth Century"/>
              <a:buNone/>
            </a:pPr>
            <a:r>
              <a:rPr b="0" i="0" lang="en-US" sz="2400" u="none" cap="none" strike="noStrike">
                <a:solidFill>
                  <a:srgbClr val="1F2937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Separate entry points for reporting, investigation, prosecution, court, protection and aftercare.</a:t>
            </a:r>
            <a:endParaRPr b="0" i="0" sz="2400" u="none" cap="none" strike="noStrik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3663374" y="2787657"/>
            <a:ext cx="2377440" cy="2113708"/>
          </a:xfrm>
          <a:prstGeom prst="roundRect">
            <a:avLst>
              <a:gd fmla="val 10435" name="adj"/>
            </a:avLst>
          </a:prstGeom>
          <a:solidFill>
            <a:srgbClr val="FFFFFF"/>
          </a:solidFill>
          <a:ln cap="flat" cmpd="sng" w="12700">
            <a:solidFill>
              <a:srgbClr val="DEE3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6"/>
          <p:cNvSpPr/>
          <p:nvPr/>
        </p:nvSpPr>
        <p:spPr>
          <a:xfrm>
            <a:off x="3608510" y="2649775"/>
            <a:ext cx="54864" cy="2519413"/>
          </a:xfrm>
          <a:prstGeom prst="rect">
            <a:avLst/>
          </a:prstGeom>
          <a:solidFill>
            <a:srgbClr val="D97706"/>
          </a:solidFill>
          <a:ln cap="flat" cmpd="sng" w="12700">
            <a:solidFill>
              <a:srgbClr val="D9770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6"/>
          <p:cNvSpPr/>
          <p:nvPr/>
        </p:nvSpPr>
        <p:spPr>
          <a:xfrm>
            <a:off x="3765644" y="2009568"/>
            <a:ext cx="2363724" cy="4270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Referral leakage</a:t>
            </a:r>
            <a:endParaRPr b="0" i="0" sz="2400" u="none" cap="none" strike="noStrik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3" name="Google Shape;113;p16"/>
          <p:cNvSpPr/>
          <p:nvPr/>
        </p:nvSpPr>
        <p:spPr>
          <a:xfrm>
            <a:off x="3703922" y="2436637"/>
            <a:ext cx="2487168" cy="18971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Unclear handovers weaken protection, and evidence quality</a:t>
            </a:r>
            <a:endParaRPr b="0" i="0" sz="2400" u="none" cap="none" strike="noStrik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6254437" y="2675402"/>
            <a:ext cx="45719" cy="2395488"/>
          </a:xfrm>
          <a:prstGeom prst="rect">
            <a:avLst/>
          </a:prstGeom>
          <a:solidFill>
            <a:srgbClr val="1F4E79"/>
          </a:solidFill>
          <a:ln cap="flat" cmpd="sng" w="12700">
            <a:solidFill>
              <a:srgbClr val="1F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6"/>
          <p:cNvSpPr/>
          <p:nvPr/>
        </p:nvSpPr>
        <p:spPr>
          <a:xfrm>
            <a:off x="7057362" y="2134008"/>
            <a:ext cx="1561374" cy="2343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Data gaps</a:t>
            </a:r>
            <a:endParaRPr b="0" i="0" sz="2400" u="none" cap="none" strike="noStrik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6" name="Google Shape;116;p16"/>
          <p:cNvSpPr/>
          <p:nvPr/>
        </p:nvSpPr>
        <p:spPr>
          <a:xfrm>
            <a:off x="6605218" y="2674441"/>
            <a:ext cx="2240280" cy="2340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2400"/>
              <a:buFont typeface="Twentieth Century"/>
              <a:buNone/>
            </a:pPr>
            <a:r>
              <a:rPr b="0" i="0" lang="en-US" sz="2400" u="none" cap="none" strike="noStrike">
                <a:solidFill>
                  <a:srgbClr val="1F2937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Weak data and information sharing limits prevention and accountability.</a:t>
            </a:r>
            <a:endParaRPr b="0" i="0" sz="2400" u="none" cap="none" strike="noStrik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9177928" y="2614327"/>
            <a:ext cx="73152" cy="2452036"/>
          </a:xfrm>
          <a:prstGeom prst="rect">
            <a:avLst/>
          </a:prstGeom>
          <a:solidFill>
            <a:srgbClr val="0B7A75"/>
          </a:solidFill>
          <a:ln cap="flat" cmpd="sng" w="12700">
            <a:solidFill>
              <a:srgbClr val="0B7A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/>
          <p:nvPr/>
        </p:nvSpPr>
        <p:spPr>
          <a:xfrm>
            <a:off x="9880407" y="2091146"/>
            <a:ext cx="1965329" cy="3200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Uneven access</a:t>
            </a:r>
            <a:endParaRPr b="0" i="0" sz="2400" u="none" cap="none" strike="noStrik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9" name="Google Shape;119;p16"/>
          <p:cNvSpPr/>
          <p:nvPr/>
        </p:nvSpPr>
        <p:spPr>
          <a:xfrm>
            <a:off x="9665208" y="2737738"/>
            <a:ext cx="2011680" cy="21762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2400"/>
              <a:buFont typeface="Twentieth Century"/>
              <a:buNone/>
            </a:pPr>
            <a:r>
              <a:rPr b="0" i="0" lang="en-US" sz="2400" u="none" cap="none" strike="noStrike">
                <a:solidFill>
                  <a:srgbClr val="1F2937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Varied local approaches and practices yields uneven access</a:t>
            </a:r>
            <a:endParaRPr b="0" i="0" sz="2400" u="none" cap="none" strike="noStrik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0" name="Google Shape;120;p16"/>
          <p:cNvSpPr/>
          <p:nvPr/>
        </p:nvSpPr>
        <p:spPr>
          <a:xfrm>
            <a:off x="0" y="5446666"/>
            <a:ext cx="12191999" cy="14931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wentieth Century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Focus of the Presentation – </a:t>
            </a:r>
            <a:r>
              <a:rPr b="0" i="0" lang="en-US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Demonstration that a Systems Approach yields better results than a Siloed Approach in enhancing access to justice for children</a:t>
            </a:r>
            <a:endParaRPr b="0" i="0" sz="2800" u="none" cap="none" strike="noStrik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/>
          <p:nvPr>
            <p:ph type="title"/>
          </p:nvPr>
        </p:nvSpPr>
        <p:spPr>
          <a:xfrm>
            <a:off x="9747182" y="1"/>
            <a:ext cx="2444819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wentieth Century"/>
              <a:buNone/>
            </a:pPr>
            <a:r>
              <a:rPr b="1" lang="en-US" sz="2800">
                <a:latin typeface="Twentieth Century"/>
                <a:ea typeface="Twentieth Century"/>
                <a:cs typeface="Twentieth Century"/>
                <a:sym typeface="Twentieth Century"/>
              </a:rPr>
              <a:t>National Council on the Administration of Justice (NCAJ) – </a:t>
            </a:r>
            <a:br>
              <a:rPr b="1" lang="en-US" sz="2800">
                <a:latin typeface="Twentieth Century"/>
                <a:ea typeface="Twentieth Century"/>
                <a:cs typeface="Twentieth Century"/>
                <a:sym typeface="Twentieth Century"/>
              </a:rPr>
            </a:br>
            <a:r>
              <a:rPr lang="en-US" sz="2800">
                <a:latin typeface="Twentieth Century"/>
                <a:ea typeface="Twentieth Century"/>
                <a:cs typeface="Twentieth Century"/>
                <a:sym typeface="Twentieth Century"/>
              </a:rPr>
              <a:t>Established under the law to ensure a coordinated, efficient, effective administration of justice, and reforms of the justice system – comprises 46 Agencies</a:t>
            </a:r>
            <a:endParaRPr sz="2800"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descr="PHOTO-2025-10-23-10-50-36" id="127" name="Google Shape;127;p17"/>
          <p:cNvPicPr preferRelativeResize="0"/>
          <p:nvPr/>
        </p:nvPicPr>
        <p:blipFill rotWithShape="1">
          <a:blip r:embed="rId3">
            <a:alphaModFix/>
          </a:blip>
          <a:srcRect b="3210" l="3248" r="3370" t="2810"/>
          <a:stretch/>
        </p:blipFill>
        <p:spPr>
          <a:xfrm>
            <a:off x="2066222" y="86627"/>
            <a:ext cx="7680960" cy="6651057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miter lim="80"/>
            <a:headEnd len="sm" w="sm" type="none"/>
            <a:tailEnd len="sm" w="sm" type="none"/>
          </a:ln>
        </p:spPr>
      </p:pic>
      <p:sp>
        <p:nvSpPr>
          <p:cNvPr id="128" name="Google Shape;128;p17"/>
          <p:cNvSpPr txBox="1"/>
          <p:nvPr>
            <p:ph idx="1" type="body"/>
          </p:nvPr>
        </p:nvSpPr>
        <p:spPr>
          <a:xfrm>
            <a:off x="0" y="2136808"/>
            <a:ext cx="2066222" cy="225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100"/>
              <a:buNone/>
            </a:pPr>
            <a:r>
              <a:rPr b="1" i="1" lang="en-US" sz="3100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From Siloed Approach to a Whole-of-justice Ecosystem</a:t>
            </a:r>
            <a:endParaRPr i="1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8"/>
          <p:cNvPicPr preferRelativeResize="0"/>
          <p:nvPr/>
        </p:nvPicPr>
        <p:blipFill rotWithShape="1">
          <a:blip r:embed="rId3">
            <a:alphaModFix/>
          </a:blip>
          <a:srcRect b="1" l="0" r="0" t="15495"/>
          <a:stretch/>
        </p:blipFill>
        <p:spPr>
          <a:xfrm>
            <a:off x="-67376" y="808523"/>
            <a:ext cx="12259376" cy="6030225"/>
          </a:xfrm>
          <a:prstGeom prst="rect">
            <a:avLst/>
          </a:prstGeom>
          <a:noFill/>
          <a:ln cap="flat" cmpd="sng" w="952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5" name="Google Shape;135;p18"/>
          <p:cNvSpPr txBox="1"/>
          <p:nvPr/>
        </p:nvSpPr>
        <p:spPr>
          <a:xfrm>
            <a:off x="96252" y="1"/>
            <a:ext cx="11993078" cy="808522"/>
          </a:xfrm>
          <a:prstGeom prst="rect">
            <a:avLst/>
          </a:prstGeom>
          <a:noFill/>
          <a:ln cap="flat" cmpd="sng" w="952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Twentieth Century"/>
              <a:buNone/>
            </a:pPr>
            <a:r>
              <a:rPr b="1" i="0" lang="en-US" sz="2800" u="none" cap="none" strike="noStrik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Working Committee is on the Administration and access to justice for children – Has 20 Agencies that handle Children</a:t>
            </a:r>
            <a:endParaRPr b="1" i="1" sz="2800" u="none" cap="none" strike="noStrik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idx="1" type="body"/>
          </p:nvPr>
        </p:nvSpPr>
        <p:spPr>
          <a:xfrm>
            <a:off x="1" y="1"/>
            <a:ext cx="7430702" cy="972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8731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None/>
            </a:pPr>
            <a:r>
              <a:rPr b="1" i="1" lang="en-US" sz="3300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From</a:t>
            </a:r>
            <a:r>
              <a:rPr b="1" i="1" lang="en-US" sz="3300">
                <a:latin typeface="Twentieth Century"/>
                <a:ea typeface="Twentieth Century"/>
                <a:cs typeface="Twentieth Century"/>
                <a:sym typeface="Twentieth Century"/>
              </a:rPr>
              <a:t> Siloed </a:t>
            </a:r>
            <a:r>
              <a:rPr b="1" i="1" lang="en-US" sz="3300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Strategy Development to  a </a:t>
            </a:r>
            <a:r>
              <a:rPr b="1" i="1" lang="en-US" sz="3300">
                <a:latin typeface="Twentieth Century"/>
                <a:ea typeface="Twentieth Century"/>
                <a:cs typeface="Twentieth Century"/>
                <a:sym typeface="Twentieth Century"/>
              </a:rPr>
              <a:t>Sectoral </a:t>
            </a:r>
            <a:r>
              <a:rPr b="1" i="1" lang="en-US" sz="3300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Strategy on Justice for Children. </a:t>
            </a:r>
            <a:r>
              <a:rPr b="1" i="1" lang="en-US" sz="3300">
                <a:latin typeface="Twentieth Century"/>
                <a:ea typeface="Twentieth Century"/>
                <a:cs typeface="Twentieth Century"/>
                <a:sym typeface="Twentieth Century"/>
              </a:rPr>
              <a:t>The Strategy acts as State/Non State agencies Contribution Map</a:t>
            </a:r>
            <a:endParaRPr b="1" sz="3300"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-90805" lvl="0" marL="2286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42" name="Google Shape;14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49492" y="161879"/>
            <a:ext cx="6214710" cy="5170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9"/>
          <p:cNvPicPr preferRelativeResize="0"/>
          <p:nvPr/>
        </p:nvPicPr>
        <p:blipFill rotWithShape="1">
          <a:blip r:embed="rId4">
            <a:alphaModFix/>
          </a:blip>
          <a:srcRect b="0" l="4908" r="5112" t="0"/>
          <a:stretch/>
        </p:blipFill>
        <p:spPr>
          <a:xfrm>
            <a:off x="481263" y="972152"/>
            <a:ext cx="5268229" cy="60973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9"/>
          <p:cNvSpPr txBox="1"/>
          <p:nvPr/>
        </p:nvSpPr>
        <p:spPr>
          <a:xfrm>
            <a:off x="5601903" y="5347084"/>
            <a:ext cx="6590097" cy="13138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8731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r>
              <a:rPr b="1" i="1" lang="en-US" sz="2400" u="none" cap="none" strike="noStrik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From </a:t>
            </a:r>
            <a:r>
              <a:rPr b="1" i="1" lang="en-US" sz="2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Siloed </a:t>
            </a:r>
            <a:r>
              <a:rPr b="1" i="1" lang="en-US" sz="2400" u="none" cap="none" strike="noStrik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Reporting of Progress on Access to Justice for children, to </a:t>
            </a:r>
            <a:r>
              <a:rPr b="1" i="1" lang="en-US" sz="2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Justice-Sector </a:t>
            </a:r>
            <a:r>
              <a:rPr b="1" i="1" lang="en-US" sz="2400" u="none" cap="none" strike="noStrik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reporting</a:t>
            </a:r>
            <a:endParaRPr b="1" i="1" sz="2400" u="none" cap="none" strike="noStrik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-209550" lvl="0" marL="342900" marR="0" rtl="0" algn="just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342900" marR="0" rtl="0" algn="just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/>
          <p:nvPr>
            <p:ph type="title"/>
          </p:nvPr>
        </p:nvSpPr>
        <p:spPr>
          <a:xfrm>
            <a:off x="632350" y="0"/>
            <a:ext cx="10539663" cy="533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entieth Century"/>
              <a:buNone/>
            </a:pPr>
            <a:r>
              <a:rPr b="1" lang="en-US" sz="3200">
                <a:latin typeface="Twentieth Century"/>
                <a:ea typeface="Twentieth Century"/>
                <a:cs typeface="Twentieth Century"/>
                <a:sym typeface="Twentieth Century"/>
              </a:rPr>
              <a:t>From Siloed Reporting to a System Reporting</a:t>
            </a:r>
            <a:endParaRPr i="1" sz="3200"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51" name="Google Shape;15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922" y="577516"/>
            <a:ext cx="11392520" cy="6198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/>
          <p:nvPr>
            <p:ph idx="1" type="body"/>
          </p:nvPr>
        </p:nvSpPr>
        <p:spPr>
          <a:xfrm>
            <a:off x="8701237" y="1386037"/>
            <a:ext cx="3349592" cy="3927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6700">
                <a:latin typeface="Twentieth Century"/>
                <a:ea typeface="Twentieth Century"/>
                <a:cs typeface="Twentieth Century"/>
                <a:sym typeface="Twentieth Century"/>
              </a:rPr>
              <a:t>From </a:t>
            </a:r>
            <a:r>
              <a:rPr lang="en-US" sz="6700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Siloed approach </a:t>
            </a:r>
            <a:r>
              <a:rPr lang="en-US" sz="6700">
                <a:latin typeface="Twentieth Century"/>
                <a:ea typeface="Twentieth Century"/>
                <a:cs typeface="Twentieth Century"/>
                <a:sym typeface="Twentieth Century"/>
              </a:rPr>
              <a:t>in addressing case backlog for children to </a:t>
            </a:r>
            <a:r>
              <a:rPr lang="en-US" sz="6700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multi-Institutional Approach </a:t>
            </a:r>
            <a:r>
              <a:rPr lang="en-US" sz="6700">
                <a:latin typeface="Twentieth Century"/>
                <a:ea typeface="Twentieth Century"/>
                <a:cs typeface="Twentieth Century"/>
                <a:sym typeface="Twentieth Century"/>
              </a:rPr>
              <a:t>in clearing backlog cases during Service Month held every Year</a:t>
            </a:r>
            <a:endParaRPr sz="6700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i="1"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100">
              <a:latin typeface="Garamond"/>
              <a:ea typeface="Garamond"/>
              <a:cs typeface="Garamond"/>
              <a:sym typeface="Garamond"/>
            </a:endParaRPr>
          </a:p>
          <a:p>
            <a:pPr indent="-16529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100">
              <a:latin typeface="Garamond"/>
              <a:ea typeface="Garamond"/>
              <a:cs typeface="Garamond"/>
              <a:sym typeface="Garamond"/>
            </a:endParaRPr>
          </a:p>
          <a:p>
            <a:pPr indent="-14414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descr="Image" id="158" name="Google Shape;15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1007" y="240632"/>
            <a:ext cx="8258476" cy="6516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2"/>
          <p:cNvSpPr txBox="1"/>
          <p:nvPr>
            <p:ph idx="1" type="body"/>
          </p:nvPr>
        </p:nvSpPr>
        <p:spPr>
          <a:xfrm>
            <a:off x="0" y="1396866"/>
            <a:ext cx="3176337" cy="32040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4000">
                <a:latin typeface="Twentieth Century"/>
                <a:ea typeface="Twentieth Century"/>
                <a:cs typeface="Twentieth Century"/>
                <a:sym typeface="Twentieth Century"/>
              </a:rPr>
              <a:t>Addressing challenges faced by the justice system through </a:t>
            </a:r>
            <a:r>
              <a:rPr lang="en-US" sz="400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Multi-institutional Procedures </a:t>
            </a:r>
            <a:endParaRPr sz="4000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i="1"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100">
              <a:latin typeface="Garamond"/>
              <a:ea typeface="Garamond"/>
              <a:cs typeface="Garamond"/>
              <a:sym typeface="Garamond"/>
            </a:endParaRPr>
          </a:p>
          <a:p>
            <a:pPr indent="-105283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100">
              <a:latin typeface="Garamond"/>
              <a:ea typeface="Garamond"/>
              <a:cs typeface="Garamond"/>
              <a:sym typeface="Garamond"/>
            </a:endParaRPr>
          </a:p>
          <a:p>
            <a:pPr indent="-6413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65" name="Google Shape;165;p22"/>
          <p:cNvPicPr preferRelativeResize="0"/>
          <p:nvPr/>
        </p:nvPicPr>
        <p:blipFill rotWithShape="1">
          <a:blip r:embed="rId3">
            <a:alphaModFix/>
          </a:blip>
          <a:srcRect b="27947" l="5017" r="5394" t="4757"/>
          <a:stretch/>
        </p:blipFill>
        <p:spPr>
          <a:xfrm>
            <a:off x="3368843" y="194912"/>
            <a:ext cx="7979342" cy="6663088"/>
          </a:xfrm>
          <a:prstGeom prst="rect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Violet II">
      <a:dk1>
        <a:srgbClr val="000000"/>
      </a:dk1>
      <a:lt1>
        <a:srgbClr val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