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8" r:id="rId2"/>
    <p:sldId id="567" r:id="rId3"/>
    <p:sldId id="548" r:id="rId4"/>
    <p:sldId id="339" r:id="rId5"/>
    <p:sldId id="666" r:id="rId6"/>
    <p:sldId id="503" r:id="rId7"/>
    <p:sldId id="550" r:id="rId8"/>
    <p:sldId id="500" r:id="rId9"/>
    <p:sldId id="508" r:id="rId10"/>
    <p:sldId id="563" r:id="rId11"/>
    <p:sldId id="564" r:id="rId12"/>
    <p:sldId id="578" r:id="rId13"/>
    <p:sldId id="579" r:id="rId14"/>
    <p:sldId id="554" r:id="rId15"/>
    <p:sldId id="582" r:id="rId16"/>
    <p:sldId id="583" r:id="rId17"/>
    <p:sldId id="584" r:id="rId18"/>
    <p:sldId id="585" r:id="rId19"/>
    <p:sldId id="586" r:id="rId20"/>
    <p:sldId id="587" r:id="rId21"/>
    <p:sldId id="552" r:id="rId22"/>
    <p:sldId id="660" r:id="rId23"/>
    <p:sldId id="661" r:id="rId24"/>
    <p:sldId id="662" r:id="rId25"/>
    <p:sldId id="663" r:id="rId26"/>
    <p:sldId id="664" r:id="rId27"/>
    <p:sldId id="665" r:id="rId28"/>
    <p:sldId id="505" r:id="rId29"/>
    <p:sldId id="595" r:id="rId30"/>
    <p:sldId id="477" r:id="rId31"/>
    <p:sldId id="668" r:id="rId32"/>
    <p:sldId id="667" r:id="rId33"/>
    <p:sldId id="556" r:id="rId34"/>
    <p:sldId id="621" r:id="rId35"/>
    <p:sldId id="622" r:id="rId36"/>
    <p:sldId id="4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93E651-C957-027E-B0B5-E0386A5FF010}" name="Conrad Barberton" initials="CB" userId="S::Conrad@cornerstonesa.net::894e6016-cb53-44c1-87c7-a8fff0c8571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D4F"/>
    <a:srgbClr val="4472C4"/>
    <a:srgbClr val="8CA0D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37" autoAdjust="0"/>
    <p:restoredTop sz="94660"/>
  </p:normalViewPr>
  <p:slideViewPr>
    <p:cSldViewPr snapToGrid="0">
      <p:cViewPr>
        <p:scale>
          <a:sx n="100" d="100"/>
          <a:sy n="100" d="100"/>
        </p:scale>
        <p:origin x="3066"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imon\Downloads\Graphs%20for%20Samoa%20Valid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oleObject" Target="file:///C:\Users\simon\Cornerstone%20Dropbox\CER%20Projects%20Team%20Folder\2024%20Projects\UNICEF%20Kenya%20&amp;%20Zambia\03.%20Cost%20of%20VAC%20analysis\Zambia\Zambia%20Graphs_new.xlsx" TargetMode="External"/><Relationship Id="rId4" Type="http://schemas.openxmlformats.org/officeDocument/2006/relationships/image" Target="../media/image15.png"/></Relationships>
</file>

<file path=ppt/charts/_rels/chart3.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oleObject" Target="file:///C:\Users\simon\Cornerstone%20Dropbox\CER%20Projects%20Team%20Folder\2024%20Projects\UNICEF%20Kenya%20&amp;%20Zambia\03.%20Cost%20of%20VAC%20analysis\Zambia\Zambia%20Graphs_new.xlsx" TargetMode="External"/><Relationship Id="rId4" Type="http://schemas.openxmlformats.org/officeDocument/2006/relationships/image" Target="../media/image17.pn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 (2)'!$B$8</c:f>
              <c:strCache>
                <c:ptCount val="1"/>
                <c:pt idx="0">
                  <c:v>Child 1</c:v>
                </c:pt>
              </c:strCache>
            </c:strRef>
          </c:tx>
          <c:spPr>
            <a:ln w="76200" cap="rnd">
              <a:solidFill>
                <a:schemeClr val="accent1"/>
              </a:solidFill>
              <a:round/>
            </a:ln>
            <a:effectLst/>
          </c:spPr>
          <c:marker>
            <c:symbol val="none"/>
          </c:marker>
          <c:cat>
            <c:strRef>
              <c:f>'Sheet1 (2)'!$C$7:$M$7</c:f>
              <c:strCache>
                <c:ptCount val="11"/>
                <c:pt idx="0">
                  <c:v>Conception</c:v>
                </c:pt>
                <c:pt idx="2">
                  <c:v>2</c:v>
                </c:pt>
                <c:pt idx="4">
                  <c:v>5</c:v>
                </c:pt>
                <c:pt idx="6">
                  <c:v>10</c:v>
                </c:pt>
                <c:pt idx="8">
                  <c:v>15</c:v>
                </c:pt>
                <c:pt idx="10">
                  <c:v>20+</c:v>
                </c:pt>
              </c:strCache>
            </c:strRef>
          </c:cat>
          <c:val>
            <c:numRef>
              <c:f>'Sheet1 (2)'!$C$8:$M$8</c:f>
              <c:numCache>
                <c:formatCode>General</c:formatCode>
                <c:ptCount val="11"/>
                <c:pt idx="0">
                  <c:v>0.99</c:v>
                </c:pt>
                <c:pt idx="1">
                  <c:v>0.97019999999999995</c:v>
                </c:pt>
                <c:pt idx="2">
                  <c:v>0.97019999999999995</c:v>
                </c:pt>
                <c:pt idx="3">
                  <c:v>0.95079599999999997</c:v>
                </c:pt>
                <c:pt idx="4">
                  <c:v>0.95079599999999997</c:v>
                </c:pt>
                <c:pt idx="5">
                  <c:v>0.93178008000000001</c:v>
                </c:pt>
                <c:pt idx="6">
                  <c:v>0.93178008000000001</c:v>
                </c:pt>
                <c:pt idx="7">
                  <c:v>0.91314447840000001</c:v>
                </c:pt>
                <c:pt idx="8">
                  <c:v>0.91314447840000001</c:v>
                </c:pt>
                <c:pt idx="9">
                  <c:v>0.89488158883199997</c:v>
                </c:pt>
                <c:pt idx="10">
                  <c:v>0.89488158883199997</c:v>
                </c:pt>
              </c:numCache>
            </c:numRef>
          </c:val>
          <c:smooth val="1"/>
          <c:extLst>
            <c:ext xmlns:c16="http://schemas.microsoft.com/office/drawing/2014/chart" uri="{C3380CC4-5D6E-409C-BE32-E72D297353CC}">
              <c16:uniqueId val="{00000000-1B9A-48F9-A13F-568072E4342A}"/>
            </c:ext>
          </c:extLst>
        </c:ser>
        <c:ser>
          <c:idx val="1"/>
          <c:order val="1"/>
          <c:tx>
            <c:strRef>
              <c:f>'Sheet1 (2)'!$B$9</c:f>
              <c:strCache>
                <c:ptCount val="1"/>
                <c:pt idx="0">
                  <c:v>Child 2</c:v>
                </c:pt>
              </c:strCache>
            </c:strRef>
          </c:tx>
          <c:spPr>
            <a:ln w="76200" cap="rnd">
              <a:solidFill>
                <a:srgbClr val="C00000"/>
              </a:solidFill>
              <a:round/>
            </a:ln>
            <a:effectLst/>
          </c:spPr>
          <c:marker>
            <c:symbol val="none"/>
          </c:marker>
          <c:cat>
            <c:strRef>
              <c:f>'Sheet1 (2)'!$C$7:$M$7</c:f>
              <c:strCache>
                <c:ptCount val="11"/>
                <c:pt idx="0">
                  <c:v>Conception</c:v>
                </c:pt>
                <c:pt idx="2">
                  <c:v>2</c:v>
                </c:pt>
                <c:pt idx="4">
                  <c:v>5</c:v>
                </c:pt>
                <c:pt idx="6">
                  <c:v>10</c:v>
                </c:pt>
                <c:pt idx="8">
                  <c:v>15</c:v>
                </c:pt>
                <c:pt idx="10">
                  <c:v>20+</c:v>
                </c:pt>
              </c:strCache>
            </c:strRef>
          </c:cat>
          <c:val>
            <c:numRef>
              <c:f>'Sheet1 (2)'!$C$9:$M$9</c:f>
              <c:numCache>
                <c:formatCode>General</c:formatCode>
                <c:ptCount val="11"/>
                <c:pt idx="0">
                  <c:v>0.9</c:v>
                </c:pt>
                <c:pt idx="1">
                  <c:v>0.8</c:v>
                </c:pt>
                <c:pt idx="2">
                  <c:v>0.60000000000000009</c:v>
                </c:pt>
                <c:pt idx="3">
                  <c:v>0.56999999999999995</c:v>
                </c:pt>
                <c:pt idx="4">
                  <c:v>0.45599999999999996</c:v>
                </c:pt>
                <c:pt idx="5">
                  <c:v>0.43</c:v>
                </c:pt>
                <c:pt idx="6">
                  <c:v>0.34400000000000003</c:v>
                </c:pt>
                <c:pt idx="7">
                  <c:v>0.33</c:v>
                </c:pt>
                <c:pt idx="8">
                  <c:v>0.28050000000000003</c:v>
                </c:pt>
                <c:pt idx="9">
                  <c:v>0.27</c:v>
                </c:pt>
                <c:pt idx="10">
                  <c:v>0.22950000000000001</c:v>
                </c:pt>
              </c:numCache>
            </c:numRef>
          </c:val>
          <c:smooth val="1"/>
          <c:extLst>
            <c:ext xmlns:c16="http://schemas.microsoft.com/office/drawing/2014/chart" uri="{C3380CC4-5D6E-409C-BE32-E72D297353CC}">
              <c16:uniqueId val="{00000001-1B9A-48F9-A13F-568072E4342A}"/>
            </c:ext>
          </c:extLst>
        </c:ser>
        <c:dLbls>
          <c:showLegendKey val="0"/>
          <c:showVal val="0"/>
          <c:showCatName val="0"/>
          <c:showSerName val="0"/>
          <c:showPercent val="0"/>
          <c:showBubbleSize val="0"/>
        </c:dLbls>
        <c:smooth val="0"/>
        <c:axId val="42591327"/>
        <c:axId val="42591807"/>
      </c:lineChart>
      <c:catAx>
        <c:axId val="42591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2591807"/>
        <c:crosses val="autoZero"/>
        <c:auto val="1"/>
        <c:lblAlgn val="ctr"/>
        <c:lblOffset val="100"/>
        <c:noMultiLvlLbl val="0"/>
      </c:catAx>
      <c:valAx>
        <c:axId val="42591807"/>
        <c:scaling>
          <c:orientation val="minMax"/>
        </c:scaling>
        <c:delete val="1"/>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ZA" sz="1200" dirty="0"/>
                  <a:t>Wellbeing,</a:t>
                </a:r>
                <a:r>
                  <a:rPr lang="en-ZA" sz="1200" baseline="0" dirty="0"/>
                  <a:t> </a:t>
                </a:r>
                <a:r>
                  <a:rPr lang="en-ZA" sz="1200" dirty="0"/>
                  <a:t>Capabilities</a:t>
                </a:r>
                <a:r>
                  <a:rPr lang="en-ZA" sz="1200" baseline="0" dirty="0"/>
                  <a:t> &amp; Human Capital</a:t>
                </a:r>
                <a:endParaRPr lang="en-ZA" sz="1200" dirty="0"/>
              </a:p>
            </c:rich>
          </c:tx>
          <c:layout>
            <c:manualLayout>
              <c:xMode val="edge"/>
              <c:yMode val="edge"/>
              <c:x val="1.7711501572735697E-2"/>
              <c:y val="0.28670568143160813"/>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ZA"/>
            </a:p>
          </c:txPr>
        </c:title>
        <c:numFmt formatCode="General" sourceLinked="1"/>
        <c:majorTickMark val="none"/>
        <c:minorTickMark val="none"/>
        <c:tickLblPos val="nextTo"/>
        <c:crossAx val="42591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1-DCF4-4272-B032-9BC12ECF2B81}"/>
              </c:ext>
            </c:extLst>
          </c:dPt>
          <c:dPt>
            <c:idx val="1"/>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3-DCF4-4272-B032-9BC12ECF2B81}"/>
              </c:ext>
            </c:extLst>
          </c:dPt>
          <c:dPt>
            <c:idx val="2"/>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5-DCF4-4272-B032-9BC12ECF2B81}"/>
              </c:ext>
            </c:extLst>
          </c:dPt>
          <c:dPt>
            <c:idx val="3"/>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7-DCF4-4272-B032-9BC12ECF2B81}"/>
              </c:ext>
            </c:extLst>
          </c:dPt>
          <c:dPt>
            <c:idx val="4"/>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9-DCF4-4272-B032-9BC12ECF2B81}"/>
              </c:ext>
            </c:extLst>
          </c:dPt>
          <c:dLbls>
            <c:delete val="1"/>
          </c:dLbls>
          <c:cat>
            <c:strRef>
              <c:f>'VAC Prevalence_Adults'!$I$42:$M$42</c:f>
              <c:strCache>
                <c:ptCount val="5"/>
                <c:pt idx="0">
                  <c:v>Sexual violence</c:v>
                </c:pt>
                <c:pt idx="1">
                  <c:v>Physical violence</c:v>
                </c:pt>
                <c:pt idx="2">
                  <c:v>Emotional violence</c:v>
                </c:pt>
                <c:pt idx="3">
                  <c:v>Any violence</c:v>
                </c:pt>
                <c:pt idx="4">
                  <c:v>Multiple forms of violence</c:v>
                </c:pt>
              </c:strCache>
            </c:strRef>
          </c:cat>
          <c:val>
            <c:numRef>
              <c:f>'VAC Prevalence_Adults'!$I$43:$M$43</c:f>
              <c:numCache>
                <c:formatCode>0.00%</c:formatCode>
                <c:ptCount val="5"/>
                <c:pt idx="0">
                  <c:v>0.1170368</c:v>
                </c:pt>
                <c:pt idx="1">
                  <c:v>0.38791369999999997</c:v>
                </c:pt>
                <c:pt idx="2">
                  <c:v>0.1964302</c:v>
                </c:pt>
                <c:pt idx="3">
                  <c:v>0.5030635</c:v>
                </c:pt>
                <c:pt idx="4">
                  <c:v>0.1688963</c:v>
                </c:pt>
              </c:numCache>
            </c:numRef>
          </c:val>
          <c:extLst>
            <c:ext xmlns:c16="http://schemas.microsoft.com/office/drawing/2014/chart" uri="{C3380CC4-5D6E-409C-BE32-E72D297353CC}">
              <c16:uniqueId val="{0000000A-DCF4-4272-B032-9BC12ECF2B81}"/>
            </c:ext>
          </c:extLst>
        </c:ser>
        <c:ser>
          <c:idx val="1"/>
          <c:order val="1"/>
          <c:spPr>
            <a:solidFill>
              <a:schemeClr val="accent2"/>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C-DCF4-4272-B032-9BC12ECF2B81}"/>
              </c:ext>
            </c:extLst>
          </c:dPt>
          <c:dPt>
            <c:idx val="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E-DCF4-4272-B032-9BC12ECF2B81}"/>
              </c:ext>
            </c:extLst>
          </c:dPt>
          <c:dPt>
            <c:idx val="2"/>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0-DCF4-4272-B032-9BC12ECF2B81}"/>
              </c:ext>
            </c:extLst>
          </c:dPt>
          <c:dPt>
            <c:idx val="3"/>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2-DCF4-4272-B032-9BC12ECF2B81}"/>
              </c:ext>
            </c:extLst>
          </c:dPt>
          <c:dPt>
            <c:idx val="4"/>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4-DCF4-4272-B032-9BC12ECF2B81}"/>
              </c:ext>
            </c:extLst>
          </c:dPt>
          <c:dLbls>
            <c:dLbl>
              <c:idx val="0"/>
              <c:tx>
                <c:rich>
                  <a:bodyPr/>
                  <a:lstStyle/>
                  <a:p>
                    <a:fld id="{94ED9294-2034-4961-AA6F-6B8A7FD9C5A1}" type="CELLRANGE">
                      <a:rPr lang="en-US"/>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DCF4-4272-B032-9BC12ECF2B81}"/>
                </c:ext>
              </c:extLst>
            </c:dLbl>
            <c:dLbl>
              <c:idx val="1"/>
              <c:tx>
                <c:rich>
                  <a:bodyPr/>
                  <a:lstStyle/>
                  <a:p>
                    <a:fld id="{C2090469-DDCA-49DC-983A-AAD63A43CC9D}"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DCF4-4272-B032-9BC12ECF2B81}"/>
                </c:ext>
              </c:extLst>
            </c:dLbl>
            <c:dLbl>
              <c:idx val="2"/>
              <c:tx>
                <c:rich>
                  <a:bodyPr/>
                  <a:lstStyle/>
                  <a:p>
                    <a:fld id="{5DF2A133-2791-48A3-975A-556A25406967}"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DCF4-4272-B032-9BC12ECF2B81}"/>
                </c:ext>
              </c:extLst>
            </c:dLbl>
            <c:dLbl>
              <c:idx val="3"/>
              <c:tx>
                <c:rich>
                  <a:bodyPr/>
                  <a:lstStyle/>
                  <a:p>
                    <a:fld id="{906E0C6F-D274-423D-B756-2ACE46F04633}"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DCF4-4272-B032-9BC12ECF2B81}"/>
                </c:ext>
              </c:extLst>
            </c:dLbl>
            <c:dLbl>
              <c:idx val="4"/>
              <c:tx>
                <c:rich>
                  <a:bodyPr/>
                  <a:lstStyle/>
                  <a:p>
                    <a:fld id="{A13D777D-9089-41C7-A48B-A59635D9EF34}"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DCF4-4272-B032-9BC12ECF2B8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'VAC Prevalence_Adults'!$I$42:$M$42</c:f>
              <c:strCache>
                <c:ptCount val="5"/>
                <c:pt idx="0">
                  <c:v>Sexual violence</c:v>
                </c:pt>
                <c:pt idx="1">
                  <c:v>Physical violence</c:v>
                </c:pt>
                <c:pt idx="2">
                  <c:v>Emotional violence</c:v>
                </c:pt>
                <c:pt idx="3">
                  <c:v>Any violence</c:v>
                </c:pt>
                <c:pt idx="4">
                  <c:v>Multiple forms of violence</c:v>
                </c:pt>
              </c:strCache>
            </c:strRef>
          </c:cat>
          <c:val>
            <c:numRef>
              <c:f>'VAC Prevalence_Adults'!$I$44:$M$44</c:f>
              <c:numCache>
                <c:formatCode>0%</c:formatCode>
                <c:ptCount val="5"/>
                <c:pt idx="0">
                  <c:v>1</c:v>
                </c:pt>
                <c:pt idx="1">
                  <c:v>1</c:v>
                </c:pt>
                <c:pt idx="2">
                  <c:v>1</c:v>
                </c:pt>
                <c:pt idx="3">
                  <c:v>1</c:v>
                </c:pt>
                <c:pt idx="4">
                  <c:v>1</c:v>
                </c:pt>
              </c:numCache>
            </c:numRef>
          </c:val>
          <c:extLst>
            <c:ext xmlns:c15="http://schemas.microsoft.com/office/drawing/2012/chart" uri="{02D57815-91ED-43cb-92C2-25804820EDAC}">
              <c15:datalabelsRange>
                <c15:f>'VAC Prevalence_Adults'!$I$43:$M$43</c15:f>
                <c15:dlblRangeCache>
                  <c:ptCount val="5"/>
                  <c:pt idx="0">
                    <c:v>11.70%</c:v>
                  </c:pt>
                  <c:pt idx="1">
                    <c:v>38.79%</c:v>
                  </c:pt>
                  <c:pt idx="2">
                    <c:v>19.64%</c:v>
                  </c:pt>
                  <c:pt idx="3">
                    <c:v>50.31%</c:v>
                  </c:pt>
                  <c:pt idx="4">
                    <c:v>16.89%</c:v>
                  </c:pt>
                </c15:dlblRangeCache>
              </c15:datalabelsRange>
            </c:ext>
            <c:ext xmlns:c16="http://schemas.microsoft.com/office/drawing/2014/chart" uri="{C3380CC4-5D6E-409C-BE32-E72D297353CC}">
              <c16:uniqueId val="{00000015-DCF4-4272-B032-9BC12ECF2B81}"/>
            </c:ext>
          </c:extLst>
        </c:ser>
        <c:dLbls>
          <c:dLblPos val="outEnd"/>
          <c:showLegendKey val="0"/>
          <c:showVal val="1"/>
          <c:showCatName val="0"/>
          <c:showSerName val="0"/>
          <c:showPercent val="0"/>
          <c:showBubbleSize val="0"/>
        </c:dLbls>
        <c:gapWidth val="0"/>
        <c:overlap val="100"/>
        <c:axId val="871086928"/>
        <c:axId val="1367174480"/>
      </c:barChart>
      <c:catAx>
        <c:axId val="87108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7174480"/>
        <c:crosses val="autoZero"/>
        <c:auto val="1"/>
        <c:lblAlgn val="ctr"/>
        <c:lblOffset val="100"/>
        <c:noMultiLvlLbl val="0"/>
      </c:catAx>
      <c:valAx>
        <c:axId val="1367174480"/>
        <c:scaling>
          <c:orientation val="minMax"/>
          <c:max val="1"/>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1086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5">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1-9401-42E4-9E03-0F7721719E97}"/>
              </c:ext>
            </c:extLst>
          </c:dPt>
          <c:dPt>
            <c:idx val="1"/>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3-9401-42E4-9E03-0F7721719E97}"/>
              </c:ext>
            </c:extLst>
          </c:dPt>
          <c:dPt>
            <c:idx val="2"/>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5-9401-42E4-9E03-0F7721719E97}"/>
              </c:ext>
            </c:extLst>
          </c:dPt>
          <c:dPt>
            <c:idx val="3"/>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7-9401-42E4-9E03-0F7721719E97}"/>
              </c:ext>
            </c:extLst>
          </c:dPt>
          <c:dPt>
            <c:idx val="4"/>
            <c:invertIfNegative val="0"/>
            <c:bubble3D val="0"/>
            <c:spPr>
              <a:blipFill>
                <a:blip xmlns:r="http://schemas.openxmlformats.org/officeDocument/2006/relationships" r:embed="rId3"/>
                <a:stretch>
                  <a:fillRect/>
                </a:stretch>
              </a:blipFill>
              <a:ln>
                <a:noFill/>
              </a:ln>
              <a:effectLst/>
            </c:spPr>
            <c:pictureOptions>
              <c:pictureFormat val="stackScale"/>
            </c:pictureOptions>
            <c:extLst>
              <c:ext xmlns:c16="http://schemas.microsoft.com/office/drawing/2014/chart" uri="{C3380CC4-5D6E-409C-BE32-E72D297353CC}">
                <c16:uniqueId val="{00000009-9401-42E4-9E03-0F7721719E97}"/>
              </c:ext>
            </c:extLst>
          </c:dPt>
          <c:dLbls>
            <c:delete val="1"/>
          </c:dLbls>
          <c:cat>
            <c:strRef>
              <c:f>'VAC Prevalence_Adults'!$I$46:$M$46</c:f>
              <c:strCache>
                <c:ptCount val="5"/>
                <c:pt idx="0">
                  <c:v>Sexual violence</c:v>
                </c:pt>
                <c:pt idx="1">
                  <c:v>Physical violence</c:v>
                </c:pt>
                <c:pt idx="2">
                  <c:v>Emotional violence</c:v>
                </c:pt>
                <c:pt idx="3">
                  <c:v>Any violence</c:v>
                </c:pt>
                <c:pt idx="4">
                  <c:v>Multiple forms of violence</c:v>
                </c:pt>
              </c:strCache>
            </c:strRef>
          </c:cat>
          <c:val>
            <c:numRef>
              <c:f>'VAC Prevalence_Adults'!$I$47:$M$47</c:f>
              <c:numCache>
                <c:formatCode>0.00%</c:formatCode>
                <c:ptCount val="5"/>
                <c:pt idx="0">
                  <c:v>0.2306617</c:v>
                </c:pt>
                <c:pt idx="1">
                  <c:v>0.31361610000000001</c:v>
                </c:pt>
                <c:pt idx="2">
                  <c:v>0.14752979999999999</c:v>
                </c:pt>
                <c:pt idx="3">
                  <c:v>0.49043429999999999</c:v>
                </c:pt>
                <c:pt idx="4">
                  <c:v>0.170489</c:v>
                </c:pt>
              </c:numCache>
            </c:numRef>
          </c:val>
          <c:extLst>
            <c:ext xmlns:c16="http://schemas.microsoft.com/office/drawing/2014/chart" uri="{C3380CC4-5D6E-409C-BE32-E72D297353CC}">
              <c16:uniqueId val="{0000000A-9401-42E4-9E03-0F7721719E97}"/>
            </c:ext>
          </c:extLst>
        </c:ser>
        <c:ser>
          <c:idx val="1"/>
          <c:order val="1"/>
          <c:spPr>
            <a:solidFill>
              <a:schemeClr val="accent2"/>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C-9401-42E4-9E03-0F7721719E97}"/>
              </c:ext>
            </c:extLst>
          </c:dPt>
          <c:dPt>
            <c:idx val="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E-9401-42E4-9E03-0F7721719E97}"/>
              </c:ext>
            </c:extLst>
          </c:dPt>
          <c:dPt>
            <c:idx val="2"/>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0-9401-42E4-9E03-0F7721719E97}"/>
              </c:ext>
            </c:extLst>
          </c:dPt>
          <c:dPt>
            <c:idx val="3"/>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2-9401-42E4-9E03-0F7721719E97}"/>
              </c:ext>
            </c:extLst>
          </c:dPt>
          <c:dPt>
            <c:idx val="4"/>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14-9401-42E4-9E03-0F7721719E97}"/>
              </c:ext>
            </c:extLst>
          </c:dPt>
          <c:dLbls>
            <c:dLbl>
              <c:idx val="0"/>
              <c:tx>
                <c:rich>
                  <a:bodyPr/>
                  <a:lstStyle/>
                  <a:p>
                    <a:fld id="{B383C5BD-165F-4448-85C7-3F67BAE82412}" type="CELLRANGE">
                      <a:rPr lang="en-US"/>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9401-42E4-9E03-0F7721719E97}"/>
                </c:ext>
              </c:extLst>
            </c:dLbl>
            <c:dLbl>
              <c:idx val="1"/>
              <c:tx>
                <c:rich>
                  <a:bodyPr/>
                  <a:lstStyle/>
                  <a:p>
                    <a:fld id="{E34B5F6D-FA92-4AA9-B420-5A4ECA7832D4}"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9401-42E4-9E03-0F7721719E97}"/>
                </c:ext>
              </c:extLst>
            </c:dLbl>
            <c:dLbl>
              <c:idx val="2"/>
              <c:tx>
                <c:rich>
                  <a:bodyPr/>
                  <a:lstStyle/>
                  <a:p>
                    <a:fld id="{0F6E5980-95FE-436D-B72D-BDC01A10F1BC}"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9401-42E4-9E03-0F7721719E97}"/>
                </c:ext>
              </c:extLst>
            </c:dLbl>
            <c:dLbl>
              <c:idx val="3"/>
              <c:tx>
                <c:rich>
                  <a:bodyPr/>
                  <a:lstStyle/>
                  <a:p>
                    <a:fld id="{80277362-D948-4983-A412-208FB0E56B2F}"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9401-42E4-9E03-0F7721719E97}"/>
                </c:ext>
              </c:extLst>
            </c:dLbl>
            <c:dLbl>
              <c:idx val="4"/>
              <c:tx>
                <c:rich>
                  <a:bodyPr/>
                  <a:lstStyle/>
                  <a:p>
                    <a:fld id="{35BD4B9F-202B-40AC-98B4-2A350341CEC0}" type="CELLRANGE">
                      <a:rPr lang="en-ZA"/>
                      <a:pPr/>
                      <a:t>[CELLRANGE]</a:t>
                    </a:fld>
                    <a:endParaRPr lang="en-ZA"/>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9401-42E4-9E03-0F7721719E97}"/>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2">
                        <a:lumMod val="60000"/>
                        <a:lumOff val="40000"/>
                      </a:schemeClr>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'VAC Prevalence_Adults'!$I$46:$M$46</c:f>
              <c:strCache>
                <c:ptCount val="5"/>
                <c:pt idx="0">
                  <c:v>Sexual violence</c:v>
                </c:pt>
                <c:pt idx="1">
                  <c:v>Physical violence</c:v>
                </c:pt>
                <c:pt idx="2">
                  <c:v>Emotional violence</c:v>
                </c:pt>
                <c:pt idx="3">
                  <c:v>Any violence</c:v>
                </c:pt>
                <c:pt idx="4">
                  <c:v>Multiple forms of violence</c:v>
                </c:pt>
              </c:strCache>
            </c:strRef>
          </c:cat>
          <c:val>
            <c:numRef>
              <c:f>'VAC Prevalence_Adults'!$I$48:$M$48</c:f>
              <c:numCache>
                <c:formatCode>0%</c:formatCode>
                <c:ptCount val="5"/>
                <c:pt idx="0">
                  <c:v>1</c:v>
                </c:pt>
                <c:pt idx="1">
                  <c:v>1</c:v>
                </c:pt>
                <c:pt idx="2">
                  <c:v>1</c:v>
                </c:pt>
                <c:pt idx="3">
                  <c:v>1</c:v>
                </c:pt>
                <c:pt idx="4">
                  <c:v>1</c:v>
                </c:pt>
              </c:numCache>
            </c:numRef>
          </c:val>
          <c:extLst>
            <c:ext xmlns:c15="http://schemas.microsoft.com/office/drawing/2012/chart" uri="{02D57815-91ED-43cb-92C2-25804820EDAC}">
              <c15:datalabelsRange>
                <c15:f>'VAC Prevalence_Adults'!$I$47:$M$47</c15:f>
                <c15:dlblRangeCache>
                  <c:ptCount val="5"/>
                  <c:pt idx="0">
                    <c:v>23.07%</c:v>
                  </c:pt>
                  <c:pt idx="1">
                    <c:v>31.36%</c:v>
                  </c:pt>
                  <c:pt idx="2">
                    <c:v>14.75%</c:v>
                  </c:pt>
                  <c:pt idx="3">
                    <c:v>49.04%</c:v>
                  </c:pt>
                  <c:pt idx="4">
                    <c:v>17.05%</c:v>
                  </c:pt>
                </c15:dlblRangeCache>
              </c15:datalabelsRange>
            </c:ext>
            <c:ext xmlns:c16="http://schemas.microsoft.com/office/drawing/2014/chart" uri="{C3380CC4-5D6E-409C-BE32-E72D297353CC}">
              <c16:uniqueId val="{00000015-9401-42E4-9E03-0F7721719E97}"/>
            </c:ext>
          </c:extLst>
        </c:ser>
        <c:dLbls>
          <c:dLblPos val="outEnd"/>
          <c:showLegendKey val="0"/>
          <c:showVal val="1"/>
          <c:showCatName val="0"/>
          <c:showSerName val="0"/>
          <c:showPercent val="0"/>
          <c:showBubbleSize val="0"/>
        </c:dLbls>
        <c:gapWidth val="0"/>
        <c:overlap val="100"/>
        <c:axId val="1093017504"/>
        <c:axId val="1163924256"/>
      </c:barChart>
      <c:catAx>
        <c:axId val="109301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3924256"/>
        <c:crosses val="autoZero"/>
        <c:auto val="1"/>
        <c:lblAlgn val="ctr"/>
        <c:lblOffset val="100"/>
        <c:noMultiLvlLbl val="0"/>
      </c:catAx>
      <c:valAx>
        <c:axId val="1163924256"/>
        <c:scaling>
          <c:orientation val="minMax"/>
          <c:max val="1"/>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3017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5">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7F3A2-B41A-72A2-D20E-D44F6AB2B0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92E3DF81-FB99-A6DD-7A65-C8E2528B24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93D823AD-86AE-8533-B171-E1F82CD09953}"/>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C109AEBE-0C1F-400E-3628-B85549CF55E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978B1F4-C02A-9B9D-E9B3-C3AA6FBA2ADE}"/>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277012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C10D-9591-F30F-905C-F5DA6E6E94F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B99D4CB-B708-4604-146E-7E27ECA85A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0E75B3-5642-6F6D-5428-B8D2A8B44152}"/>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5F8C50A4-DEB0-DE6A-E712-E61B6CECD5C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EC06B17-3E3B-CFDC-B65B-B8F60D6D9BD1}"/>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149327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98EA61-8FB1-A560-0935-7DECEAB7431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B7BAD0F-41DF-AB19-5540-2883EC3E2E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33065C-6748-BA9D-A75B-314A3195427F}"/>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A43D4B49-2143-2FAF-D787-4503770671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4E9551F-704D-AF9C-D7DC-1C49C792B71E}"/>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1819888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A7AA3-2824-1E5B-9208-788116382F1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0D8FA3B-0C91-AC02-5942-AC0D126103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164D172-47CF-A787-5887-2856936E6637}"/>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21ACDF14-7E01-A13B-4FA4-8EE253F296C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35571F9-B375-5AD2-BDBF-C4071CB6AB6B}"/>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2793756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8E679-EDFF-7257-9E10-893802AB82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74032A91-F83A-2E4F-8493-491AF6389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0ACB41-5FC0-55A3-A9AC-A33B9D118333}"/>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079B4115-723F-E61F-62E6-BBE70242D86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3C0225E-7A8C-A1BC-AF6F-F30E12E8ED93}"/>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3308091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EF406-86C4-C8F2-72E5-2A04E638821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B9C30F1-F369-D996-B844-3D606D898E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5EC1D7A-ECBD-7B92-4A42-C67125B270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15A53F1-B0CD-57B1-2EB6-DFC07CD252DF}"/>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6" name="Footer Placeholder 5">
            <a:extLst>
              <a:ext uri="{FF2B5EF4-FFF2-40B4-BE49-F238E27FC236}">
                <a16:creationId xmlns:a16="http://schemas.microsoft.com/office/drawing/2014/main" id="{61DCBA52-72AE-C048-0B73-CD0C3925728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5E1ACEA-E6DD-339D-DDB3-08C9786789CC}"/>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157646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F326A-24D8-AD25-EEA3-B679F3A34D23}"/>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44C6ED0-2BBC-74D6-81E3-F232323A39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E25B65-2325-8F1B-B078-601F3B9407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270FB1CB-7941-11BD-FD7E-D04341C82F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307D71-8C78-9DDB-D3EF-D014492E1B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B0F593E3-245C-5F91-38FB-D75124AFF21E}"/>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8" name="Footer Placeholder 7">
            <a:extLst>
              <a:ext uri="{FF2B5EF4-FFF2-40B4-BE49-F238E27FC236}">
                <a16:creationId xmlns:a16="http://schemas.microsoft.com/office/drawing/2014/main" id="{E68149E0-6C6C-B260-7EAA-CA59226E8C6F}"/>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27F08C4-0F28-E7B3-E710-A209115E281C}"/>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3712863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D3721-E06D-4409-030A-199271C261CF}"/>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9B30EAA-77DA-3517-CA13-29C4936AEE93}"/>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4" name="Footer Placeholder 3">
            <a:extLst>
              <a:ext uri="{FF2B5EF4-FFF2-40B4-BE49-F238E27FC236}">
                <a16:creationId xmlns:a16="http://schemas.microsoft.com/office/drawing/2014/main" id="{7E7CB4E5-8CA9-1590-0351-A3E24CDBE25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49853ACC-5DD5-369F-3601-1F95045BABB1}"/>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3212074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85B9BA-1436-2642-EE6F-215A7ACD0511}"/>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3" name="Footer Placeholder 2">
            <a:extLst>
              <a:ext uri="{FF2B5EF4-FFF2-40B4-BE49-F238E27FC236}">
                <a16:creationId xmlns:a16="http://schemas.microsoft.com/office/drawing/2014/main" id="{7A048CE9-5BEF-B9EC-5836-393A474DF58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71B4C91-EFE1-237F-96ED-FCB4D041F602}"/>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195672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83E88-8D4E-36EA-9B50-29B5B8E39A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3E24F807-773E-8BB1-9A47-583482F2CE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64DDB788-F237-9993-E14B-EE08C3C37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B285C9-14F1-F941-E610-1F74393BC1F6}"/>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6" name="Footer Placeholder 5">
            <a:extLst>
              <a:ext uri="{FF2B5EF4-FFF2-40B4-BE49-F238E27FC236}">
                <a16:creationId xmlns:a16="http://schemas.microsoft.com/office/drawing/2014/main" id="{B73293FE-7E6A-170D-C8FC-CE0A159C4AB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0A365FC-E999-88C7-8415-037DC885250F}"/>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2384701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2062D-D6B0-1382-8A8B-75CE05BC8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153EF09-E16C-400F-E00D-C87E6EA4C7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5108B83E-C647-4B48-DAC0-1AB7DD031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09B814-580E-8F40-8BA3-FAF532D0FCAC}"/>
              </a:ext>
            </a:extLst>
          </p:cNvPr>
          <p:cNvSpPr>
            <a:spLocks noGrp="1"/>
          </p:cNvSpPr>
          <p:nvPr>
            <p:ph type="dt" sz="half" idx="10"/>
          </p:nvPr>
        </p:nvSpPr>
        <p:spPr/>
        <p:txBody>
          <a:bodyPr/>
          <a:lstStyle/>
          <a:p>
            <a:fld id="{E8048E0D-BCA3-4C1D-AD2B-5CA97A808440}" type="datetimeFigureOut">
              <a:rPr lang="en-ZA" smtClean="0"/>
              <a:t>2026/09/04</a:t>
            </a:fld>
            <a:endParaRPr lang="en-ZA"/>
          </a:p>
        </p:txBody>
      </p:sp>
      <p:sp>
        <p:nvSpPr>
          <p:cNvPr id="6" name="Footer Placeholder 5">
            <a:extLst>
              <a:ext uri="{FF2B5EF4-FFF2-40B4-BE49-F238E27FC236}">
                <a16:creationId xmlns:a16="http://schemas.microsoft.com/office/drawing/2014/main" id="{0FF30DD4-C876-B249-D910-C26A72715EF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95D8B7B-2414-806C-51F3-7127F91DC97E}"/>
              </a:ext>
            </a:extLst>
          </p:cNvPr>
          <p:cNvSpPr>
            <a:spLocks noGrp="1"/>
          </p:cNvSpPr>
          <p:nvPr>
            <p:ph type="sldNum" sz="quarter" idx="12"/>
          </p:nvPr>
        </p:nvSpPr>
        <p:spPr/>
        <p:txBody>
          <a:bodyPr/>
          <a:lstStyle/>
          <a:p>
            <a:fld id="{E53B873D-89E6-43CA-A43D-176302DC2B50}" type="slidenum">
              <a:rPr lang="en-ZA" smtClean="0"/>
              <a:t>‹#›</a:t>
            </a:fld>
            <a:endParaRPr lang="en-ZA"/>
          </a:p>
        </p:txBody>
      </p:sp>
    </p:spTree>
    <p:extLst>
      <p:ext uri="{BB962C8B-B14F-4D97-AF65-F5344CB8AC3E}">
        <p14:creationId xmlns:p14="http://schemas.microsoft.com/office/powerpoint/2010/main" val="1467636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2FB438-DD2D-7A70-4BA4-C70BEE9A33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0DE2CC7-458A-F1E6-6C98-D9EC5D0C50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1AAD72D-26C5-9494-3D3B-FD306013DD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048E0D-BCA3-4C1D-AD2B-5CA97A808440}" type="datetimeFigureOut">
              <a:rPr lang="en-ZA" smtClean="0"/>
              <a:t>2026/09/04</a:t>
            </a:fld>
            <a:endParaRPr lang="en-ZA"/>
          </a:p>
        </p:txBody>
      </p:sp>
      <p:sp>
        <p:nvSpPr>
          <p:cNvPr id="5" name="Footer Placeholder 4">
            <a:extLst>
              <a:ext uri="{FF2B5EF4-FFF2-40B4-BE49-F238E27FC236}">
                <a16:creationId xmlns:a16="http://schemas.microsoft.com/office/drawing/2014/main" id="{54027CBF-AEC4-4C9F-DC85-50DF937FE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8899A0D7-02EF-73A9-F234-95AE054D3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873D-89E6-43CA-A43D-176302DC2B50}" type="slidenum">
              <a:rPr lang="en-ZA" smtClean="0"/>
              <a:t>‹#›</a:t>
            </a:fld>
            <a:endParaRPr lang="en-ZA"/>
          </a:p>
        </p:txBody>
      </p:sp>
    </p:spTree>
    <p:extLst>
      <p:ext uri="{BB962C8B-B14F-4D97-AF65-F5344CB8AC3E}">
        <p14:creationId xmlns:p14="http://schemas.microsoft.com/office/powerpoint/2010/main" val="3498967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svg"/><Relationship Id="rId7" Type="http://schemas.openxmlformats.org/officeDocument/2006/relationships/image" Target="../media/image7.svg"/><Relationship Id="rId2"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emf"/><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emf"/><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58A21-45B8-9D3D-8F42-F0920417B99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8B2601-B626-90A8-3F9F-34A9AEC9C828}"/>
              </a:ext>
            </a:extLst>
          </p:cNvPr>
          <p:cNvSpPr txBox="1"/>
          <p:nvPr/>
        </p:nvSpPr>
        <p:spPr>
          <a:xfrm>
            <a:off x="966087" y="4979391"/>
            <a:ext cx="10249838" cy="984885"/>
          </a:xfrm>
          <a:prstGeom prst="rect">
            <a:avLst/>
          </a:prstGeom>
          <a:noFill/>
        </p:spPr>
        <p:txBody>
          <a:bodyPr wrap="square" rtlCol="0">
            <a:spAutoFit/>
          </a:bodyPr>
          <a:lstStyle/>
          <a:p>
            <a:pPr algn="ctr">
              <a:spcAft>
                <a:spcPts val="1200"/>
              </a:spcAft>
            </a:pPr>
            <a:r>
              <a:rPr lang="en-ZA" sz="1600" b="1" spc="150" dirty="0">
                <a:solidFill>
                  <a:srgbClr val="001959"/>
                </a:solidFill>
                <a:latin typeface="Avenir Next LT Pro Light" panose="020B0304020202020204" pitchFamily="34" charset="0"/>
              </a:rPr>
              <a:t>ISPCAN Rise Up Forum, Melbourne, Australia</a:t>
            </a:r>
          </a:p>
          <a:p>
            <a:pPr algn="ctr"/>
            <a:r>
              <a:rPr lang="en-ZA" sz="1600" b="1" spc="150" dirty="0">
                <a:solidFill>
                  <a:srgbClr val="001959"/>
                </a:solidFill>
                <a:latin typeface="Avenir Next LT Pro Light" panose="020B0304020202020204" pitchFamily="34" charset="0"/>
              </a:rPr>
              <a:t>27 August 2026</a:t>
            </a:r>
          </a:p>
          <a:p>
            <a:pPr algn="ctr"/>
            <a:endParaRPr lang="en-US" sz="1600" b="1" spc="150" dirty="0">
              <a:solidFill>
                <a:srgbClr val="001959"/>
              </a:solidFill>
              <a:latin typeface="Avenir Next LT Pro Light" panose="020B0304020202020204" pitchFamily="34" charset="0"/>
            </a:endParaRPr>
          </a:p>
        </p:txBody>
      </p:sp>
      <p:sp>
        <p:nvSpPr>
          <p:cNvPr id="2" name="Rectangle 1">
            <a:extLst>
              <a:ext uri="{FF2B5EF4-FFF2-40B4-BE49-F238E27FC236}">
                <a16:creationId xmlns:a16="http://schemas.microsoft.com/office/drawing/2014/main" id="{2E4779AF-8888-3F82-76E4-8DA2A3BB78F7}"/>
              </a:ext>
            </a:extLst>
          </p:cNvPr>
          <p:cNvSpPr/>
          <p:nvPr/>
        </p:nvSpPr>
        <p:spPr>
          <a:xfrm>
            <a:off x="-61877" y="-55002"/>
            <a:ext cx="12375339" cy="7005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C081B7C-C2D9-A486-2EB6-4A6794CFF2C6}"/>
              </a:ext>
            </a:extLst>
          </p:cNvPr>
          <p:cNvSpPr txBox="1"/>
          <p:nvPr/>
        </p:nvSpPr>
        <p:spPr>
          <a:xfrm>
            <a:off x="1000873" y="2067912"/>
            <a:ext cx="10249838" cy="1446550"/>
          </a:xfrm>
          <a:prstGeom prst="rect">
            <a:avLst/>
          </a:prstGeom>
          <a:noFill/>
        </p:spPr>
        <p:txBody>
          <a:bodyPr wrap="square" rtlCol="0">
            <a:spAutoFit/>
          </a:bodyPr>
          <a:lstStyle/>
          <a:p>
            <a:pPr algn="ctr"/>
            <a:r>
              <a:rPr lang="en-US" sz="4400" b="1" spc="150" dirty="0">
                <a:solidFill>
                  <a:srgbClr val="001959"/>
                </a:solidFill>
                <a:latin typeface="Avenir Black" panose="02000503020000020003"/>
              </a:rPr>
              <a:t>BUILDING THE INVESTMENT CASE FOR </a:t>
            </a:r>
          </a:p>
          <a:p>
            <a:pPr algn="ctr"/>
            <a:r>
              <a:rPr lang="en-US" sz="4400" b="1" spc="150" dirty="0">
                <a:solidFill>
                  <a:srgbClr val="001959"/>
                </a:solidFill>
                <a:latin typeface="Avenir Black" panose="02000503020000020003"/>
              </a:rPr>
              <a:t>ENDING VIOLENCE AGAINST CHILDREN</a:t>
            </a:r>
          </a:p>
        </p:txBody>
      </p:sp>
      <p:pic>
        <p:nvPicPr>
          <p:cNvPr id="15" name="Picture 14" descr="A black background with blue letters&#10;&#10;AI-generated content may be incorrect.">
            <a:extLst>
              <a:ext uri="{FF2B5EF4-FFF2-40B4-BE49-F238E27FC236}">
                <a16:creationId xmlns:a16="http://schemas.microsoft.com/office/drawing/2014/main" id="{AB8D92BC-F341-3613-7C7F-3CA469400400}"/>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922850" y="473076"/>
            <a:ext cx="3702855" cy="779228"/>
          </a:xfrm>
          <a:prstGeom prst="rect">
            <a:avLst/>
          </a:prstGeom>
        </p:spPr>
      </p:pic>
      <p:sp>
        <p:nvSpPr>
          <p:cNvPr id="8" name="TextBox 7">
            <a:extLst>
              <a:ext uri="{FF2B5EF4-FFF2-40B4-BE49-F238E27FC236}">
                <a16:creationId xmlns:a16="http://schemas.microsoft.com/office/drawing/2014/main" id="{FBFE3AE0-3E86-EC4E-26EC-CC021E97B83F}"/>
              </a:ext>
            </a:extLst>
          </p:cNvPr>
          <p:cNvSpPr txBox="1"/>
          <p:nvPr/>
        </p:nvSpPr>
        <p:spPr>
          <a:xfrm>
            <a:off x="1414733" y="5747493"/>
            <a:ext cx="3076850" cy="400110"/>
          </a:xfrm>
          <a:prstGeom prst="rect">
            <a:avLst/>
          </a:prstGeom>
          <a:noFill/>
        </p:spPr>
        <p:txBody>
          <a:bodyPr wrap="square" rtlCol="0">
            <a:spAutoFit/>
          </a:bodyPr>
          <a:lstStyle/>
          <a:p>
            <a:r>
              <a:rPr lang="en-US" sz="2000" b="1" spc="300" dirty="0">
                <a:solidFill>
                  <a:schemeClr val="accent1">
                    <a:lumMod val="50000"/>
                  </a:schemeClr>
                </a:solidFill>
                <a:latin typeface="Avenir Book" panose="02000503020000020003"/>
              </a:rPr>
              <a:t>SIMON </a:t>
            </a:r>
            <a:r>
              <a:rPr lang="en-US" sz="2000" spc="300" dirty="0">
                <a:solidFill>
                  <a:schemeClr val="accent5">
                    <a:lumMod val="60000"/>
                    <a:lumOff val="40000"/>
                  </a:schemeClr>
                </a:solidFill>
                <a:latin typeface="Avenir Book" panose="02000503020000020003"/>
              </a:rPr>
              <a:t>HALVEY</a:t>
            </a:r>
          </a:p>
        </p:txBody>
      </p:sp>
      <p:sp>
        <p:nvSpPr>
          <p:cNvPr id="9" name="TextBox 8">
            <a:extLst>
              <a:ext uri="{FF2B5EF4-FFF2-40B4-BE49-F238E27FC236}">
                <a16:creationId xmlns:a16="http://schemas.microsoft.com/office/drawing/2014/main" id="{36905A1A-BD0C-94CD-E9DD-3FB5FA9E3C83}"/>
              </a:ext>
            </a:extLst>
          </p:cNvPr>
          <p:cNvSpPr txBox="1"/>
          <p:nvPr/>
        </p:nvSpPr>
        <p:spPr>
          <a:xfrm>
            <a:off x="1414733" y="6052753"/>
            <a:ext cx="2449166" cy="738664"/>
          </a:xfrm>
          <a:prstGeom prst="rect">
            <a:avLst/>
          </a:prstGeom>
          <a:noFill/>
        </p:spPr>
        <p:txBody>
          <a:bodyPr wrap="square" rtlCol="0">
            <a:spAutoFit/>
          </a:bodyPr>
          <a:lstStyle/>
          <a:p>
            <a:r>
              <a:rPr lang="en-ZA" sz="1400" dirty="0">
                <a:solidFill>
                  <a:schemeClr val="bg1">
                    <a:lumMod val="50000"/>
                  </a:schemeClr>
                </a:solidFill>
                <a:latin typeface="Avenir Book" panose="02000503020000020003"/>
              </a:rPr>
              <a:t>Senior Economist </a:t>
            </a:r>
          </a:p>
          <a:p>
            <a:r>
              <a:rPr lang="en-ZA" sz="1400" dirty="0">
                <a:solidFill>
                  <a:schemeClr val="bg1">
                    <a:lumMod val="50000"/>
                  </a:schemeClr>
                </a:solidFill>
                <a:latin typeface="Avenir Book" panose="02000503020000020003"/>
              </a:rPr>
              <a:t>Cornerstone Economic Research</a:t>
            </a:r>
            <a:br>
              <a:rPr lang="en-ZA" sz="1400" dirty="0">
                <a:solidFill>
                  <a:schemeClr val="bg1">
                    <a:lumMod val="50000"/>
                  </a:schemeClr>
                </a:solidFill>
                <a:latin typeface="Avenir Book" panose="02000503020000020003"/>
              </a:rPr>
            </a:br>
            <a:r>
              <a:rPr lang="en-ZA" sz="1400" dirty="0">
                <a:solidFill>
                  <a:schemeClr val="bg1">
                    <a:lumMod val="50000"/>
                  </a:schemeClr>
                </a:solidFill>
                <a:latin typeface="Avenir Book" panose="02000503020000020003"/>
              </a:rPr>
              <a:t>South Africa</a:t>
            </a:r>
            <a:endParaRPr lang="en-US" sz="1400" b="1" dirty="0">
              <a:solidFill>
                <a:schemeClr val="bg1">
                  <a:lumMod val="50000"/>
                </a:schemeClr>
              </a:solidFill>
              <a:latin typeface="Avenir Book" panose="02000503020000020003"/>
            </a:endParaRPr>
          </a:p>
        </p:txBody>
      </p:sp>
      <p:pic>
        <p:nvPicPr>
          <p:cNvPr id="10" name="Picture 9">
            <a:extLst>
              <a:ext uri="{FF2B5EF4-FFF2-40B4-BE49-F238E27FC236}">
                <a16:creationId xmlns:a16="http://schemas.microsoft.com/office/drawing/2014/main" id="{E200CC5C-F256-481D-92BE-16C5630A5A4B}"/>
              </a:ext>
            </a:extLst>
          </p:cNvPr>
          <p:cNvPicPr>
            <a:picLocks noChangeAspect="1"/>
          </p:cNvPicPr>
          <p:nvPr/>
        </p:nvPicPr>
        <p:blipFill rotWithShape="1">
          <a:blip r:embed="rId3"/>
          <a:srcRect t="12193" b="24150"/>
          <a:stretch/>
        </p:blipFill>
        <p:spPr>
          <a:xfrm>
            <a:off x="317195" y="5837527"/>
            <a:ext cx="1041589" cy="897394"/>
          </a:xfrm>
          <a:prstGeom prst="rect">
            <a:avLst/>
          </a:prstGeom>
        </p:spPr>
      </p:pic>
      <p:sp>
        <p:nvSpPr>
          <p:cNvPr id="3" name="TextBox 2">
            <a:extLst>
              <a:ext uri="{FF2B5EF4-FFF2-40B4-BE49-F238E27FC236}">
                <a16:creationId xmlns:a16="http://schemas.microsoft.com/office/drawing/2014/main" id="{1248B817-263F-C017-F96B-9C2FB8A5CD67}"/>
              </a:ext>
            </a:extLst>
          </p:cNvPr>
          <p:cNvSpPr txBox="1"/>
          <p:nvPr/>
        </p:nvSpPr>
        <p:spPr>
          <a:xfrm>
            <a:off x="966087" y="3688657"/>
            <a:ext cx="10249838" cy="954107"/>
          </a:xfrm>
          <a:prstGeom prst="rect">
            <a:avLst/>
          </a:prstGeom>
          <a:noFill/>
        </p:spPr>
        <p:txBody>
          <a:bodyPr wrap="square" rtlCol="0">
            <a:spAutoFit/>
          </a:bodyPr>
          <a:lstStyle/>
          <a:p>
            <a:pPr algn="ctr"/>
            <a:r>
              <a:rPr lang="en-GB" sz="2800" b="1" cap="small" spc="150" dirty="0">
                <a:solidFill>
                  <a:srgbClr val="001959"/>
                </a:solidFill>
                <a:latin typeface="Avenir Next LT Pro Light" panose="020B0304020202020204" pitchFamily="34" charset="0"/>
              </a:rPr>
              <a:t>an overview, case study examples, and introduction to two new tools</a:t>
            </a:r>
            <a:endParaRPr lang="en-US" sz="2800" b="1" cap="small" spc="150" dirty="0">
              <a:solidFill>
                <a:srgbClr val="001959"/>
              </a:solidFill>
              <a:latin typeface="Avenir Next LT Pro Light" panose="020B0304020202020204" pitchFamily="34" charset="0"/>
            </a:endParaRPr>
          </a:p>
        </p:txBody>
      </p:sp>
      <p:pic>
        <p:nvPicPr>
          <p:cNvPr id="6" name="Picture 5">
            <a:extLst>
              <a:ext uri="{FF2B5EF4-FFF2-40B4-BE49-F238E27FC236}">
                <a16:creationId xmlns:a16="http://schemas.microsoft.com/office/drawing/2014/main" id="{7716A629-3813-A421-F733-809A6D42182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11650" y="400727"/>
            <a:ext cx="2857500" cy="923925"/>
          </a:xfrm>
          <a:prstGeom prst="rect">
            <a:avLst/>
          </a:prstGeom>
        </p:spPr>
      </p:pic>
    </p:spTree>
    <p:extLst>
      <p:ext uri="{BB962C8B-B14F-4D97-AF65-F5344CB8AC3E}">
        <p14:creationId xmlns:p14="http://schemas.microsoft.com/office/powerpoint/2010/main" val="4012619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5EE3-AE9A-5047-7876-5B7B0BFF9313}"/>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970E360-5F6B-C875-04C7-CFBADCD29E01}"/>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FEF3C3D-2355-F002-9CD4-BF9C13D68CD6}"/>
              </a:ext>
            </a:extLst>
          </p:cNvPr>
          <p:cNvSpPr txBox="1"/>
          <p:nvPr/>
        </p:nvSpPr>
        <p:spPr>
          <a:xfrm>
            <a:off x="706544" y="454992"/>
            <a:ext cx="10243952"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r>
              <a:rPr lang="en-US" sz="2000" spc="300" dirty="0">
                <a:solidFill>
                  <a:schemeClr val="accent5">
                    <a:lumMod val="60000"/>
                    <a:lumOff val="40000"/>
                  </a:schemeClr>
                </a:solidFill>
                <a:latin typeface="Avenir Black" panose="02000503020000020003" pitchFamily="2" charset="0"/>
              </a:rPr>
              <a:t>VAC EXACTS A SIGNIFICANT SOCIETAL TOLL</a:t>
            </a:r>
          </a:p>
        </p:txBody>
      </p:sp>
      <p:sp>
        <p:nvSpPr>
          <p:cNvPr id="2" name="TextBox 1">
            <a:extLst>
              <a:ext uri="{FF2B5EF4-FFF2-40B4-BE49-F238E27FC236}">
                <a16:creationId xmlns:a16="http://schemas.microsoft.com/office/drawing/2014/main" id="{6A8825E6-B5CE-F913-FD87-4AA707DD1CB4}"/>
              </a:ext>
            </a:extLst>
          </p:cNvPr>
          <p:cNvSpPr txBox="1"/>
          <p:nvPr/>
        </p:nvSpPr>
        <p:spPr>
          <a:xfrm>
            <a:off x="1890328" y="4223669"/>
            <a:ext cx="1800000" cy="900000"/>
          </a:xfrm>
          <a:prstGeom prst="rect">
            <a:avLst/>
          </a:prstGeom>
          <a:solidFill>
            <a:schemeClr val="accent4"/>
          </a:solidFill>
          <a:ln w="19050">
            <a:solidFill>
              <a:schemeClr val="accent4"/>
            </a:solidFill>
          </a:ln>
        </p:spPr>
        <p:txBody>
          <a:bodyPr vert="horz" wrap="square" rtlCol="0" anchor="ctr" anchorCtr="0">
            <a:spAutoFit/>
          </a:bodyPr>
          <a:lstStyle/>
          <a:p>
            <a:pPr algn="ctr"/>
            <a:r>
              <a:rPr lang="en-US" sz="1400" b="1" dirty="0"/>
              <a:t>Impacts on children’s rights, safety &amp; wellbeing</a:t>
            </a:r>
            <a:endParaRPr lang="en-ZA" sz="1400" b="1" dirty="0"/>
          </a:p>
        </p:txBody>
      </p:sp>
      <p:sp>
        <p:nvSpPr>
          <p:cNvPr id="4" name="TextBox 3">
            <a:extLst>
              <a:ext uri="{FF2B5EF4-FFF2-40B4-BE49-F238E27FC236}">
                <a16:creationId xmlns:a16="http://schemas.microsoft.com/office/drawing/2014/main" id="{3C8D1884-5DFD-3E2B-3213-4DE92643C332}"/>
              </a:ext>
            </a:extLst>
          </p:cNvPr>
          <p:cNvSpPr txBox="1"/>
          <p:nvPr/>
        </p:nvSpPr>
        <p:spPr>
          <a:xfrm>
            <a:off x="1890328" y="3196364"/>
            <a:ext cx="1800000" cy="900000"/>
          </a:xfrm>
          <a:prstGeom prst="rect">
            <a:avLst/>
          </a:prstGeom>
          <a:solidFill>
            <a:schemeClr val="accent6"/>
          </a:solidFill>
          <a:ln w="19050">
            <a:solidFill>
              <a:schemeClr val="accent6"/>
            </a:solidFill>
          </a:ln>
        </p:spPr>
        <p:txBody>
          <a:bodyPr vert="horz" wrap="square" rtlCol="0" anchor="ctr">
            <a:spAutoFit/>
          </a:bodyPr>
          <a:lstStyle/>
          <a:p>
            <a:pPr algn="ctr"/>
            <a:r>
              <a:rPr lang="en-US" sz="1400" b="1" dirty="0"/>
              <a:t>Impacts on government services</a:t>
            </a:r>
            <a:endParaRPr lang="en-ZA" sz="1400" b="1" dirty="0"/>
          </a:p>
        </p:txBody>
      </p:sp>
      <p:sp>
        <p:nvSpPr>
          <p:cNvPr id="8" name="TextBox 7">
            <a:extLst>
              <a:ext uri="{FF2B5EF4-FFF2-40B4-BE49-F238E27FC236}">
                <a16:creationId xmlns:a16="http://schemas.microsoft.com/office/drawing/2014/main" id="{CD57CC8E-2827-AD8F-376E-F311160DC486}"/>
              </a:ext>
            </a:extLst>
          </p:cNvPr>
          <p:cNvSpPr txBox="1"/>
          <p:nvPr/>
        </p:nvSpPr>
        <p:spPr>
          <a:xfrm>
            <a:off x="4214884" y="5477965"/>
            <a:ext cx="7200000" cy="540000"/>
          </a:xfrm>
          <a:prstGeom prst="rect">
            <a:avLst/>
          </a:prstGeom>
          <a:solidFill>
            <a:schemeClr val="bg2">
              <a:lumMod val="90000"/>
            </a:schemeClr>
          </a:solidFill>
          <a:ln w="19050">
            <a:solidFill>
              <a:schemeClr val="accent3"/>
            </a:solidFill>
          </a:ln>
        </p:spPr>
        <p:txBody>
          <a:bodyPr wrap="square" rtlCol="0" anchor="ctr" anchorCtr="0">
            <a:spAutoFit/>
          </a:bodyPr>
          <a:lstStyle/>
          <a:p>
            <a:pPr algn="ctr"/>
            <a:r>
              <a:rPr lang="en-ZA" b="1" dirty="0"/>
              <a:t>Child abuse and neglect</a:t>
            </a:r>
          </a:p>
        </p:txBody>
      </p:sp>
      <p:sp>
        <p:nvSpPr>
          <p:cNvPr id="10" name="TextBox 9">
            <a:extLst>
              <a:ext uri="{FF2B5EF4-FFF2-40B4-BE49-F238E27FC236}">
                <a16:creationId xmlns:a16="http://schemas.microsoft.com/office/drawing/2014/main" id="{4C80145A-D5F8-497D-C819-6B8D3AF09A25}"/>
              </a:ext>
            </a:extLst>
          </p:cNvPr>
          <p:cNvSpPr txBox="1"/>
          <p:nvPr/>
        </p:nvSpPr>
        <p:spPr>
          <a:xfrm>
            <a:off x="1890328" y="2138574"/>
            <a:ext cx="1800000" cy="900000"/>
          </a:xfrm>
          <a:prstGeom prst="rect">
            <a:avLst/>
          </a:prstGeom>
          <a:solidFill>
            <a:srgbClr val="C00000"/>
          </a:solidFill>
          <a:ln w="19050">
            <a:solidFill>
              <a:srgbClr val="C00000"/>
            </a:solidFill>
          </a:ln>
        </p:spPr>
        <p:txBody>
          <a:bodyPr vert="horz" wrap="square" rtlCol="0" anchor="ctr">
            <a:spAutoFit/>
          </a:bodyPr>
          <a:lstStyle/>
          <a:p>
            <a:pPr algn="ctr"/>
            <a:r>
              <a:rPr lang="en-US" sz="1400" b="1" dirty="0"/>
              <a:t>Impacts on the broader economy</a:t>
            </a:r>
            <a:endParaRPr lang="en-ZA" sz="1400" b="1" dirty="0"/>
          </a:p>
        </p:txBody>
      </p:sp>
      <p:sp>
        <p:nvSpPr>
          <p:cNvPr id="11" name="TextBox 10">
            <a:extLst>
              <a:ext uri="{FF2B5EF4-FFF2-40B4-BE49-F238E27FC236}">
                <a16:creationId xmlns:a16="http://schemas.microsoft.com/office/drawing/2014/main" id="{A4D4AA81-F523-437D-5ECC-F8273C053DB7}"/>
              </a:ext>
            </a:extLst>
          </p:cNvPr>
          <p:cNvSpPr txBox="1"/>
          <p:nvPr/>
        </p:nvSpPr>
        <p:spPr>
          <a:xfrm>
            <a:off x="4220895" y="4223669"/>
            <a:ext cx="1224000" cy="900000"/>
          </a:xfrm>
          <a:prstGeom prst="rect">
            <a:avLst/>
          </a:prstGeom>
          <a:solidFill>
            <a:schemeClr val="accent4">
              <a:lumMod val="20000"/>
              <a:lumOff val="80000"/>
            </a:schemeClr>
          </a:solidFill>
          <a:ln w="19050">
            <a:solidFill>
              <a:schemeClr val="accent4"/>
            </a:solidFill>
          </a:ln>
        </p:spPr>
        <p:txBody>
          <a:bodyPr wrap="square" rtlCol="0" anchor="ctr" anchorCtr="0">
            <a:spAutoFit/>
          </a:bodyPr>
          <a:lstStyle/>
          <a:p>
            <a:pPr algn="ctr"/>
            <a:r>
              <a:rPr lang="en-GB" sz="1200" dirty="0"/>
              <a:t>Higher incidence of illness, injury, mortality and morbidity</a:t>
            </a:r>
          </a:p>
        </p:txBody>
      </p:sp>
      <p:sp>
        <p:nvSpPr>
          <p:cNvPr id="12" name="TextBox 11">
            <a:extLst>
              <a:ext uri="{FF2B5EF4-FFF2-40B4-BE49-F238E27FC236}">
                <a16:creationId xmlns:a16="http://schemas.microsoft.com/office/drawing/2014/main" id="{66B12493-19B8-4B19-B846-2457699E88B0}"/>
              </a:ext>
            </a:extLst>
          </p:cNvPr>
          <p:cNvSpPr txBox="1"/>
          <p:nvPr/>
        </p:nvSpPr>
        <p:spPr>
          <a:xfrm>
            <a:off x="5537354" y="4223669"/>
            <a:ext cx="1512000" cy="900000"/>
          </a:xfrm>
          <a:prstGeom prst="rect">
            <a:avLst/>
          </a:prstGeom>
          <a:solidFill>
            <a:schemeClr val="accent4">
              <a:lumMod val="20000"/>
              <a:lumOff val="80000"/>
            </a:schemeClr>
          </a:solidFill>
          <a:ln w="19050">
            <a:solidFill>
              <a:schemeClr val="accent4"/>
            </a:solidFill>
          </a:ln>
        </p:spPr>
        <p:txBody>
          <a:bodyPr wrap="square" rtlCol="0" anchor="ctr" anchorCtr="0">
            <a:spAutoFit/>
          </a:bodyPr>
          <a:lstStyle/>
          <a:p>
            <a:pPr algn="ctr"/>
            <a:r>
              <a:rPr lang="en-GB" sz="1200" dirty="0"/>
              <a:t>Reductions in cognitive and human capital development; productivity losses</a:t>
            </a:r>
          </a:p>
        </p:txBody>
      </p:sp>
      <p:sp>
        <p:nvSpPr>
          <p:cNvPr id="13" name="TextBox 12">
            <a:extLst>
              <a:ext uri="{FF2B5EF4-FFF2-40B4-BE49-F238E27FC236}">
                <a16:creationId xmlns:a16="http://schemas.microsoft.com/office/drawing/2014/main" id="{4014334B-7050-08D3-3A87-36EC1100F1D4}"/>
              </a:ext>
            </a:extLst>
          </p:cNvPr>
          <p:cNvSpPr txBox="1"/>
          <p:nvPr/>
        </p:nvSpPr>
        <p:spPr>
          <a:xfrm>
            <a:off x="7141813" y="4223669"/>
            <a:ext cx="1404000" cy="900000"/>
          </a:xfrm>
          <a:prstGeom prst="rect">
            <a:avLst/>
          </a:prstGeom>
          <a:solidFill>
            <a:schemeClr val="accent4">
              <a:lumMod val="20000"/>
              <a:lumOff val="80000"/>
            </a:schemeClr>
          </a:solidFill>
          <a:ln w="19050">
            <a:solidFill>
              <a:schemeClr val="accent4"/>
            </a:solidFill>
          </a:ln>
        </p:spPr>
        <p:txBody>
          <a:bodyPr wrap="square" rtlCol="0" anchor="ctr" anchorCtr="0">
            <a:spAutoFit/>
          </a:bodyPr>
          <a:lstStyle/>
          <a:p>
            <a:pPr algn="ctr"/>
            <a:r>
              <a:rPr lang="en-GB" sz="1200" dirty="0"/>
              <a:t>Lower educational attainment; higher rates of absenteeism and dropout</a:t>
            </a:r>
          </a:p>
        </p:txBody>
      </p:sp>
      <p:sp>
        <p:nvSpPr>
          <p:cNvPr id="14" name="TextBox 13">
            <a:extLst>
              <a:ext uri="{FF2B5EF4-FFF2-40B4-BE49-F238E27FC236}">
                <a16:creationId xmlns:a16="http://schemas.microsoft.com/office/drawing/2014/main" id="{8A646F8E-65F7-9F87-01B9-8E413EF40CE4}"/>
              </a:ext>
            </a:extLst>
          </p:cNvPr>
          <p:cNvSpPr txBox="1"/>
          <p:nvPr/>
        </p:nvSpPr>
        <p:spPr>
          <a:xfrm>
            <a:off x="8638272" y="4223669"/>
            <a:ext cx="1296000" cy="900000"/>
          </a:xfrm>
          <a:prstGeom prst="rect">
            <a:avLst/>
          </a:prstGeom>
          <a:solidFill>
            <a:schemeClr val="accent4">
              <a:lumMod val="20000"/>
              <a:lumOff val="80000"/>
            </a:schemeClr>
          </a:solidFill>
          <a:ln w="19050">
            <a:solidFill>
              <a:schemeClr val="accent4"/>
            </a:solidFill>
          </a:ln>
        </p:spPr>
        <p:txBody>
          <a:bodyPr wrap="square" rtlCol="0" anchor="ctr" anchorCtr="0">
            <a:spAutoFit/>
          </a:bodyPr>
          <a:lstStyle/>
          <a:p>
            <a:pPr algn="ctr"/>
            <a:r>
              <a:rPr lang="en-GB" sz="1200" dirty="0"/>
              <a:t>Reductions in health-related and social quality of life measures</a:t>
            </a:r>
          </a:p>
        </p:txBody>
      </p:sp>
      <p:sp>
        <p:nvSpPr>
          <p:cNvPr id="15" name="TextBox 14">
            <a:extLst>
              <a:ext uri="{FF2B5EF4-FFF2-40B4-BE49-F238E27FC236}">
                <a16:creationId xmlns:a16="http://schemas.microsoft.com/office/drawing/2014/main" id="{18CEB981-7227-560C-5097-3DEFD9844BD5}"/>
              </a:ext>
            </a:extLst>
          </p:cNvPr>
          <p:cNvSpPr txBox="1"/>
          <p:nvPr/>
        </p:nvSpPr>
        <p:spPr>
          <a:xfrm>
            <a:off x="4214884" y="3196364"/>
            <a:ext cx="1800000" cy="900000"/>
          </a:xfrm>
          <a:prstGeom prst="rect">
            <a:avLst/>
          </a:prstGeom>
          <a:solidFill>
            <a:schemeClr val="accent6">
              <a:lumMod val="20000"/>
              <a:lumOff val="80000"/>
            </a:schemeClr>
          </a:solidFill>
          <a:ln w="19050">
            <a:solidFill>
              <a:schemeClr val="accent6">
                <a:lumMod val="75000"/>
              </a:schemeClr>
            </a:solidFill>
          </a:ln>
        </p:spPr>
        <p:txBody>
          <a:bodyPr wrap="square" rtlCol="0" anchor="ctr" anchorCtr="0">
            <a:spAutoFit/>
          </a:bodyPr>
          <a:lstStyle/>
          <a:p>
            <a:pPr algn="ctr"/>
            <a:r>
              <a:rPr lang="en-US" sz="1200" dirty="0"/>
              <a:t>Increased use of health sector services, inpatient, outpatient equipment and medical supply costs</a:t>
            </a:r>
            <a:endParaRPr lang="en-ZA" sz="1200" dirty="0"/>
          </a:p>
        </p:txBody>
      </p:sp>
      <p:sp>
        <p:nvSpPr>
          <p:cNvPr id="16" name="TextBox 15">
            <a:extLst>
              <a:ext uri="{FF2B5EF4-FFF2-40B4-BE49-F238E27FC236}">
                <a16:creationId xmlns:a16="http://schemas.microsoft.com/office/drawing/2014/main" id="{20D5E8E0-7A51-D9BC-A340-DE2864F93C47}"/>
              </a:ext>
            </a:extLst>
          </p:cNvPr>
          <p:cNvSpPr txBox="1"/>
          <p:nvPr/>
        </p:nvSpPr>
        <p:spPr>
          <a:xfrm>
            <a:off x="6140166" y="3196364"/>
            <a:ext cx="1656000" cy="900000"/>
          </a:xfrm>
          <a:prstGeom prst="rect">
            <a:avLst/>
          </a:prstGeom>
          <a:solidFill>
            <a:schemeClr val="accent6">
              <a:lumMod val="20000"/>
              <a:lumOff val="80000"/>
            </a:schemeClr>
          </a:solidFill>
          <a:ln w="19050">
            <a:solidFill>
              <a:schemeClr val="accent6">
                <a:lumMod val="75000"/>
              </a:schemeClr>
            </a:solidFill>
          </a:ln>
        </p:spPr>
        <p:txBody>
          <a:bodyPr wrap="square" rtlCol="0" anchor="ctr" anchorCtr="0">
            <a:spAutoFit/>
          </a:bodyPr>
          <a:lstStyle/>
          <a:p>
            <a:pPr algn="ctr"/>
            <a:r>
              <a:rPr lang="en-ZA" sz="1200" dirty="0"/>
              <a:t>Increased engagement with justice sector, policing incarceration and legal proceeding costs</a:t>
            </a:r>
          </a:p>
        </p:txBody>
      </p:sp>
      <p:sp>
        <p:nvSpPr>
          <p:cNvPr id="17" name="TextBox 16">
            <a:extLst>
              <a:ext uri="{FF2B5EF4-FFF2-40B4-BE49-F238E27FC236}">
                <a16:creationId xmlns:a16="http://schemas.microsoft.com/office/drawing/2014/main" id="{C1D7F748-E850-71C8-7A9B-0131A1639656}"/>
              </a:ext>
            </a:extLst>
          </p:cNvPr>
          <p:cNvSpPr txBox="1"/>
          <p:nvPr/>
        </p:nvSpPr>
        <p:spPr>
          <a:xfrm>
            <a:off x="7921448" y="3196364"/>
            <a:ext cx="1656000" cy="900000"/>
          </a:xfrm>
          <a:prstGeom prst="rect">
            <a:avLst/>
          </a:prstGeom>
          <a:solidFill>
            <a:schemeClr val="accent6">
              <a:lumMod val="20000"/>
              <a:lumOff val="80000"/>
            </a:schemeClr>
          </a:solidFill>
          <a:ln w="19050">
            <a:solidFill>
              <a:schemeClr val="accent6">
                <a:lumMod val="75000"/>
              </a:schemeClr>
            </a:solidFill>
          </a:ln>
        </p:spPr>
        <p:txBody>
          <a:bodyPr wrap="square" rtlCol="0" anchor="ctr" anchorCtr="0">
            <a:spAutoFit/>
          </a:bodyPr>
          <a:lstStyle/>
          <a:p>
            <a:pPr algn="ctr"/>
            <a:r>
              <a:rPr lang="en-ZA" sz="1200" dirty="0"/>
              <a:t>Increased engagement with social welfare services, case management, staff and admin costs</a:t>
            </a:r>
          </a:p>
        </p:txBody>
      </p:sp>
      <p:sp>
        <p:nvSpPr>
          <p:cNvPr id="18" name="TextBox 17">
            <a:extLst>
              <a:ext uri="{FF2B5EF4-FFF2-40B4-BE49-F238E27FC236}">
                <a16:creationId xmlns:a16="http://schemas.microsoft.com/office/drawing/2014/main" id="{7C36F5CB-D692-8102-591E-46E0C7BA6E6C}"/>
              </a:ext>
            </a:extLst>
          </p:cNvPr>
          <p:cNvSpPr txBox="1"/>
          <p:nvPr/>
        </p:nvSpPr>
        <p:spPr>
          <a:xfrm>
            <a:off x="4225867" y="2138574"/>
            <a:ext cx="1116000" cy="900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dirty="0"/>
              <a:t>Reductions in the productive capacity in the economy</a:t>
            </a:r>
            <a:endParaRPr lang="en-ZA" sz="1200" dirty="0"/>
          </a:p>
        </p:txBody>
      </p:sp>
      <p:sp>
        <p:nvSpPr>
          <p:cNvPr id="19" name="TextBox 18">
            <a:extLst>
              <a:ext uri="{FF2B5EF4-FFF2-40B4-BE49-F238E27FC236}">
                <a16:creationId xmlns:a16="http://schemas.microsoft.com/office/drawing/2014/main" id="{40B8C87C-A170-3ECF-FDB4-A8329E70B1A4}"/>
              </a:ext>
            </a:extLst>
          </p:cNvPr>
          <p:cNvSpPr txBox="1"/>
          <p:nvPr/>
        </p:nvSpPr>
        <p:spPr>
          <a:xfrm>
            <a:off x="5451083" y="2138574"/>
            <a:ext cx="1224000" cy="900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dirty="0"/>
              <a:t>Reductions in </a:t>
            </a:r>
            <a:r>
              <a:rPr lang="en-US" sz="1200" dirty="0" err="1"/>
              <a:t>labour</a:t>
            </a:r>
            <a:r>
              <a:rPr lang="en-US" sz="1200" dirty="0"/>
              <a:t> market engagement and participation</a:t>
            </a:r>
            <a:endParaRPr lang="en-ZA" sz="1200" dirty="0"/>
          </a:p>
        </p:txBody>
      </p:sp>
      <p:sp>
        <p:nvSpPr>
          <p:cNvPr id="20" name="TextBox 19">
            <a:extLst>
              <a:ext uri="{FF2B5EF4-FFF2-40B4-BE49-F238E27FC236}">
                <a16:creationId xmlns:a16="http://schemas.microsoft.com/office/drawing/2014/main" id="{D699AA89-904B-09BF-D9BE-2F3D48AA8168}"/>
              </a:ext>
            </a:extLst>
          </p:cNvPr>
          <p:cNvSpPr txBox="1"/>
          <p:nvPr/>
        </p:nvSpPr>
        <p:spPr>
          <a:xfrm>
            <a:off x="6784299" y="2138574"/>
            <a:ext cx="1296000" cy="900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ZA" sz="1200" dirty="0"/>
              <a:t>Lost tax revenues from reduced output and income levels</a:t>
            </a:r>
          </a:p>
        </p:txBody>
      </p:sp>
      <p:sp>
        <p:nvSpPr>
          <p:cNvPr id="21" name="TextBox 20">
            <a:extLst>
              <a:ext uri="{FF2B5EF4-FFF2-40B4-BE49-F238E27FC236}">
                <a16:creationId xmlns:a16="http://schemas.microsoft.com/office/drawing/2014/main" id="{B479EF20-ECF9-8E5E-E249-0404CB4BB2C1}"/>
              </a:ext>
            </a:extLst>
          </p:cNvPr>
          <p:cNvSpPr txBox="1"/>
          <p:nvPr/>
        </p:nvSpPr>
        <p:spPr>
          <a:xfrm>
            <a:off x="8189515" y="2138574"/>
            <a:ext cx="1584000" cy="900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ZA" sz="1200" dirty="0"/>
              <a:t>Reductions in macro-level measures of human development and human capital</a:t>
            </a:r>
          </a:p>
        </p:txBody>
      </p:sp>
      <p:sp>
        <p:nvSpPr>
          <p:cNvPr id="22" name="TextBox 21">
            <a:extLst>
              <a:ext uri="{FF2B5EF4-FFF2-40B4-BE49-F238E27FC236}">
                <a16:creationId xmlns:a16="http://schemas.microsoft.com/office/drawing/2014/main" id="{C3969523-EDBF-FCD4-07BC-74C9EABAFBE6}"/>
              </a:ext>
            </a:extLst>
          </p:cNvPr>
          <p:cNvSpPr txBox="1"/>
          <p:nvPr/>
        </p:nvSpPr>
        <p:spPr>
          <a:xfrm>
            <a:off x="4225546" y="1392705"/>
            <a:ext cx="7200000" cy="540000"/>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b="1" dirty="0"/>
              <a:t>Economic cost of child abuse and neglect</a:t>
            </a:r>
          </a:p>
          <a:p>
            <a:pPr algn="ctr"/>
            <a:r>
              <a:rPr lang="en-US" sz="1100" dirty="0"/>
              <a:t>*Captures some, but not all, of these consequences</a:t>
            </a:r>
            <a:endParaRPr lang="en-ZA" sz="1100" dirty="0"/>
          </a:p>
        </p:txBody>
      </p:sp>
      <p:sp>
        <p:nvSpPr>
          <p:cNvPr id="23" name="TextBox 22">
            <a:extLst>
              <a:ext uri="{FF2B5EF4-FFF2-40B4-BE49-F238E27FC236}">
                <a16:creationId xmlns:a16="http://schemas.microsoft.com/office/drawing/2014/main" id="{B4F9E836-A4FB-53BF-799B-7FB69A73773C}"/>
              </a:ext>
            </a:extLst>
          </p:cNvPr>
          <p:cNvSpPr txBox="1"/>
          <p:nvPr/>
        </p:nvSpPr>
        <p:spPr>
          <a:xfrm>
            <a:off x="1890328" y="1394303"/>
            <a:ext cx="1800000" cy="540000"/>
          </a:xfrm>
          <a:prstGeom prst="rect">
            <a:avLst/>
          </a:prstGeom>
          <a:solidFill>
            <a:schemeClr val="accent1"/>
          </a:solidFill>
          <a:ln w="19050">
            <a:solidFill>
              <a:schemeClr val="accent1"/>
            </a:solidFill>
          </a:ln>
        </p:spPr>
        <p:txBody>
          <a:bodyPr vert="horz" wrap="square" rtlCol="0" anchor="ctr" anchorCtr="0">
            <a:spAutoFit/>
          </a:bodyPr>
          <a:lstStyle/>
          <a:p>
            <a:pPr algn="ctr"/>
            <a:r>
              <a:rPr lang="en-US" sz="1600" b="1" dirty="0"/>
              <a:t>Economic cost</a:t>
            </a:r>
            <a:endParaRPr lang="en-ZA" sz="1600" b="1" dirty="0"/>
          </a:p>
        </p:txBody>
      </p:sp>
      <p:sp>
        <p:nvSpPr>
          <p:cNvPr id="24" name="TextBox 23">
            <a:extLst>
              <a:ext uri="{FF2B5EF4-FFF2-40B4-BE49-F238E27FC236}">
                <a16:creationId xmlns:a16="http://schemas.microsoft.com/office/drawing/2014/main" id="{CAEBB584-2C1C-7DCD-84B7-CF90364FE08E}"/>
              </a:ext>
            </a:extLst>
          </p:cNvPr>
          <p:cNvSpPr txBox="1"/>
          <p:nvPr/>
        </p:nvSpPr>
        <p:spPr>
          <a:xfrm>
            <a:off x="424895" y="2138574"/>
            <a:ext cx="1233223" cy="2988000"/>
          </a:xfrm>
          <a:prstGeom prst="rect">
            <a:avLst/>
          </a:prstGeom>
          <a:solidFill>
            <a:schemeClr val="accent2"/>
          </a:solidFill>
          <a:ln w="19050">
            <a:solidFill>
              <a:schemeClr val="accent2"/>
            </a:solidFill>
          </a:ln>
        </p:spPr>
        <p:txBody>
          <a:bodyPr vert="horz" wrap="square" rtlCol="0" anchor="ctr" anchorCtr="0">
            <a:spAutoFit/>
          </a:bodyPr>
          <a:lstStyle/>
          <a:p>
            <a:pPr algn="ctr"/>
            <a:r>
              <a:rPr lang="en-US" sz="1400" b="1" dirty="0"/>
              <a:t>Inter-generational impacts</a:t>
            </a:r>
            <a:endParaRPr lang="en-ZA" sz="1400" b="1" dirty="0"/>
          </a:p>
        </p:txBody>
      </p:sp>
      <p:sp>
        <p:nvSpPr>
          <p:cNvPr id="25" name="TextBox 24">
            <a:extLst>
              <a:ext uri="{FF2B5EF4-FFF2-40B4-BE49-F238E27FC236}">
                <a16:creationId xmlns:a16="http://schemas.microsoft.com/office/drawing/2014/main" id="{6EF23FF1-A861-E631-0F1B-9525BB6F67A1}"/>
              </a:ext>
            </a:extLst>
          </p:cNvPr>
          <p:cNvSpPr txBox="1"/>
          <p:nvPr/>
        </p:nvSpPr>
        <p:spPr>
          <a:xfrm>
            <a:off x="9882730" y="2138574"/>
            <a:ext cx="1548000" cy="900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ZA" sz="1200" dirty="0"/>
              <a:t>Impacts on the achievement of relevant international development targets</a:t>
            </a:r>
          </a:p>
        </p:txBody>
      </p:sp>
      <p:sp>
        <p:nvSpPr>
          <p:cNvPr id="26" name="TextBox 25">
            <a:extLst>
              <a:ext uri="{FF2B5EF4-FFF2-40B4-BE49-F238E27FC236}">
                <a16:creationId xmlns:a16="http://schemas.microsoft.com/office/drawing/2014/main" id="{AA6E4F3B-D139-0756-8235-39C04E07F65D}"/>
              </a:ext>
            </a:extLst>
          </p:cNvPr>
          <p:cNvSpPr txBox="1"/>
          <p:nvPr/>
        </p:nvSpPr>
        <p:spPr>
          <a:xfrm>
            <a:off x="9702730" y="3196364"/>
            <a:ext cx="1728000" cy="900000"/>
          </a:xfrm>
          <a:prstGeom prst="rect">
            <a:avLst/>
          </a:prstGeom>
          <a:solidFill>
            <a:schemeClr val="accent6">
              <a:lumMod val="20000"/>
              <a:lumOff val="80000"/>
            </a:schemeClr>
          </a:solidFill>
          <a:ln w="19050">
            <a:solidFill>
              <a:schemeClr val="accent6">
                <a:lumMod val="75000"/>
              </a:schemeClr>
            </a:solidFill>
          </a:ln>
        </p:spPr>
        <p:txBody>
          <a:bodyPr wrap="square" rtlCol="0" anchor="ctr" anchorCtr="0">
            <a:spAutoFit/>
          </a:bodyPr>
          <a:lstStyle/>
          <a:p>
            <a:pPr algn="ctr"/>
            <a:r>
              <a:rPr lang="en-ZA" sz="1200" dirty="0"/>
              <a:t>Increased rates of enrolment in special education and increased rates of grade repetition in schools</a:t>
            </a:r>
          </a:p>
        </p:txBody>
      </p:sp>
      <p:sp>
        <p:nvSpPr>
          <p:cNvPr id="27" name="TextBox 26">
            <a:extLst>
              <a:ext uri="{FF2B5EF4-FFF2-40B4-BE49-F238E27FC236}">
                <a16:creationId xmlns:a16="http://schemas.microsoft.com/office/drawing/2014/main" id="{0D7D46CA-604E-BE15-BBA4-742425716BFA}"/>
              </a:ext>
            </a:extLst>
          </p:cNvPr>
          <p:cNvSpPr txBox="1"/>
          <p:nvPr/>
        </p:nvSpPr>
        <p:spPr>
          <a:xfrm>
            <a:off x="10026731" y="4223669"/>
            <a:ext cx="1404000" cy="900000"/>
          </a:xfrm>
          <a:prstGeom prst="rect">
            <a:avLst/>
          </a:prstGeom>
          <a:solidFill>
            <a:schemeClr val="accent4">
              <a:lumMod val="20000"/>
              <a:lumOff val="80000"/>
            </a:schemeClr>
          </a:solidFill>
          <a:ln w="19050">
            <a:solidFill>
              <a:schemeClr val="accent4"/>
            </a:solidFill>
          </a:ln>
        </p:spPr>
        <p:txBody>
          <a:bodyPr wrap="square" rtlCol="0" anchor="ctr" anchorCtr="0">
            <a:spAutoFit/>
          </a:bodyPr>
          <a:lstStyle/>
          <a:p>
            <a:pPr algn="ctr"/>
            <a:r>
              <a:rPr lang="en-GB" sz="1200" dirty="0"/>
              <a:t>Reduced safety, dignity and agency; increased pain and suffering</a:t>
            </a:r>
          </a:p>
        </p:txBody>
      </p:sp>
      <p:cxnSp>
        <p:nvCxnSpPr>
          <p:cNvPr id="28" name="Connector: Elbow 27">
            <a:extLst>
              <a:ext uri="{FF2B5EF4-FFF2-40B4-BE49-F238E27FC236}">
                <a16:creationId xmlns:a16="http://schemas.microsoft.com/office/drawing/2014/main" id="{94E43C07-EFF1-BFE5-6A51-2E3E6EF4FD05}"/>
              </a:ext>
            </a:extLst>
          </p:cNvPr>
          <p:cNvCxnSpPr>
            <a:cxnSpLocks/>
            <a:stCxn id="24" idx="2"/>
            <a:endCxn id="8" idx="2"/>
          </p:cNvCxnSpPr>
          <p:nvPr/>
        </p:nvCxnSpPr>
        <p:spPr>
          <a:xfrm rot="16200000" flipH="1">
            <a:off x="3982500" y="2185580"/>
            <a:ext cx="891391" cy="6773377"/>
          </a:xfrm>
          <a:prstGeom prst="bentConnector3">
            <a:avLst>
              <a:gd name="adj1" fmla="val 141908"/>
            </a:avLst>
          </a:prstGeom>
          <a:ln w="76200">
            <a:tailEnd type="triangle"/>
          </a:ln>
        </p:spPr>
        <p:style>
          <a:lnRef idx="2">
            <a:schemeClr val="dk1"/>
          </a:lnRef>
          <a:fillRef idx="0">
            <a:schemeClr val="dk1"/>
          </a:fillRef>
          <a:effectRef idx="1">
            <a:schemeClr val="dk1"/>
          </a:effectRef>
          <a:fontRef idx="minor">
            <a:schemeClr val="tx1"/>
          </a:fontRef>
        </p:style>
      </p:cxnSp>
      <p:cxnSp>
        <p:nvCxnSpPr>
          <p:cNvPr id="29" name="Connector: Elbow 28">
            <a:extLst>
              <a:ext uri="{FF2B5EF4-FFF2-40B4-BE49-F238E27FC236}">
                <a16:creationId xmlns:a16="http://schemas.microsoft.com/office/drawing/2014/main" id="{56733B00-A988-4451-814F-156D58DC0094}"/>
              </a:ext>
            </a:extLst>
          </p:cNvPr>
          <p:cNvCxnSpPr>
            <a:cxnSpLocks/>
            <a:stCxn id="8" idx="1"/>
            <a:endCxn id="2" idx="2"/>
          </p:cNvCxnSpPr>
          <p:nvPr/>
        </p:nvCxnSpPr>
        <p:spPr>
          <a:xfrm rot="10800000">
            <a:off x="2790328" y="5123669"/>
            <a:ext cx="1424556" cy="624296"/>
          </a:xfrm>
          <a:prstGeom prst="bentConnector2">
            <a:avLst/>
          </a:prstGeom>
          <a:ln w="76200">
            <a:tailEnd type="triangle"/>
          </a:ln>
        </p:spPr>
        <p:style>
          <a:lnRef idx="2">
            <a:schemeClr val="dk1"/>
          </a:lnRef>
          <a:fillRef idx="0">
            <a:schemeClr val="dk1"/>
          </a:fillRef>
          <a:effectRef idx="1">
            <a:schemeClr val="dk1"/>
          </a:effectRef>
          <a:fontRef idx="minor">
            <a:schemeClr val="tx1"/>
          </a:fontRef>
        </p:style>
      </p:cxnSp>
      <p:pic>
        <p:nvPicPr>
          <p:cNvPr id="31" name="Picture 30" descr="A black background with blue letters&#10;&#10;AI-generated content may be incorrect.">
            <a:extLst>
              <a:ext uri="{FF2B5EF4-FFF2-40B4-BE49-F238E27FC236}">
                <a16:creationId xmlns:a16="http://schemas.microsoft.com/office/drawing/2014/main" id="{46DE1740-52A1-719E-6900-E0E8319F270A}"/>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33" name="Picture 32">
            <a:extLst>
              <a:ext uri="{FF2B5EF4-FFF2-40B4-BE49-F238E27FC236}">
                <a16:creationId xmlns:a16="http://schemas.microsoft.com/office/drawing/2014/main" id="{BBC57400-98E1-293A-C1DD-F4F5D9B2C2B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207641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wipe(left)">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3"/>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E29A3-F470-9F20-3A9C-FD535AFC209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D2D8CB-9764-65A5-CB2F-E98B71658C26}"/>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823F6C9-0CB0-ADBC-CDAC-AF7079D66C49}"/>
              </a:ext>
            </a:extLst>
          </p:cNvPr>
          <p:cNvSpPr txBox="1"/>
          <p:nvPr/>
        </p:nvSpPr>
        <p:spPr>
          <a:xfrm>
            <a:off x="706544" y="454992"/>
            <a:ext cx="9831358"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r>
              <a:rPr lang="en-US" sz="2000" spc="300" dirty="0">
                <a:solidFill>
                  <a:schemeClr val="accent5">
                    <a:lumMod val="60000"/>
                    <a:lumOff val="40000"/>
                  </a:schemeClr>
                </a:solidFill>
                <a:latin typeface="Avenir Black" panose="02000503020000020003" pitchFamily="2" charset="0"/>
              </a:rPr>
              <a:t>VAC HAS A SIGNIFICANT ECONOMIC COST</a:t>
            </a:r>
          </a:p>
        </p:txBody>
      </p:sp>
      <p:graphicFrame>
        <p:nvGraphicFramePr>
          <p:cNvPr id="16" name="Table 15">
            <a:extLst>
              <a:ext uri="{FF2B5EF4-FFF2-40B4-BE49-F238E27FC236}">
                <a16:creationId xmlns:a16="http://schemas.microsoft.com/office/drawing/2014/main" id="{9B8E3CAC-0AA1-3161-21EB-0C7F3E68CE0F}"/>
              </a:ext>
            </a:extLst>
          </p:cNvPr>
          <p:cNvGraphicFramePr>
            <a:graphicFrameLocks noGrp="1"/>
          </p:cNvGraphicFramePr>
          <p:nvPr/>
        </p:nvGraphicFramePr>
        <p:xfrm>
          <a:off x="475072" y="1369781"/>
          <a:ext cx="5226985" cy="5033227"/>
        </p:xfrm>
        <a:graphic>
          <a:graphicData uri="http://schemas.openxmlformats.org/drawingml/2006/table">
            <a:tbl>
              <a:tblPr firstRow="1" firstCol="1" bandRow="1"/>
              <a:tblGrid>
                <a:gridCol w="1260261">
                  <a:extLst>
                    <a:ext uri="{9D8B030D-6E8A-4147-A177-3AD203B41FA5}">
                      <a16:colId xmlns:a16="http://schemas.microsoft.com/office/drawing/2014/main" val="4079885388"/>
                    </a:ext>
                  </a:extLst>
                </a:gridCol>
                <a:gridCol w="1983362">
                  <a:extLst>
                    <a:ext uri="{9D8B030D-6E8A-4147-A177-3AD203B41FA5}">
                      <a16:colId xmlns:a16="http://schemas.microsoft.com/office/drawing/2014/main" val="112904710"/>
                    </a:ext>
                  </a:extLst>
                </a:gridCol>
                <a:gridCol w="1983362">
                  <a:extLst>
                    <a:ext uri="{9D8B030D-6E8A-4147-A177-3AD203B41FA5}">
                      <a16:colId xmlns:a16="http://schemas.microsoft.com/office/drawing/2014/main" val="1281062199"/>
                    </a:ext>
                  </a:extLst>
                </a:gridCol>
              </a:tblGrid>
              <a:tr h="421630">
                <a:tc rowSpan="2">
                  <a:txBody>
                    <a:bodyPr/>
                    <a:lstStyle/>
                    <a:p>
                      <a:pPr algn="ctr" fontAlgn="ctr"/>
                      <a:r>
                        <a:rPr lang="en-ZA" sz="1400" b="1" i="0" u="none" strike="noStrike" dirty="0">
                          <a:solidFill>
                            <a:srgbClr val="FFFFFF"/>
                          </a:solidFill>
                          <a:effectLst/>
                          <a:latin typeface="Calibri" panose="020F0502020204030204" pitchFamily="34" charset="0"/>
                        </a:rPr>
                        <a:t>Country</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gridSpan="2">
                  <a:txBody>
                    <a:bodyPr/>
                    <a:lstStyle/>
                    <a:p>
                      <a:pPr algn="ctr" fontAlgn="ctr"/>
                      <a:r>
                        <a:rPr lang="en-ZA" sz="1400" b="1" i="0" u="none" strike="noStrike" dirty="0">
                          <a:solidFill>
                            <a:srgbClr val="FFFFFF"/>
                          </a:solidFill>
                          <a:effectLst/>
                          <a:latin typeface="Calibri" panose="020F0502020204030204" pitchFamily="34" charset="0"/>
                        </a:rPr>
                        <a:t>Total Cost of VAC Estimate</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hMerge="1">
                  <a:txBody>
                    <a:bodyPr/>
                    <a:lstStyle/>
                    <a:p>
                      <a:endParaRPr lang="en-ZA"/>
                    </a:p>
                  </a:txBody>
                  <a:tcPr/>
                </a:tc>
                <a:extLst>
                  <a:ext uri="{0D108BD9-81ED-4DB2-BD59-A6C34878D82A}">
                    <a16:rowId xmlns:a16="http://schemas.microsoft.com/office/drawing/2014/main" val="1089163051"/>
                  </a:ext>
                </a:extLst>
              </a:tr>
              <a:tr h="645622">
                <a:tc vMerge="1">
                  <a:txBody>
                    <a:bodyPr/>
                    <a:lstStyle/>
                    <a:p>
                      <a:endParaRPr lang="en-ZA"/>
                    </a:p>
                  </a:txBody>
                  <a:tcPr/>
                </a:tc>
                <a:tc>
                  <a:txBody>
                    <a:bodyPr/>
                    <a:lstStyle/>
                    <a:p>
                      <a:pPr algn="ctr" fontAlgn="ctr"/>
                      <a:r>
                        <a:rPr lang="en-ZA" sz="1400" b="1" i="0" u="none" strike="noStrike" dirty="0">
                          <a:solidFill>
                            <a:srgbClr val="FFFFFF"/>
                          </a:solidFill>
                          <a:effectLst/>
                          <a:latin typeface="Calibri" panose="020F0502020204030204" pitchFamily="34" charset="0"/>
                        </a:rPr>
                        <a:t>% GDP</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fontAlgn="ctr"/>
                      <a:r>
                        <a:rPr lang="en-ZA" sz="1400" b="1" i="0" u="none" strike="noStrike" dirty="0">
                          <a:solidFill>
                            <a:srgbClr val="FFFFFF"/>
                          </a:solidFill>
                          <a:effectLst/>
                          <a:latin typeface="Calibri" panose="020F0502020204030204" pitchFamily="34" charset="0"/>
                        </a:rPr>
                        <a:t>% Government Health Budget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629623832"/>
                  </a:ext>
                </a:extLst>
              </a:tr>
              <a:tr h="263520">
                <a:tc>
                  <a:txBody>
                    <a:bodyPr/>
                    <a:lstStyle/>
                    <a:p>
                      <a:pPr algn="ctr" fontAlgn="ctr"/>
                      <a:r>
                        <a:rPr lang="en-ZA" sz="1200" b="0" i="0" u="none" strike="noStrike">
                          <a:solidFill>
                            <a:srgbClr val="000000"/>
                          </a:solidFill>
                          <a:effectLst/>
                          <a:latin typeface="Calibri" panose="020F0502020204030204" pitchFamily="34" charset="0"/>
                        </a:rPr>
                        <a:t>Australia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1.94%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25.32%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09286499"/>
                  </a:ext>
                </a:extLst>
              </a:tr>
              <a:tr h="263520">
                <a:tc>
                  <a:txBody>
                    <a:bodyPr/>
                    <a:lstStyle/>
                    <a:p>
                      <a:pPr algn="ctr" fontAlgn="ctr"/>
                      <a:r>
                        <a:rPr lang="en-ZA" sz="1200" b="0" i="0" u="none" strike="noStrike">
                          <a:solidFill>
                            <a:srgbClr val="000000"/>
                          </a:solidFill>
                          <a:effectLst/>
                          <a:latin typeface="Calibri" panose="020F0502020204030204" pitchFamily="34" charset="0"/>
                        </a:rPr>
                        <a:t>Cambodia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1.10%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77.64%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48014415"/>
                  </a:ext>
                </a:extLst>
              </a:tr>
              <a:tr h="263520">
                <a:tc>
                  <a:txBody>
                    <a:bodyPr/>
                    <a:lstStyle/>
                    <a:p>
                      <a:pPr algn="ctr" fontAlgn="ctr"/>
                      <a:r>
                        <a:rPr lang="en-ZA" sz="1200" b="0" i="0" u="none" strike="noStrike" dirty="0">
                          <a:solidFill>
                            <a:srgbClr val="000000"/>
                          </a:solidFill>
                          <a:effectLst/>
                          <a:latin typeface="Calibri" panose="020F0502020204030204" pitchFamily="34" charset="0"/>
                        </a:rPr>
                        <a:t>Canada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1.67%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23.66%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22266684"/>
                  </a:ext>
                </a:extLst>
              </a:tr>
              <a:tr h="263520">
                <a:tc>
                  <a:txBody>
                    <a:bodyPr/>
                    <a:lstStyle/>
                    <a:p>
                      <a:pPr algn="ctr" fontAlgn="ctr"/>
                      <a:r>
                        <a:rPr lang="en-ZA" sz="1200" b="0" i="0" u="none" strike="noStrike">
                          <a:solidFill>
                            <a:srgbClr val="000000"/>
                          </a:solidFill>
                          <a:effectLst/>
                          <a:latin typeface="Calibri" panose="020F0502020204030204" pitchFamily="34" charset="0"/>
                        </a:rPr>
                        <a:t>China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1.70%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76.23%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31116132"/>
                  </a:ext>
                </a:extLst>
              </a:tr>
              <a:tr h="263520">
                <a:tc>
                  <a:txBody>
                    <a:bodyPr/>
                    <a:lstStyle/>
                    <a:p>
                      <a:pPr algn="ctr" fontAlgn="ctr"/>
                      <a:r>
                        <a:rPr lang="en-ZA" sz="1200" b="0" i="0" u="none" strike="noStrike" dirty="0">
                          <a:solidFill>
                            <a:srgbClr val="000000"/>
                          </a:solidFill>
                          <a:effectLst/>
                          <a:latin typeface="Calibri" panose="020F0502020204030204" pitchFamily="34" charset="0"/>
                        </a:rPr>
                        <a:t>Germany</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1.17%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15.17%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09652920"/>
                  </a:ext>
                </a:extLst>
              </a:tr>
              <a:tr h="263520">
                <a:tc>
                  <a:txBody>
                    <a:bodyPr/>
                    <a:lstStyle/>
                    <a:p>
                      <a:pPr algn="ctr" fontAlgn="ctr"/>
                      <a:r>
                        <a:rPr lang="en-ZA" sz="1200" b="0" i="0" u="none" strike="noStrike" dirty="0">
                          <a:solidFill>
                            <a:srgbClr val="000000"/>
                          </a:solidFill>
                          <a:effectLst/>
                          <a:latin typeface="Calibri" panose="020F0502020204030204" pitchFamily="34" charset="0"/>
                        </a:rPr>
                        <a:t>Ghana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0.79%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49.31%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38852855"/>
                  </a:ext>
                </a:extLst>
              </a:tr>
              <a:tr h="263520">
                <a:tc>
                  <a:txBody>
                    <a:bodyPr/>
                    <a:lstStyle/>
                    <a:p>
                      <a:pPr algn="ctr" fontAlgn="ctr"/>
                      <a:r>
                        <a:rPr lang="en-ZA" sz="1200" b="0" i="0" u="none" strike="noStrike">
                          <a:solidFill>
                            <a:srgbClr val="000000"/>
                          </a:solidFill>
                          <a:effectLst/>
                          <a:latin typeface="Calibri" panose="020F0502020204030204" pitchFamily="34" charset="0"/>
                        </a:rPr>
                        <a:t>Italy</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0.81%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11.58%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8520762"/>
                  </a:ext>
                </a:extLst>
              </a:tr>
              <a:tr h="263520">
                <a:tc>
                  <a:txBody>
                    <a:bodyPr/>
                    <a:lstStyle/>
                    <a:p>
                      <a:pPr algn="ctr" fontAlgn="ctr"/>
                      <a:r>
                        <a:rPr lang="en-ZA" sz="1200" b="0" i="0" u="none" strike="noStrike">
                          <a:solidFill>
                            <a:srgbClr val="000000"/>
                          </a:solidFill>
                          <a:effectLst/>
                          <a:latin typeface="Calibri" panose="020F0502020204030204" pitchFamily="34" charset="0"/>
                        </a:rPr>
                        <a:t>Japan</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11.21%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12578999"/>
                  </a:ext>
                </a:extLst>
              </a:tr>
              <a:tr h="263520">
                <a:tc>
                  <a:txBody>
                    <a:bodyPr/>
                    <a:lstStyle/>
                    <a:p>
                      <a:pPr algn="ctr" fontAlgn="ctr"/>
                      <a:r>
                        <a:rPr lang="en-ZA" sz="1200" b="0" i="0" u="none" strike="noStrike">
                          <a:solidFill>
                            <a:srgbClr val="000000"/>
                          </a:solidFill>
                          <a:effectLst/>
                          <a:latin typeface="Calibri" panose="020F0502020204030204" pitchFamily="34" charset="0"/>
                        </a:rPr>
                        <a:t>Malawi</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2.85%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170.08%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53992123"/>
                  </a:ext>
                </a:extLst>
              </a:tr>
              <a:tr h="263520">
                <a:tc>
                  <a:txBody>
                    <a:bodyPr/>
                    <a:lstStyle/>
                    <a:p>
                      <a:pPr algn="ctr" fontAlgn="ctr"/>
                      <a:r>
                        <a:rPr lang="en-ZA" sz="1200" b="0" i="0" u="none" strike="noStrike">
                          <a:solidFill>
                            <a:srgbClr val="000000"/>
                          </a:solidFill>
                          <a:effectLst/>
                          <a:latin typeface="Calibri" panose="020F0502020204030204" pitchFamily="34" charset="0"/>
                        </a:rPr>
                        <a:t>Nigeria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2.65%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599.72%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55622790"/>
                  </a:ext>
                </a:extLst>
              </a:tr>
              <a:tr h="263520">
                <a:tc>
                  <a:txBody>
                    <a:bodyPr/>
                    <a:lstStyle/>
                    <a:p>
                      <a:pPr algn="ctr" fontAlgn="ctr"/>
                      <a:r>
                        <a:rPr lang="en-ZA" sz="1200" b="0" i="0" u="none" strike="noStrike">
                          <a:solidFill>
                            <a:srgbClr val="000000"/>
                          </a:solidFill>
                          <a:effectLst/>
                          <a:latin typeface="Calibri" panose="020F0502020204030204" pitchFamily="34" charset="0"/>
                        </a:rPr>
                        <a:t>South Africa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5.39%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126.36%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2437918"/>
                  </a:ext>
                </a:extLst>
              </a:tr>
              <a:tr h="263520">
                <a:tc>
                  <a:txBody>
                    <a:bodyPr/>
                    <a:lstStyle/>
                    <a:p>
                      <a:pPr algn="ctr" fontAlgn="ctr"/>
                      <a:r>
                        <a:rPr lang="en-ZA" sz="1200" b="0" i="0" u="none" strike="noStrike" dirty="0">
                          <a:solidFill>
                            <a:srgbClr val="000000"/>
                          </a:solidFill>
                          <a:effectLst/>
                          <a:latin typeface="Calibri" panose="020F0502020204030204" pitchFamily="34" charset="0"/>
                        </a:rPr>
                        <a:t>Turkey</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7.00%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a:solidFill>
                            <a:srgbClr val="000000"/>
                          </a:solidFill>
                          <a:effectLst/>
                          <a:latin typeface="Calibri" panose="020F0502020204030204" pitchFamily="34" charset="0"/>
                        </a:rPr>
                        <a:t>199.07%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56337938"/>
                  </a:ext>
                </a:extLst>
              </a:tr>
              <a:tr h="263520">
                <a:tc>
                  <a:txBody>
                    <a:bodyPr/>
                    <a:lstStyle/>
                    <a:p>
                      <a:pPr algn="ctr" fontAlgn="ctr"/>
                      <a:r>
                        <a:rPr lang="en-ZA" sz="1200" b="0" i="0" u="none" strike="noStrike">
                          <a:solidFill>
                            <a:srgbClr val="000000"/>
                          </a:solidFill>
                          <a:effectLst/>
                          <a:latin typeface="Calibri" panose="020F0502020204030204" pitchFamily="34" charset="0"/>
                        </a:rPr>
                        <a:t>USA</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10.96%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129.36%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07916309"/>
                  </a:ext>
                </a:extLst>
              </a:tr>
              <a:tr h="263520">
                <a:tc>
                  <a:txBody>
                    <a:bodyPr/>
                    <a:lstStyle/>
                    <a:p>
                      <a:pPr algn="ctr" fontAlgn="ctr"/>
                      <a:r>
                        <a:rPr lang="en-ZA" sz="1200" b="0" i="0" u="none" strike="noStrike">
                          <a:solidFill>
                            <a:srgbClr val="000000"/>
                          </a:solidFill>
                          <a:effectLst/>
                          <a:latin typeface="Calibri" panose="020F0502020204030204" pitchFamily="34" charset="0"/>
                        </a:rPr>
                        <a:t>Vanuatu</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0" i="0" u="none" strike="noStrike">
                          <a:solidFill>
                            <a:srgbClr val="000000"/>
                          </a:solidFill>
                          <a:effectLst/>
                          <a:latin typeface="Calibri" panose="020F0502020204030204" pitchFamily="34" charset="0"/>
                        </a:rPr>
                        <a:t>0.67%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0" i="0" u="none" strike="noStrike" dirty="0">
                          <a:solidFill>
                            <a:srgbClr val="000000"/>
                          </a:solidFill>
                          <a:effectLst/>
                          <a:latin typeface="Calibri" panose="020F0502020204030204" pitchFamily="34" charset="0"/>
                        </a:rPr>
                        <a:t>33.57%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34953737"/>
                  </a:ext>
                </a:extLst>
              </a:tr>
              <a:tr h="276695">
                <a:tc>
                  <a:txBody>
                    <a:bodyPr/>
                    <a:lstStyle/>
                    <a:p>
                      <a:pPr algn="ctr" fontAlgn="ctr"/>
                      <a:r>
                        <a:rPr lang="en-ZA" sz="1200" b="1" i="0" u="none" strike="noStrike" dirty="0">
                          <a:solidFill>
                            <a:srgbClr val="000000"/>
                          </a:solidFill>
                          <a:effectLst/>
                          <a:latin typeface="Calibri" panose="020F0502020204030204" pitchFamily="34" charset="0"/>
                        </a:rPr>
                        <a:t>Global</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fontAlgn="ctr"/>
                      <a:r>
                        <a:rPr lang="en-ZA" sz="1200" b="1" i="0" u="none" strike="noStrike" dirty="0">
                          <a:solidFill>
                            <a:srgbClr val="000000"/>
                          </a:solidFill>
                          <a:effectLst/>
                          <a:latin typeface="Calibri" panose="020F0502020204030204" pitchFamily="34" charset="0"/>
                        </a:rPr>
                        <a:t>8.91%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ZA" sz="1200" b="1" i="0" u="none" strike="noStrike" dirty="0">
                          <a:solidFill>
                            <a:srgbClr val="000000"/>
                          </a:solidFill>
                          <a:effectLst/>
                          <a:latin typeface="Calibri" panose="020F0502020204030204" pitchFamily="34" charset="0"/>
                        </a:rPr>
                        <a:t>155.50%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63953930"/>
                  </a:ext>
                </a:extLst>
              </a:tr>
            </a:tbl>
          </a:graphicData>
        </a:graphic>
      </p:graphicFrame>
      <p:sp>
        <p:nvSpPr>
          <p:cNvPr id="2" name="TextBox 1">
            <a:extLst>
              <a:ext uri="{FF2B5EF4-FFF2-40B4-BE49-F238E27FC236}">
                <a16:creationId xmlns:a16="http://schemas.microsoft.com/office/drawing/2014/main" id="{59D5D32D-C803-1580-1D9C-E3553F819C2F}"/>
              </a:ext>
            </a:extLst>
          </p:cNvPr>
          <p:cNvSpPr txBox="1"/>
          <p:nvPr/>
        </p:nvSpPr>
        <p:spPr>
          <a:xfrm>
            <a:off x="6096000" y="1369781"/>
            <a:ext cx="5722189" cy="4855432"/>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pPr>
            <a:r>
              <a:rPr lang="en-GB" sz="1600" spc="-25" dirty="0">
                <a:solidFill>
                  <a:prstClr val="black"/>
                </a:solidFill>
                <a:latin typeface="Avenir Oblique"/>
                <a:ea typeface="Times New Roman" panose="02020603050405020304" pitchFamily="18" charset="0"/>
                <a:cs typeface="Times New Roman" panose="02020603050405020304" pitchFamily="18" charset="0"/>
              </a:rPr>
              <a:t>The total economic cost of VAC is significant – estimated at over USD 7 trillion in 2014, equivalent to nearly 9% of global GDP and more than combined total government expenditure on health, primary and secondary education globally that year</a:t>
            </a:r>
          </a:p>
          <a:p>
            <a:pPr marL="285750" lvl="0" indent="-285750">
              <a:lnSpc>
                <a:spcPct val="150000"/>
              </a:lnSpc>
              <a:buClr>
                <a:srgbClr val="4472C4">
                  <a:lumMod val="50000"/>
                </a:srgbClr>
              </a:buClr>
              <a:buFont typeface="Arial" panose="020B0604020202020204" pitchFamily="34" charset="0"/>
              <a:buChar char="•"/>
            </a:pPr>
            <a:endParaRPr kumimoji="0" lang="en-GB" sz="16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pPr>
            <a:r>
              <a:rPr lang="en-GB" sz="1600" spc="-25" dirty="0">
                <a:solidFill>
                  <a:prstClr val="black"/>
                </a:solidFill>
                <a:latin typeface="Avenir Oblique"/>
                <a:ea typeface="Times New Roman" panose="02020603050405020304" pitchFamily="18" charset="0"/>
                <a:cs typeface="Times New Roman" panose="02020603050405020304" pitchFamily="18" charset="0"/>
              </a:rPr>
              <a:t>Data from country-level studies of the economic cost of VAC are similarly substantial, with national-level estimates of the cost of VAC as high as 11% of GDP and annual costs of VAC significantly exceeding annual government expenditure on health in several countries</a:t>
            </a:r>
          </a:p>
          <a:p>
            <a:pPr marL="285750" lvl="0" indent="-285750">
              <a:lnSpc>
                <a:spcPct val="150000"/>
              </a:lnSpc>
              <a:buClr>
                <a:srgbClr val="4472C4">
                  <a:lumMod val="50000"/>
                </a:srgbClr>
              </a:buClr>
              <a:buFont typeface="Arial" panose="020B0604020202020204" pitchFamily="34" charset="0"/>
              <a:buChar char="•"/>
            </a:pPr>
            <a:endParaRPr lang="en-GB" sz="16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pPr>
            <a:r>
              <a:rPr lang="en-GB" sz="1600" spc="-25" dirty="0">
                <a:solidFill>
                  <a:prstClr val="black"/>
                </a:solidFill>
                <a:latin typeface="Avenir Oblique"/>
                <a:ea typeface="Times New Roman" panose="02020603050405020304" pitchFamily="18" charset="0"/>
                <a:cs typeface="Times New Roman" panose="02020603050405020304" pitchFamily="18" charset="0"/>
              </a:rPr>
              <a:t>This highlights the pervasive nature of VAC and its associated costs and the need for global attention to be given to prevention</a:t>
            </a:r>
            <a:endParaRPr lang="en-GB" sz="1600" strike="sngStrike" spc="-25" dirty="0">
              <a:solidFill>
                <a:prstClr val="black"/>
              </a:solidFill>
              <a:latin typeface="Avenir Oblique"/>
              <a:ea typeface="Times New Roman" panose="02020603050405020304" pitchFamily="18" charset="0"/>
              <a:cs typeface="Times New Roman" panose="02020603050405020304" pitchFamily="18" charset="0"/>
            </a:endParaRPr>
          </a:p>
        </p:txBody>
      </p:sp>
      <p:pic>
        <p:nvPicPr>
          <p:cNvPr id="9" name="Picture 8" descr="A black background with blue letters&#10;&#10;AI-generated content may be incorrect.">
            <a:extLst>
              <a:ext uri="{FF2B5EF4-FFF2-40B4-BE49-F238E27FC236}">
                <a16:creationId xmlns:a16="http://schemas.microsoft.com/office/drawing/2014/main" id="{E5EF3F0D-9374-84D7-85E8-4CCC97B97DF8}"/>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1" name="Picture 10">
            <a:extLst>
              <a:ext uri="{FF2B5EF4-FFF2-40B4-BE49-F238E27FC236}">
                <a16:creationId xmlns:a16="http://schemas.microsoft.com/office/drawing/2014/main" id="{6C09158F-27BA-825B-170D-58C7189B09B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3326352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C0591-3A2E-2EDE-01CF-8EB9BB5C2D8B}"/>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41FC796-093C-D1E2-4D4E-D9D8178025AF}"/>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2ED46A-8AC5-7216-9442-E59924F9C149}"/>
              </a:ext>
            </a:extLst>
          </p:cNvPr>
          <p:cNvSpPr txBox="1"/>
          <p:nvPr/>
        </p:nvSpPr>
        <p:spPr>
          <a:xfrm>
            <a:off x="706543" y="454992"/>
            <a:ext cx="11303311"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250" normalizeH="0" noProof="0" dirty="0">
                <a:ln>
                  <a:noFill/>
                </a:ln>
                <a:solidFill>
                  <a:srgbClr val="5B9BD5">
                    <a:lumMod val="60000"/>
                    <a:lumOff val="40000"/>
                  </a:srgbClr>
                </a:solidFill>
                <a:effectLst/>
                <a:uLnTx/>
                <a:uFillTx/>
                <a:latin typeface="Avenir Black" panose="02000503020000020003" pitchFamily="2" charset="0"/>
                <a:ea typeface="+mn-ea"/>
                <a:cs typeface="+mn-cs"/>
              </a:rPr>
              <a:t>PREVENTING VAC CAN GENERATE SUBSTANTIAL SOCIAL AND ECONOMIC BENEFITS</a:t>
            </a:r>
          </a:p>
        </p:txBody>
      </p:sp>
      <p:graphicFrame>
        <p:nvGraphicFramePr>
          <p:cNvPr id="8" name="Table 7">
            <a:extLst>
              <a:ext uri="{FF2B5EF4-FFF2-40B4-BE49-F238E27FC236}">
                <a16:creationId xmlns:a16="http://schemas.microsoft.com/office/drawing/2014/main" id="{8B1AACF7-63E2-3AEA-2138-BB6D6A45D86C}"/>
              </a:ext>
            </a:extLst>
          </p:cNvPr>
          <p:cNvGraphicFramePr>
            <a:graphicFrameLocks noGrp="1"/>
          </p:cNvGraphicFramePr>
          <p:nvPr/>
        </p:nvGraphicFramePr>
        <p:xfrm>
          <a:off x="475073" y="1464251"/>
          <a:ext cx="6020618" cy="4800275"/>
        </p:xfrm>
        <a:graphic>
          <a:graphicData uri="http://schemas.openxmlformats.org/drawingml/2006/table">
            <a:tbl>
              <a:tblPr firstRow="1" firstCol="1" bandRow="1">
                <a:tableStyleId>{5C22544A-7EE6-4342-B048-85BDC9FD1C3A}</a:tableStyleId>
              </a:tblPr>
              <a:tblGrid>
                <a:gridCol w="1501711">
                  <a:extLst>
                    <a:ext uri="{9D8B030D-6E8A-4147-A177-3AD203B41FA5}">
                      <a16:colId xmlns:a16="http://schemas.microsoft.com/office/drawing/2014/main" val="3555730029"/>
                    </a:ext>
                  </a:extLst>
                </a:gridCol>
                <a:gridCol w="3255008">
                  <a:extLst>
                    <a:ext uri="{9D8B030D-6E8A-4147-A177-3AD203B41FA5}">
                      <a16:colId xmlns:a16="http://schemas.microsoft.com/office/drawing/2014/main" val="1335697281"/>
                    </a:ext>
                  </a:extLst>
                </a:gridCol>
                <a:gridCol w="1263899">
                  <a:extLst>
                    <a:ext uri="{9D8B030D-6E8A-4147-A177-3AD203B41FA5}">
                      <a16:colId xmlns:a16="http://schemas.microsoft.com/office/drawing/2014/main" val="558919814"/>
                    </a:ext>
                  </a:extLst>
                </a:gridCol>
              </a:tblGrid>
              <a:tr h="544468">
                <a:tc>
                  <a:txBody>
                    <a:bodyPr/>
                    <a:lstStyle/>
                    <a:p>
                      <a:pPr algn="just">
                        <a:lnSpc>
                          <a:spcPct val="115000"/>
                        </a:lnSpc>
                        <a:spcAft>
                          <a:spcPts val="800"/>
                        </a:spcAft>
                      </a:pPr>
                      <a:r>
                        <a:rPr lang="en-GB" sz="1400" kern="100" dirty="0">
                          <a:effectLst/>
                        </a:rPr>
                        <a:t>Country</a:t>
                      </a:r>
                      <a:endParaRPr lang="en-ZA" sz="1400" kern="100" dirty="0">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just">
                        <a:lnSpc>
                          <a:spcPct val="115000"/>
                        </a:lnSpc>
                        <a:spcAft>
                          <a:spcPts val="800"/>
                        </a:spcAft>
                      </a:pPr>
                      <a:r>
                        <a:rPr lang="en-GB" sz="1400" kern="100" dirty="0">
                          <a:effectLst/>
                        </a:rPr>
                        <a:t>Programme </a:t>
                      </a:r>
                      <a:endParaRPr lang="en-ZA" sz="1400" kern="100" dirty="0">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just">
                        <a:lnSpc>
                          <a:spcPct val="115000"/>
                        </a:lnSpc>
                        <a:spcAft>
                          <a:spcPts val="800"/>
                        </a:spcAft>
                      </a:pPr>
                      <a:r>
                        <a:rPr lang="en-GB" sz="1400" kern="100" dirty="0">
                          <a:effectLst/>
                        </a:rPr>
                        <a:t>Outcome  </a:t>
                      </a:r>
                      <a:endParaRPr lang="en-ZA" sz="1400" kern="100" dirty="0">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575437834"/>
                  </a:ext>
                </a:extLst>
              </a:tr>
              <a:tr h="373564">
                <a:tc>
                  <a:txBody>
                    <a:bodyPr/>
                    <a:lstStyle/>
                    <a:p>
                      <a:pPr algn="just">
                        <a:lnSpc>
                          <a:spcPct val="115000"/>
                        </a:lnSpc>
                        <a:spcAft>
                          <a:spcPts val="800"/>
                        </a:spcAft>
                      </a:pPr>
                      <a:r>
                        <a:rPr lang="en-GB" sz="1200" b="0" kern="100">
                          <a:solidFill>
                            <a:schemeClr val="tx1"/>
                          </a:solidFill>
                          <a:effectLst/>
                        </a:rPr>
                        <a:t>New Zealand</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Incredible Years Parenting Programme</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3.75</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61195592"/>
                  </a:ext>
                </a:extLst>
              </a:tr>
              <a:tr h="373564">
                <a:tc>
                  <a:txBody>
                    <a:bodyPr/>
                    <a:lstStyle/>
                    <a:p>
                      <a:pPr algn="just">
                        <a:lnSpc>
                          <a:spcPct val="115000"/>
                        </a:lnSpc>
                        <a:spcAft>
                          <a:spcPts val="800"/>
                        </a:spcAft>
                      </a:pPr>
                      <a:r>
                        <a:rPr lang="en-GB" sz="1200" b="0" kern="100">
                          <a:solidFill>
                            <a:schemeClr val="tx1"/>
                          </a:solidFill>
                          <a:effectLst/>
                        </a:rPr>
                        <a:t>USA</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a:solidFill>
                            <a:schemeClr val="tx1"/>
                          </a:solidFill>
                          <a:effectLst/>
                        </a:rPr>
                        <a:t>SafeCare</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14.65</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52133803"/>
                  </a:ext>
                </a:extLst>
              </a:tr>
              <a:tr h="373564">
                <a:tc>
                  <a:txBody>
                    <a:bodyPr/>
                    <a:lstStyle/>
                    <a:p>
                      <a:pPr algn="just">
                        <a:lnSpc>
                          <a:spcPct val="115000"/>
                        </a:lnSpc>
                        <a:spcAft>
                          <a:spcPts val="800"/>
                        </a:spcAft>
                      </a:pPr>
                      <a:r>
                        <a:rPr lang="en-GB" sz="1200" b="0" kern="100">
                          <a:solidFill>
                            <a:schemeClr val="tx1"/>
                          </a:solidFill>
                          <a:effectLst/>
                        </a:rPr>
                        <a:t>Sweden</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Four separate programmes</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5.46 - 16.13</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43643333"/>
                  </a:ext>
                </a:extLst>
              </a:tr>
              <a:tr h="373564">
                <a:tc>
                  <a:txBody>
                    <a:bodyPr/>
                    <a:lstStyle/>
                    <a:p>
                      <a:pPr algn="just">
                        <a:lnSpc>
                          <a:spcPct val="115000"/>
                        </a:lnSpc>
                        <a:spcAft>
                          <a:spcPts val="800"/>
                        </a:spcAft>
                      </a:pPr>
                      <a:r>
                        <a:rPr lang="en-GB" sz="1200" b="0" kern="100">
                          <a:solidFill>
                            <a:schemeClr val="tx1"/>
                          </a:solidFill>
                          <a:effectLst/>
                        </a:rPr>
                        <a:t>Turkey</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Mother Child Education Program</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5.91-8.14</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775748"/>
                  </a:ext>
                </a:extLst>
              </a:tr>
              <a:tr h="373564">
                <a:tc>
                  <a:txBody>
                    <a:bodyPr/>
                    <a:lstStyle/>
                    <a:p>
                      <a:pPr algn="just">
                        <a:lnSpc>
                          <a:spcPct val="115000"/>
                        </a:lnSpc>
                        <a:spcAft>
                          <a:spcPts val="800"/>
                        </a:spcAft>
                      </a:pPr>
                      <a:r>
                        <a:rPr lang="en-GB" sz="1200" b="0" kern="100">
                          <a:solidFill>
                            <a:schemeClr val="tx1"/>
                          </a:solidFill>
                          <a:effectLst/>
                        </a:rPr>
                        <a:t>Kenya</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err="1">
                          <a:solidFill>
                            <a:schemeClr val="tx1"/>
                          </a:solidFill>
                          <a:effectLst/>
                        </a:rPr>
                        <a:t>Msingi</a:t>
                      </a:r>
                      <a:r>
                        <a:rPr lang="en-GB" sz="1200" b="0" kern="100" dirty="0">
                          <a:solidFill>
                            <a:schemeClr val="tx1"/>
                          </a:solidFill>
                          <a:effectLst/>
                        </a:rPr>
                        <a:t> Bora Parenting Intervention</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a:solidFill>
                            <a:schemeClr val="tx1"/>
                          </a:solidFill>
                          <a:effectLst/>
                        </a:rPr>
                        <a:t>BCR 10.6 -15.5 </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66366940"/>
                  </a:ext>
                </a:extLst>
              </a:tr>
              <a:tr h="520167">
                <a:tc>
                  <a:txBody>
                    <a:bodyPr/>
                    <a:lstStyle/>
                    <a:p>
                      <a:pPr algn="just">
                        <a:lnSpc>
                          <a:spcPct val="115000"/>
                        </a:lnSpc>
                        <a:spcAft>
                          <a:spcPts val="800"/>
                        </a:spcAft>
                      </a:pPr>
                      <a:r>
                        <a:rPr lang="en-GB" sz="1200" b="0" kern="100">
                          <a:solidFill>
                            <a:schemeClr val="tx1"/>
                          </a:solidFill>
                          <a:effectLst/>
                        </a:rPr>
                        <a:t>India</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Life Skills Education and Youth Information Centres programmes</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21 </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90856001"/>
                  </a:ext>
                </a:extLst>
              </a:tr>
              <a:tr h="373564">
                <a:tc>
                  <a:txBody>
                    <a:bodyPr/>
                    <a:lstStyle/>
                    <a:p>
                      <a:pPr algn="just">
                        <a:lnSpc>
                          <a:spcPct val="115000"/>
                        </a:lnSpc>
                        <a:spcAft>
                          <a:spcPts val="800"/>
                        </a:spcAft>
                      </a:pPr>
                      <a:r>
                        <a:rPr lang="en-GB" sz="1200" b="0" kern="100">
                          <a:solidFill>
                            <a:schemeClr val="tx1"/>
                          </a:solidFill>
                          <a:effectLst/>
                        </a:rPr>
                        <a:t>USA</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Communities that Care </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5.30</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22160131"/>
                  </a:ext>
                </a:extLst>
              </a:tr>
              <a:tr h="373564">
                <a:tc>
                  <a:txBody>
                    <a:bodyPr/>
                    <a:lstStyle/>
                    <a:p>
                      <a:pPr algn="just">
                        <a:lnSpc>
                          <a:spcPct val="115000"/>
                        </a:lnSpc>
                        <a:spcAft>
                          <a:spcPts val="800"/>
                        </a:spcAft>
                      </a:pPr>
                      <a:r>
                        <a:rPr lang="en-GB" sz="1200" b="0" kern="100" dirty="0">
                          <a:solidFill>
                            <a:schemeClr val="tx1"/>
                          </a:solidFill>
                          <a:effectLst/>
                        </a:rPr>
                        <a:t>Netherlands</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a:solidFill>
                            <a:schemeClr val="tx1"/>
                          </a:solidFill>
                          <a:effectLst/>
                        </a:rPr>
                        <a:t>KiVa </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4.04 - 6.72</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30095321"/>
                  </a:ext>
                </a:extLst>
              </a:tr>
              <a:tr h="373564">
                <a:tc>
                  <a:txBody>
                    <a:bodyPr/>
                    <a:lstStyle/>
                    <a:p>
                      <a:pPr algn="just">
                        <a:lnSpc>
                          <a:spcPct val="115000"/>
                        </a:lnSpc>
                        <a:spcAft>
                          <a:spcPts val="800"/>
                        </a:spcAft>
                      </a:pPr>
                      <a:r>
                        <a:rPr lang="en-GB" sz="1200" b="0" kern="100">
                          <a:solidFill>
                            <a:schemeClr val="tx1"/>
                          </a:solidFill>
                          <a:effectLst/>
                        </a:rPr>
                        <a:t>UK</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Domestic Violence Perpetrator Programme</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2.05</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5700520"/>
                  </a:ext>
                </a:extLst>
              </a:tr>
              <a:tr h="373564">
                <a:tc>
                  <a:txBody>
                    <a:bodyPr/>
                    <a:lstStyle/>
                    <a:p>
                      <a:pPr algn="just">
                        <a:lnSpc>
                          <a:spcPct val="115000"/>
                        </a:lnSpc>
                        <a:spcAft>
                          <a:spcPts val="800"/>
                        </a:spcAft>
                      </a:pPr>
                      <a:r>
                        <a:rPr lang="en-GB" sz="1200" b="0" kern="100">
                          <a:solidFill>
                            <a:schemeClr val="tx1"/>
                          </a:solidFill>
                          <a:effectLst/>
                        </a:rPr>
                        <a:t>USA</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a:solidFill>
                            <a:schemeClr val="tx1"/>
                          </a:solidFill>
                          <a:effectLst/>
                        </a:rPr>
                        <a:t>Promoting First Relationships</a:t>
                      </a:r>
                      <a:endParaRPr lang="en-ZA" sz="1200" b="0" kern="1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4.13-5.19</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53916153"/>
                  </a:ext>
                </a:extLst>
              </a:tr>
              <a:tr h="373564">
                <a:tc>
                  <a:txBody>
                    <a:bodyPr/>
                    <a:lstStyle/>
                    <a:p>
                      <a:pPr algn="just">
                        <a:lnSpc>
                          <a:spcPct val="115000"/>
                        </a:lnSpc>
                        <a:spcAft>
                          <a:spcPts val="800"/>
                        </a:spcAft>
                      </a:pPr>
                      <a:r>
                        <a:rPr lang="en-GB" sz="1200" b="0" kern="100" dirty="0">
                          <a:solidFill>
                            <a:schemeClr val="tx1"/>
                          </a:solidFill>
                          <a:effectLst/>
                        </a:rPr>
                        <a:t>USA</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l">
                        <a:lnSpc>
                          <a:spcPct val="115000"/>
                        </a:lnSpc>
                        <a:spcAft>
                          <a:spcPts val="800"/>
                        </a:spcAft>
                      </a:pPr>
                      <a:r>
                        <a:rPr lang="en-GB" sz="1200" b="0" kern="100" dirty="0">
                          <a:solidFill>
                            <a:schemeClr val="tx1"/>
                          </a:solidFill>
                          <a:effectLst/>
                        </a:rPr>
                        <a:t>Child-Parent </a:t>
                      </a:r>
                      <a:r>
                        <a:rPr lang="en-GB" sz="1200" b="0" kern="100" dirty="0" err="1">
                          <a:solidFill>
                            <a:schemeClr val="tx1"/>
                          </a:solidFill>
                          <a:effectLst/>
                        </a:rPr>
                        <a:t>Centers</a:t>
                      </a:r>
                      <a:r>
                        <a:rPr lang="en-GB" sz="1200" b="0" kern="100" dirty="0">
                          <a:solidFill>
                            <a:schemeClr val="tx1"/>
                          </a:solidFill>
                          <a:effectLst/>
                        </a:rPr>
                        <a:t> and Nurse-Family Partnership</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800"/>
                        </a:spcAft>
                      </a:pPr>
                      <a:r>
                        <a:rPr lang="en-GB" sz="1200" b="0" kern="100" dirty="0">
                          <a:solidFill>
                            <a:schemeClr val="tx1"/>
                          </a:solidFill>
                          <a:effectLst/>
                        </a:rPr>
                        <a:t>BCR 1.73-6.37</a:t>
                      </a:r>
                      <a:endParaRPr lang="en-ZA" sz="1200" b="0" kern="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27489" marR="27489" marT="549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302094"/>
                  </a:ext>
                </a:extLst>
              </a:tr>
            </a:tbl>
          </a:graphicData>
        </a:graphic>
      </p:graphicFrame>
      <p:sp>
        <p:nvSpPr>
          <p:cNvPr id="2" name="TextBox 1">
            <a:extLst>
              <a:ext uri="{FF2B5EF4-FFF2-40B4-BE49-F238E27FC236}">
                <a16:creationId xmlns:a16="http://schemas.microsoft.com/office/drawing/2014/main" id="{918B7FF7-A1C3-9642-E895-969A28FFB8E2}"/>
              </a:ext>
            </a:extLst>
          </p:cNvPr>
          <p:cNvSpPr txBox="1"/>
          <p:nvPr/>
        </p:nvSpPr>
        <p:spPr>
          <a:xfrm>
            <a:off x="6824290" y="1409094"/>
            <a:ext cx="5071536" cy="4855432"/>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ZA" sz="16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There is significant evidence in the literature that interventions designed to prevent VAC can yield benefits that significantly exceed the initial costs of implementation</a:t>
            </a:r>
          </a:p>
          <a:p>
            <a:pPr marL="285750" lvl="0" indent="-285750">
              <a:lnSpc>
                <a:spcPct val="150000"/>
              </a:lnSpc>
              <a:buClr>
                <a:srgbClr val="4472C4">
                  <a:lumMod val="50000"/>
                </a:srgbClr>
              </a:buClr>
              <a:buFont typeface="Arial" panose="020B0604020202020204" pitchFamily="34" charset="0"/>
              <a:buChar char="•"/>
              <a:defRPr/>
            </a:pPr>
            <a:endParaRPr lang="en-ZA" sz="16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lang="en-GB" sz="1600" spc="-25" dirty="0">
                <a:solidFill>
                  <a:prstClr val="black"/>
                </a:solidFill>
                <a:latin typeface="Avenir Oblique"/>
                <a:ea typeface="Times New Roman" panose="02020603050405020304" pitchFamily="18" charset="0"/>
                <a:cs typeface="Times New Roman" panose="02020603050405020304" pitchFamily="18" charset="0"/>
              </a:rPr>
              <a:t>These positive returns on investment can strengthen the fiscal case alongside existing rights, need, equity, effectiveness and feasibility arguments</a:t>
            </a:r>
          </a:p>
          <a:p>
            <a:pPr lvl="0">
              <a:lnSpc>
                <a:spcPct val="150000"/>
              </a:lnSpc>
              <a:buClr>
                <a:srgbClr val="4472C4">
                  <a:lumMod val="50000"/>
                </a:srgbClr>
              </a:buClr>
              <a:defRPr/>
            </a:pPr>
            <a:endParaRPr lang="en-GB" sz="16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lang="en-GB" sz="1600" spc="-25" dirty="0">
                <a:solidFill>
                  <a:prstClr val="black"/>
                </a:solidFill>
                <a:latin typeface="Avenir Oblique"/>
                <a:ea typeface="Times New Roman" panose="02020603050405020304" pitchFamily="18" charset="0"/>
                <a:cs typeface="Times New Roman" panose="02020603050405020304" pitchFamily="18" charset="0"/>
              </a:rPr>
              <a:t>The implementation costs of many such interventions are also often small relative to national and departmental budgets, and so therefore require minimal increases to or reallocation of domestic spending in order to implement</a:t>
            </a:r>
          </a:p>
        </p:txBody>
      </p:sp>
      <p:pic>
        <p:nvPicPr>
          <p:cNvPr id="10" name="Picture 9" descr="A black background with blue letters&#10;&#10;AI-generated content may be incorrect.">
            <a:extLst>
              <a:ext uri="{FF2B5EF4-FFF2-40B4-BE49-F238E27FC236}">
                <a16:creationId xmlns:a16="http://schemas.microsoft.com/office/drawing/2014/main" id="{F6286A28-0E75-F007-296D-23A01D235B53}"/>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2" name="Picture 11">
            <a:extLst>
              <a:ext uri="{FF2B5EF4-FFF2-40B4-BE49-F238E27FC236}">
                <a16:creationId xmlns:a16="http://schemas.microsoft.com/office/drawing/2014/main" id="{A0189DB7-CF5A-60AE-49E4-2F000C7DFE9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2205453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EAD93-00E4-98EB-B952-11E3D2EFF383}"/>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4BA5064-E2FB-32CD-A9C2-F1D49F9A0C0F}"/>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5DC7664-2C97-89DC-ECDC-36476816C81F}"/>
              </a:ext>
            </a:extLst>
          </p:cNvPr>
          <p:cNvSpPr txBox="1"/>
          <p:nvPr/>
        </p:nvSpPr>
        <p:spPr>
          <a:xfrm>
            <a:off x="706543" y="454992"/>
            <a:ext cx="10911713"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VIOLENCE PREVENTION DIVIDEND</a:t>
            </a:r>
          </a:p>
        </p:txBody>
      </p:sp>
      <p:sp>
        <p:nvSpPr>
          <p:cNvPr id="2" name="TextBox 1">
            <a:extLst>
              <a:ext uri="{FF2B5EF4-FFF2-40B4-BE49-F238E27FC236}">
                <a16:creationId xmlns:a16="http://schemas.microsoft.com/office/drawing/2014/main" id="{B476582B-388A-7EE5-D588-B5ECAE7EFBDF}"/>
              </a:ext>
            </a:extLst>
          </p:cNvPr>
          <p:cNvSpPr txBox="1"/>
          <p:nvPr/>
        </p:nvSpPr>
        <p:spPr>
          <a:xfrm>
            <a:off x="4416725" y="1270924"/>
            <a:ext cx="7755121" cy="5301708"/>
          </a:xfrm>
          <a:prstGeom prst="rect">
            <a:avLst/>
          </a:prstGeom>
          <a:noFill/>
        </p:spPr>
        <p:txBody>
          <a:bodyPr wrap="square" rtlCol="0">
            <a:spAutoFit/>
          </a:bodyPr>
          <a:lstStyle/>
          <a:p>
            <a:pPr marL="285750" lvl="0" indent="-285750">
              <a:lnSpc>
                <a:spcPts val="2400"/>
              </a:lnSpc>
              <a:buClr>
                <a:srgbClr val="4472C4">
                  <a:lumMod val="50000"/>
                </a:srgbClr>
              </a:buClr>
              <a:buFont typeface="Arial" panose="020B0604020202020204" pitchFamily="34" charset="0"/>
              <a:buChar char="•"/>
              <a:defRPr/>
            </a:pPr>
            <a:r>
              <a:rPr kumimoji="0" lang="en-GB" sz="16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Investment in proven, evidence-based violence prevention and response programmes can improve child wellbeing, and remove critical barriers to children achieving their health, educational and developmental  potential</a:t>
            </a:r>
          </a:p>
          <a:p>
            <a:pPr marL="285750" lvl="0" indent="-285750">
              <a:lnSpc>
                <a:spcPts val="2400"/>
              </a:lnSpc>
              <a:buClr>
                <a:srgbClr val="4472C4">
                  <a:lumMod val="50000"/>
                </a:srgbClr>
              </a:buClr>
              <a:buFont typeface="Arial" panose="020B0604020202020204" pitchFamily="34" charset="0"/>
              <a:buChar char="•"/>
              <a:defRPr/>
            </a:pPr>
            <a:endPar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endParaRPr>
          </a:p>
          <a:p>
            <a:pPr marL="285750" lvl="0" indent="-285750">
              <a:lnSpc>
                <a:spcPts val="2400"/>
              </a:lnSpc>
              <a:buClr>
                <a:srgbClr val="4472C4">
                  <a:lumMod val="50000"/>
                </a:srgbClr>
              </a:buClr>
              <a:buFont typeface="Arial" panose="020B0604020202020204" pitchFamily="34" charset="0"/>
              <a:buChar char="•"/>
              <a:defRPr/>
            </a:pPr>
            <a:r>
              <a:rPr kumimoji="0" lang="en-GB" sz="16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economic benefits flowing from such investments accrue through multiple mechanisms:</a:t>
            </a:r>
          </a:p>
          <a:p>
            <a:pPr marL="742950" lvl="1" indent="-285750">
              <a:lnSpc>
                <a:spcPts val="2400"/>
              </a:lnSpc>
              <a:buClr>
                <a:srgbClr val="4472C4">
                  <a:lumMod val="50000"/>
                </a:srgbClr>
              </a:buClr>
              <a:buFont typeface="Courier New" panose="02070309020205020404" pitchFamily="49" charset="0"/>
              <a:buChar char="o"/>
              <a:defRPr/>
            </a:pPr>
            <a:r>
              <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All children will reach their full potential, expanding the supply of productive labour market participants to the economy, boosting per capita incomes and increasing domestic demand</a:t>
            </a:r>
          </a:p>
          <a:p>
            <a:pPr marL="742950" lvl="1" indent="-285750">
              <a:lnSpc>
                <a:spcPts val="2400"/>
              </a:lnSpc>
              <a:buClr>
                <a:srgbClr val="4472C4">
                  <a:lumMod val="50000"/>
                </a:srgbClr>
              </a:buClr>
              <a:buFont typeface="Courier New" panose="02070309020205020404" pitchFamily="49" charset="0"/>
              <a:buChar char="o"/>
              <a:defRPr/>
            </a:pPr>
            <a:r>
              <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Existing health, education and social protection spending will be more effective, as children’s development will not be hindered by the impact of violence</a:t>
            </a:r>
          </a:p>
          <a:p>
            <a:pPr marL="742950" lvl="1" indent="-285750">
              <a:lnSpc>
                <a:spcPts val="2400"/>
              </a:lnSpc>
              <a:buClr>
                <a:srgbClr val="4472C4">
                  <a:lumMod val="50000"/>
                </a:srgbClr>
              </a:buClr>
              <a:buFont typeface="Courier New" panose="02070309020205020404" pitchFamily="49" charset="0"/>
              <a:buChar char="o"/>
              <a:defRPr/>
            </a:pPr>
            <a:r>
              <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Costs associated with the consequences of VAC on health, education, child protection and criminal justice systems will be reduced, allowing governments to use funds more productively</a:t>
            </a:r>
          </a:p>
          <a:p>
            <a:pPr marL="742950" lvl="1" indent="-285750">
              <a:lnSpc>
                <a:spcPts val="2400"/>
              </a:lnSpc>
              <a:buClr>
                <a:srgbClr val="4472C4">
                  <a:lumMod val="50000"/>
                </a:srgbClr>
              </a:buClr>
              <a:buFont typeface="Courier New" panose="02070309020205020404" pitchFamily="49" charset="0"/>
              <a:buChar char="o"/>
              <a:defRPr/>
            </a:pPr>
            <a:r>
              <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vicious intergenerational cycle of violence, and its links to poverty, will be broken, improving the economic trajectories of children and their parents and communities</a:t>
            </a:r>
          </a:p>
          <a:p>
            <a:pPr marL="742950" lvl="1" indent="-285750">
              <a:lnSpc>
                <a:spcPts val="2400"/>
              </a:lnSpc>
              <a:buClr>
                <a:srgbClr val="4472C4">
                  <a:lumMod val="50000"/>
                </a:srgbClr>
              </a:buClr>
              <a:buFont typeface="Arial" panose="020B0604020202020204" pitchFamily="34" charset="0"/>
              <a:buChar char="•"/>
              <a:defRPr/>
            </a:pPr>
            <a:endParaRPr kumimoji="0" lang="en-GB" sz="14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endParaRPr>
          </a:p>
          <a:p>
            <a:pPr marL="285750" lvl="0" indent="-285750">
              <a:lnSpc>
                <a:spcPts val="2400"/>
              </a:lnSpc>
              <a:buClr>
                <a:srgbClr val="4472C4">
                  <a:lumMod val="50000"/>
                </a:srgbClr>
              </a:buClr>
              <a:buFont typeface="Arial" panose="020B0604020202020204" pitchFamily="34" charset="0"/>
              <a:buChar char="•"/>
              <a:defRPr/>
            </a:pPr>
            <a:r>
              <a:rPr kumimoji="0" lang="en-GB" sz="160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sum of these benefits represents a social and economic dividend that will accrue to society, if governments invest in programmes to prevent and respond to VAC</a:t>
            </a:r>
            <a:endParaRPr lang="en-GB" sz="1600" spc="-25" dirty="0">
              <a:solidFill>
                <a:prstClr val="black"/>
              </a:solidFill>
              <a:latin typeface="Avenir Oblique"/>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7A88D89-345C-69AA-B37D-5D7B68F4529D}"/>
              </a:ext>
            </a:extLst>
          </p:cNvPr>
          <p:cNvPicPr>
            <a:picLocks noChangeAspect="1"/>
          </p:cNvPicPr>
          <p:nvPr/>
        </p:nvPicPr>
        <p:blipFill>
          <a:blip r:embed="rId2"/>
          <a:stretch>
            <a:fillRect/>
          </a:stretch>
        </p:blipFill>
        <p:spPr>
          <a:xfrm>
            <a:off x="475072" y="1319976"/>
            <a:ext cx="3720134" cy="5178024"/>
          </a:xfrm>
          <a:prstGeom prst="rect">
            <a:avLst/>
          </a:prstGeom>
          <a:ln>
            <a:solidFill>
              <a:schemeClr val="bg1">
                <a:lumMod val="75000"/>
              </a:schemeClr>
            </a:solidFill>
          </a:ln>
        </p:spPr>
      </p:pic>
      <p:pic>
        <p:nvPicPr>
          <p:cNvPr id="10" name="Picture 9" descr="A black background with blue letters&#10;&#10;AI-generated content may be incorrect.">
            <a:extLst>
              <a:ext uri="{FF2B5EF4-FFF2-40B4-BE49-F238E27FC236}">
                <a16:creationId xmlns:a16="http://schemas.microsoft.com/office/drawing/2014/main" id="{545B7E9A-DF9F-BD49-DD6D-F250621AB674}"/>
              </a:ext>
            </a:extLst>
          </p:cNvPr>
          <p:cNvPicPr>
            <a:picLocks noChangeAspect="1"/>
          </p:cNvPicPr>
          <p:nvPr/>
        </p:nvPicPr>
        <p:blipFill>
          <a:blip r:embed="rId3">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2" name="Picture 11">
            <a:extLst>
              <a:ext uri="{FF2B5EF4-FFF2-40B4-BE49-F238E27FC236}">
                <a16:creationId xmlns:a16="http://schemas.microsoft.com/office/drawing/2014/main" id="{D4B4729B-A0B7-5EF7-C7BE-3C054CA79D7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366132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1AE3E-1A96-087C-2CCC-A80FB6B7AB2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F3CC82-DB95-E835-C675-D2E335246AD2}"/>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E1B564B-DA14-73C8-6604-72A5A2DC7D9E}"/>
              </a:ext>
            </a:extLst>
          </p:cNvPr>
          <p:cNvSpPr txBox="1"/>
          <p:nvPr/>
        </p:nvSpPr>
        <p:spPr>
          <a:xfrm>
            <a:off x="4214547" y="2837141"/>
            <a:ext cx="8937050" cy="1754326"/>
          </a:xfrm>
          <a:prstGeom prst="rect">
            <a:avLst/>
          </a:prstGeom>
          <a:noFill/>
        </p:spPr>
        <p:txBody>
          <a:bodyPr wrap="square" rtlCol="0">
            <a:spAutoFit/>
          </a:bodyPr>
          <a:lstStyle/>
          <a:p>
            <a:r>
              <a:rPr lang="en-US" sz="5400" spc="200" dirty="0">
                <a:solidFill>
                  <a:schemeClr val="bg1"/>
                </a:solidFill>
              </a:rPr>
              <a:t>WHAT GOES INTO AN INVESTMENT CASE?</a:t>
            </a:r>
          </a:p>
        </p:txBody>
      </p:sp>
      <p:cxnSp>
        <p:nvCxnSpPr>
          <p:cNvPr id="6" name="Straight Connector 5">
            <a:extLst>
              <a:ext uri="{FF2B5EF4-FFF2-40B4-BE49-F238E27FC236}">
                <a16:creationId xmlns:a16="http://schemas.microsoft.com/office/drawing/2014/main" id="{8B98DF86-E1DA-F5B6-B4AA-F3B12CA1BB25}"/>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6C64DC47-49C1-CC3C-BF83-EB46FB57749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2703618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032A6-92D6-F667-8C97-BC248BE23DF8}"/>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4ECDB1E-37C2-DACF-8912-C156D7CB4190}"/>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2201B3D-EEAC-91A5-98D7-7FE88994003F}"/>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INVESTMENT CASE FOR ENDING VAC</a:t>
            </a:r>
          </a:p>
        </p:txBody>
      </p:sp>
      <p:sp>
        <p:nvSpPr>
          <p:cNvPr id="8" name="Rectangle: Rounded Corners 7">
            <a:extLst>
              <a:ext uri="{FF2B5EF4-FFF2-40B4-BE49-F238E27FC236}">
                <a16:creationId xmlns:a16="http://schemas.microsoft.com/office/drawing/2014/main" id="{BCA9DE75-6071-FD24-604E-039AE33A961F}"/>
              </a:ext>
            </a:extLst>
          </p:cNvPr>
          <p:cNvSpPr/>
          <p:nvPr/>
        </p:nvSpPr>
        <p:spPr>
          <a:xfrm>
            <a:off x="616458" y="2353857"/>
            <a:ext cx="1800000" cy="1080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5E0A72F1-EE25-F151-829E-4B0088EC1DBC}"/>
              </a:ext>
            </a:extLst>
          </p:cNvPr>
          <p:cNvSpPr/>
          <p:nvPr/>
        </p:nvSpPr>
        <p:spPr>
          <a:xfrm>
            <a:off x="2599272" y="2353856"/>
            <a:ext cx="1800000" cy="1080000"/>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32471AB0-D636-67C1-479C-76BA86E957C6}"/>
              </a:ext>
            </a:extLst>
          </p:cNvPr>
          <p:cNvSpPr/>
          <p:nvPr/>
        </p:nvSpPr>
        <p:spPr>
          <a:xfrm>
            <a:off x="5878572" y="2353855"/>
            <a:ext cx="1800000" cy="10800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3E2D1D38-9AD0-EBBC-C62A-F2D10FEB3DE0}"/>
              </a:ext>
            </a:extLst>
          </p:cNvPr>
          <p:cNvSpPr/>
          <p:nvPr/>
        </p:nvSpPr>
        <p:spPr>
          <a:xfrm>
            <a:off x="7861386" y="2353855"/>
            <a:ext cx="1800000" cy="108000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11477C65-5192-D75D-0541-8BE5A0D603C5}"/>
              </a:ext>
            </a:extLst>
          </p:cNvPr>
          <p:cNvSpPr/>
          <p:nvPr/>
        </p:nvSpPr>
        <p:spPr>
          <a:xfrm>
            <a:off x="9844200" y="2353855"/>
            <a:ext cx="1800000" cy="1080000"/>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2F6A2D42-8A73-C53A-FE8E-055463568E53}"/>
              </a:ext>
            </a:extLst>
          </p:cNvPr>
          <p:cNvSpPr txBox="1"/>
          <p:nvPr/>
        </p:nvSpPr>
        <p:spPr>
          <a:xfrm>
            <a:off x="4518514" y="2386023"/>
            <a:ext cx="1177244" cy="1015663"/>
          </a:xfrm>
          <a:prstGeom prst="rect">
            <a:avLst/>
          </a:prstGeom>
          <a:noFill/>
        </p:spPr>
        <p:txBody>
          <a:bodyPr wrap="square" rtlCol="0">
            <a:spAutoFit/>
          </a:bodyPr>
          <a:lstStyle/>
          <a:p>
            <a:pPr algn="ctr"/>
            <a:r>
              <a:rPr lang="en-ZA" sz="6000" b="1" dirty="0"/>
              <a:t>VS</a:t>
            </a:r>
          </a:p>
        </p:txBody>
      </p:sp>
      <p:sp>
        <p:nvSpPr>
          <p:cNvPr id="32" name="Right Brace 31">
            <a:extLst>
              <a:ext uri="{FF2B5EF4-FFF2-40B4-BE49-F238E27FC236}">
                <a16:creationId xmlns:a16="http://schemas.microsoft.com/office/drawing/2014/main" id="{B3A4D983-9A2A-1713-5AB0-F690BA7F98A5}"/>
              </a:ext>
            </a:extLst>
          </p:cNvPr>
          <p:cNvSpPr/>
          <p:nvPr/>
        </p:nvSpPr>
        <p:spPr>
          <a:xfrm rot="5400000">
            <a:off x="5769357" y="-1902356"/>
            <a:ext cx="653287" cy="11684832"/>
          </a:xfrm>
          <a:prstGeom prst="rightBrace">
            <a:avLst/>
          </a:prstGeom>
          <a:ln w="762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33" name="Rectangle: Rounded Corners 32">
            <a:extLst>
              <a:ext uri="{FF2B5EF4-FFF2-40B4-BE49-F238E27FC236}">
                <a16:creationId xmlns:a16="http://schemas.microsoft.com/office/drawing/2014/main" id="{906C8DA7-8865-8558-6D96-32873BECC575}"/>
              </a:ext>
            </a:extLst>
          </p:cNvPr>
          <p:cNvSpPr/>
          <p:nvPr/>
        </p:nvSpPr>
        <p:spPr>
          <a:xfrm>
            <a:off x="1627057" y="4385325"/>
            <a:ext cx="8937885" cy="118800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The</a:t>
            </a:r>
          </a:p>
          <a:p>
            <a:pPr algn="ctr"/>
            <a:r>
              <a:rPr lang="en-ZA" sz="3200" dirty="0"/>
              <a:t>INVESTMENT CASE</a:t>
            </a:r>
          </a:p>
          <a:p>
            <a:pPr algn="ctr"/>
            <a:r>
              <a:rPr lang="en-ZA" dirty="0"/>
              <a:t>for preventing and responding to VAC</a:t>
            </a:r>
            <a:endParaRPr lang="en-ZA" sz="2800" dirty="0"/>
          </a:p>
        </p:txBody>
      </p:sp>
      <p:pic>
        <p:nvPicPr>
          <p:cNvPr id="7" name="Picture 6" descr="A black background with blue letters&#10;&#10;AI-generated content may be incorrect.">
            <a:extLst>
              <a:ext uri="{FF2B5EF4-FFF2-40B4-BE49-F238E27FC236}">
                <a16:creationId xmlns:a16="http://schemas.microsoft.com/office/drawing/2014/main" id="{EFC27573-FC20-1107-5E64-A66D5A58D34A}"/>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3" name="Picture 12">
            <a:extLst>
              <a:ext uri="{FF2B5EF4-FFF2-40B4-BE49-F238E27FC236}">
                <a16:creationId xmlns:a16="http://schemas.microsoft.com/office/drawing/2014/main" id="{8BF75684-0717-BA35-094E-91CA026F37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1939781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6D982-36BF-74B0-854C-B2D9A4FF3F92}"/>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29E97EF-F9D8-5EBA-1917-0EADC57FAF00}"/>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5230CD8-7B0F-A90F-FC53-900560DF818B}"/>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PROBLEM</a:t>
            </a:r>
          </a:p>
        </p:txBody>
      </p:sp>
      <p:pic>
        <p:nvPicPr>
          <p:cNvPr id="5" name="Picture 4" descr="A black background with blue letters&#10;&#10;AI-generated content may be incorrect.">
            <a:extLst>
              <a:ext uri="{FF2B5EF4-FFF2-40B4-BE49-F238E27FC236}">
                <a16:creationId xmlns:a16="http://schemas.microsoft.com/office/drawing/2014/main" id="{1D4FA5D8-2C42-32F8-3A45-7351BCD70554}"/>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sp>
        <p:nvSpPr>
          <p:cNvPr id="8" name="Rectangle: Rounded Corners 7">
            <a:extLst>
              <a:ext uri="{FF2B5EF4-FFF2-40B4-BE49-F238E27FC236}">
                <a16:creationId xmlns:a16="http://schemas.microsoft.com/office/drawing/2014/main" id="{0C590AE0-6894-ECAB-E37F-3CB5CFD4F9F9}"/>
              </a:ext>
            </a:extLst>
          </p:cNvPr>
          <p:cNvSpPr/>
          <p:nvPr/>
        </p:nvSpPr>
        <p:spPr>
          <a:xfrm>
            <a:off x="616458" y="2516502"/>
            <a:ext cx="1800000" cy="3960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66344287-7648-6B7C-2893-2BD32173D873}"/>
              </a:ext>
            </a:extLst>
          </p:cNvPr>
          <p:cNvSpPr/>
          <p:nvPr/>
        </p:nvSpPr>
        <p:spPr>
          <a:xfrm>
            <a:off x="2599272" y="1281500"/>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0D055626-0082-3225-D199-EBE70DEBB23C}"/>
              </a:ext>
            </a:extLst>
          </p:cNvPr>
          <p:cNvSpPr/>
          <p:nvPr/>
        </p:nvSpPr>
        <p:spPr>
          <a:xfrm>
            <a:off x="5878572"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F1F505BE-3330-99DE-AC70-E95825850370}"/>
              </a:ext>
            </a:extLst>
          </p:cNvPr>
          <p:cNvSpPr/>
          <p:nvPr/>
        </p:nvSpPr>
        <p:spPr>
          <a:xfrm>
            <a:off x="7861386"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71A8A102-F885-F207-9FBD-089881462B25}"/>
              </a:ext>
            </a:extLst>
          </p:cNvPr>
          <p:cNvSpPr/>
          <p:nvPr/>
        </p:nvSpPr>
        <p:spPr>
          <a:xfrm>
            <a:off x="9844200"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A00184C0-1368-6925-A49C-FAE714A25A18}"/>
              </a:ext>
            </a:extLst>
          </p:cNvPr>
          <p:cNvSpPr txBox="1"/>
          <p:nvPr/>
        </p:nvSpPr>
        <p:spPr>
          <a:xfrm>
            <a:off x="4518514" y="1313667"/>
            <a:ext cx="1177244" cy="1015663"/>
          </a:xfrm>
          <a:prstGeom prst="rect">
            <a:avLst/>
          </a:prstGeom>
          <a:noFill/>
        </p:spPr>
        <p:txBody>
          <a:bodyPr wrap="square" rtlCol="0">
            <a:spAutoFit/>
          </a:bodyPr>
          <a:lstStyle/>
          <a:p>
            <a:pPr algn="ctr"/>
            <a:r>
              <a:rPr lang="en-ZA" sz="6000" b="1" dirty="0">
                <a:solidFill>
                  <a:schemeClr val="bg1">
                    <a:lumMod val="75000"/>
                  </a:schemeClr>
                </a:solidFill>
              </a:rPr>
              <a:t>VS</a:t>
            </a:r>
          </a:p>
        </p:txBody>
      </p:sp>
      <p:sp>
        <p:nvSpPr>
          <p:cNvPr id="4" name="TextBox 3">
            <a:extLst>
              <a:ext uri="{FF2B5EF4-FFF2-40B4-BE49-F238E27FC236}">
                <a16:creationId xmlns:a16="http://schemas.microsoft.com/office/drawing/2014/main" id="{A36C511F-4B79-37C3-78A4-FC8172E311C7}"/>
              </a:ext>
            </a:extLst>
          </p:cNvPr>
          <p:cNvSpPr txBox="1"/>
          <p:nvPr/>
        </p:nvSpPr>
        <p:spPr>
          <a:xfrm>
            <a:off x="2841659" y="2512289"/>
            <a:ext cx="2160000" cy="3960000"/>
          </a:xfrm>
          <a:prstGeom prst="roundRect">
            <a:avLst/>
          </a:prstGeom>
          <a:noFill/>
          <a:ln>
            <a:solidFill>
              <a:schemeClr val="accent1"/>
            </a:solidFill>
          </a:ln>
        </p:spPr>
        <p:txBody>
          <a:bodyPr wrap="square" rtlCol="0">
            <a:spAutoFit/>
          </a:bodyPr>
          <a:lstStyle/>
          <a:p>
            <a:pPr algn="ctr"/>
            <a:r>
              <a:rPr lang="en-ZA" sz="2400" u="sng" dirty="0">
                <a:solidFill>
                  <a:srgbClr val="4472C4"/>
                </a:solidFill>
              </a:rPr>
              <a:t>Key Question</a:t>
            </a:r>
          </a:p>
        </p:txBody>
      </p:sp>
      <p:sp>
        <p:nvSpPr>
          <p:cNvPr id="6" name="TextBox 5">
            <a:extLst>
              <a:ext uri="{FF2B5EF4-FFF2-40B4-BE49-F238E27FC236}">
                <a16:creationId xmlns:a16="http://schemas.microsoft.com/office/drawing/2014/main" id="{2E4A4C4E-4880-CAF4-F6C5-488B9EC5449C}"/>
              </a:ext>
            </a:extLst>
          </p:cNvPr>
          <p:cNvSpPr txBox="1"/>
          <p:nvPr/>
        </p:nvSpPr>
        <p:spPr>
          <a:xfrm>
            <a:off x="5523327" y="2538000"/>
            <a:ext cx="2799602" cy="3960000"/>
          </a:xfrm>
          <a:prstGeom prst="roundRect">
            <a:avLst/>
          </a:prstGeom>
          <a:noFill/>
          <a:ln>
            <a:solidFill>
              <a:schemeClr val="accent1"/>
            </a:solidFill>
          </a:ln>
        </p:spPr>
        <p:txBody>
          <a:bodyPr wrap="square" rtlCol="0">
            <a:spAutoFit/>
          </a:bodyPr>
          <a:lstStyle/>
          <a:p>
            <a:pPr algn="ctr"/>
            <a:r>
              <a:rPr lang="en-ZA" sz="2400" u="sng" dirty="0">
                <a:solidFill>
                  <a:srgbClr val="4472C4"/>
                </a:solidFill>
              </a:rPr>
              <a:t>Possible Answers</a:t>
            </a:r>
          </a:p>
        </p:txBody>
      </p:sp>
      <p:sp>
        <p:nvSpPr>
          <p:cNvPr id="7" name="TextBox 6">
            <a:extLst>
              <a:ext uri="{FF2B5EF4-FFF2-40B4-BE49-F238E27FC236}">
                <a16:creationId xmlns:a16="http://schemas.microsoft.com/office/drawing/2014/main" id="{8016C0B5-2ACE-AE64-E367-8892E1AC6257}"/>
              </a:ext>
            </a:extLst>
          </p:cNvPr>
          <p:cNvSpPr txBox="1"/>
          <p:nvPr/>
        </p:nvSpPr>
        <p:spPr>
          <a:xfrm>
            <a:off x="8844598" y="2522716"/>
            <a:ext cx="2799602" cy="3960000"/>
          </a:xfrm>
          <a:prstGeom prst="roundRect">
            <a:avLst/>
          </a:prstGeom>
          <a:noFill/>
          <a:ln>
            <a:solidFill>
              <a:schemeClr val="accent1"/>
            </a:solidFill>
          </a:ln>
        </p:spPr>
        <p:txBody>
          <a:bodyPr wrap="square" rtlCol="0">
            <a:spAutoFit/>
          </a:bodyPr>
          <a:lstStyle/>
          <a:p>
            <a:pPr algn="ctr"/>
            <a:r>
              <a:rPr lang="en-ZA" sz="2400" u="sng" dirty="0">
                <a:solidFill>
                  <a:srgbClr val="4472C4"/>
                </a:solidFill>
              </a:rPr>
              <a:t>Tools of the Trade</a:t>
            </a:r>
          </a:p>
        </p:txBody>
      </p:sp>
      <p:sp>
        <p:nvSpPr>
          <p:cNvPr id="12" name="TextBox 11">
            <a:extLst>
              <a:ext uri="{FF2B5EF4-FFF2-40B4-BE49-F238E27FC236}">
                <a16:creationId xmlns:a16="http://schemas.microsoft.com/office/drawing/2014/main" id="{798A864F-8711-E0A0-888D-EA7A1A5562D8}"/>
              </a:ext>
            </a:extLst>
          </p:cNvPr>
          <p:cNvSpPr txBox="1"/>
          <p:nvPr/>
        </p:nvSpPr>
        <p:spPr>
          <a:xfrm>
            <a:off x="2841658" y="4138346"/>
            <a:ext cx="2159999" cy="707886"/>
          </a:xfrm>
          <a:prstGeom prst="rect">
            <a:avLst/>
          </a:prstGeom>
          <a:noFill/>
          <a:ln>
            <a:noFill/>
          </a:ln>
        </p:spPr>
        <p:txBody>
          <a:bodyPr wrap="square" rtlCol="0">
            <a:spAutoFit/>
          </a:bodyPr>
          <a:lstStyle/>
          <a:p>
            <a:pPr algn="ctr"/>
            <a:r>
              <a:rPr lang="en-ZA" sz="2000" dirty="0">
                <a:solidFill>
                  <a:srgbClr val="4472C4"/>
                </a:solidFill>
              </a:rPr>
              <a:t>What is the problem?</a:t>
            </a:r>
          </a:p>
        </p:txBody>
      </p:sp>
      <p:sp>
        <p:nvSpPr>
          <p:cNvPr id="13" name="TextBox 12">
            <a:extLst>
              <a:ext uri="{FF2B5EF4-FFF2-40B4-BE49-F238E27FC236}">
                <a16:creationId xmlns:a16="http://schemas.microsoft.com/office/drawing/2014/main" id="{25E841E7-9CAC-B05F-A1E6-11834BC0E0DD}"/>
              </a:ext>
            </a:extLst>
          </p:cNvPr>
          <p:cNvSpPr txBox="1"/>
          <p:nvPr/>
        </p:nvSpPr>
        <p:spPr>
          <a:xfrm>
            <a:off x="5523327" y="3307746"/>
            <a:ext cx="2799602" cy="2677656"/>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GB" sz="1600" dirty="0">
                <a:solidFill>
                  <a:srgbClr val="4472C4"/>
                </a:solidFill>
              </a:rPr>
              <a:t>Nature, scale and distribution of VAC</a:t>
            </a:r>
          </a:p>
          <a:p>
            <a:pPr marL="285750" indent="-285750">
              <a:spcAft>
                <a:spcPts val="1200"/>
              </a:spcAft>
              <a:buFont typeface="Arial" panose="020B0604020202020204" pitchFamily="34" charset="0"/>
              <a:buChar char="•"/>
            </a:pPr>
            <a:r>
              <a:rPr lang="en-GB" sz="1600" dirty="0">
                <a:solidFill>
                  <a:srgbClr val="4472C4"/>
                </a:solidFill>
              </a:rPr>
              <a:t>Children most affected</a:t>
            </a:r>
          </a:p>
          <a:p>
            <a:pPr marL="285750" indent="-285750">
              <a:spcAft>
                <a:spcPts val="1200"/>
              </a:spcAft>
              <a:buFont typeface="Arial" panose="020B0604020202020204" pitchFamily="34" charset="0"/>
              <a:buChar char="•"/>
            </a:pPr>
            <a:r>
              <a:rPr lang="en-GB" sz="1600" dirty="0">
                <a:solidFill>
                  <a:srgbClr val="4472C4"/>
                </a:solidFill>
              </a:rPr>
              <a:t>Gaps in prevention and response services</a:t>
            </a:r>
          </a:p>
          <a:p>
            <a:pPr marL="285750" indent="-285750">
              <a:spcAft>
                <a:spcPts val="1200"/>
              </a:spcAft>
              <a:buFont typeface="Arial" panose="020B0604020202020204" pitchFamily="34" charset="0"/>
              <a:buChar char="•"/>
            </a:pPr>
            <a:r>
              <a:rPr lang="en-GB" sz="1600" dirty="0">
                <a:solidFill>
                  <a:srgbClr val="4472C4"/>
                </a:solidFill>
              </a:rPr>
              <a:t>Current government and partner spending</a:t>
            </a:r>
          </a:p>
          <a:p>
            <a:pPr marL="285750" indent="-285750">
              <a:spcAft>
                <a:spcPts val="1200"/>
              </a:spcAft>
              <a:buFont typeface="Arial" panose="020B0604020202020204" pitchFamily="34" charset="0"/>
              <a:buChar char="•"/>
            </a:pPr>
            <a:r>
              <a:rPr lang="en-GB" sz="1600" dirty="0">
                <a:solidFill>
                  <a:srgbClr val="4472C4"/>
                </a:solidFill>
              </a:rPr>
              <a:t>Key system bottlenecks</a:t>
            </a:r>
            <a:endParaRPr lang="en-ZA" dirty="0">
              <a:solidFill>
                <a:srgbClr val="4472C4"/>
              </a:solidFill>
            </a:endParaRPr>
          </a:p>
        </p:txBody>
      </p:sp>
      <p:sp>
        <p:nvSpPr>
          <p:cNvPr id="14" name="TextBox 13">
            <a:extLst>
              <a:ext uri="{FF2B5EF4-FFF2-40B4-BE49-F238E27FC236}">
                <a16:creationId xmlns:a16="http://schemas.microsoft.com/office/drawing/2014/main" id="{718746D6-608A-C04D-BCEF-1C0274388E46}"/>
              </a:ext>
            </a:extLst>
          </p:cNvPr>
          <p:cNvSpPr txBox="1"/>
          <p:nvPr/>
        </p:nvSpPr>
        <p:spPr>
          <a:xfrm>
            <a:off x="8844596" y="3230802"/>
            <a:ext cx="2799602" cy="3077766"/>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GB" sz="1600" dirty="0">
                <a:solidFill>
                  <a:srgbClr val="4472C4"/>
                </a:solidFill>
              </a:rPr>
              <a:t>Situation analysis</a:t>
            </a:r>
          </a:p>
          <a:p>
            <a:pPr marL="285750" indent="-285750">
              <a:spcAft>
                <a:spcPts val="1200"/>
              </a:spcAft>
              <a:buFont typeface="Arial" panose="020B0604020202020204" pitchFamily="34" charset="0"/>
              <a:buChar char="•"/>
            </a:pPr>
            <a:r>
              <a:rPr lang="en-GB" sz="1600" dirty="0">
                <a:solidFill>
                  <a:srgbClr val="4472C4"/>
                </a:solidFill>
              </a:rPr>
              <a:t>Prevalence analysis using survey data</a:t>
            </a:r>
          </a:p>
          <a:p>
            <a:pPr marL="285750" indent="-285750">
              <a:spcAft>
                <a:spcPts val="1200"/>
              </a:spcAft>
              <a:buFont typeface="Arial" panose="020B0604020202020204" pitchFamily="34" charset="0"/>
              <a:buChar char="•"/>
            </a:pPr>
            <a:r>
              <a:rPr lang="en-GB" sz="1600" dirty="0">
                <a:solidFill>
                  <a:srgbClr val="4472C4"/>
                </a:solidFill>
              </a:rPr>
              <a:t>Service mapping</a:t>
            </a:r>
          </a:p>
          <a:p>
            <a:pPr marL="285750" indent="-285750">
              <a:spcAft>
                <a:spcPts val="1200"/>
              </a:spcAft>
              <a:buFont typeface="Arial" panose="020B0604020202020204" pitchFamily="34" charset="0"/>
              <a:buChar char="•"/>
            </a:pPr>
            <a:r>
              <a:rPr lang="en-GB" sz="1600" dirty="0">
                <a:solidFill>
                  <a:srgbClr val="4472C4"/>
                </a:solidFill>
              </a:rPr>
              <a:t>Child protection systems assessment</a:t>
            </a:r>
          </a:p>
          <a:p>
            <a:pPr marL="285750" indent="-285750">
              <a:spcAft>
                <a:spcPts val="1200"/>
              </a:spcAft>
              <a:buFont typeface="Arial" panose="020B0604020202020204" pitchFamily="34" charset="0"/>
              <a:buChar char="•"/>
            </a:pPr>
            <a:r>
              <a:rPr lang="en-GB" sz="1600" dirty="0">
                <a:solidFill>
                  <a:srgbClr val="4472C4"/>
                </a:solidFill>
              </a:rPr>
              <a:t>Budget/public expenditure analysis</a:t>
            </a:r>
          </a:p>
          <a:p>
            <a:pPr marL="285750" indent="-285750">
              <a:spcAft>
                <a:spcPts val="1200"/>
              </a:spcAft>
              <a:buFont typeface="Arial" panose="020B0604020202020204" pitchFamily="34" charset="0"/>
              <a:buChar char="•"/>
            </a:pPr>
            <a:r>
              <a:rPr lang="en-GB" sz="1600" dirty="0">
                <a:solidFill>
                  <a:srgbClr val="4472C4"/>
                </a:solidFill>
              </a:rPr>
              <a:t> Stakeholder consultations</a:t>
            </a:r>
            <a:endParaRPr lang="en-ZA" sz="1600" dirty="0">
              <a:solidFill>
                <a:srgbClr val="4472C4"/>
              </a:solidFill>
            </a:endParaRPr>
          </a:p>
        </p:txBody>
      </p:sp>
      <p:pic>
        <p:nvPicPr>
          <p:cNvPr id="15" name="Picture 14">
            <a:extLst>
              <a:ext uri="{FF2B5EF4-FFF2-40B4-BE49-F238E27FC236}">
                <a16:creationId xmlns:a16="http://schemas.microsoft.com/office/drawing/2014/main" id="{4E08E0FE-45AF-07E8-FC7A-A4060C74ED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939938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1CF0-7CEB-A4C7-C0EA-F5D3ECDD38E1}"/>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0F0217C-9EC3-520C-9F5C-89157633466F}"/>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8060461-5EF3-CF7F-FF47-6F00AAA8C80B}"/>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ECONOMIC COST OF VAC</a:t>
            </a:r>
          </a:p>
        </p:txBody>
      </p:sp>
      <p:sp>
        <p:nvSpPr>
          <p:cNvPr id="8" name="Rectangle: Rounded Corners 7">
            <a:extLst>
              <a:ext uri="{FF2B5EF4-FFF2-40B4-BE49-F238E27FC236}">
                <a16:creationId xmlns:a16="http://schemas.microsoft.com/office/drawing/2014/main" id="{4EAA20DB-50E1-42EE-FF10-6289C4A91D7B}"/>
              </a:ext>
            </a:extLst>
          </p:cNvPr>
          <p:cNvSpPr/>
          <p:nvPr/>
        </p:nvSpPr>
        <p:spPr>
          <a:xfrm>
            <a:off x="616458"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19413DA2-1415-AD40-4482-A1FCD44D1D54}"/>
              </a:ext>
            </a:extLst>
          </p:cNvPr>
          <p:cNvSpPr/>
          <p:nvPr/>
        </p:nvSpPr>
        <p:spPr>
          <a:xfrm>
            <a:off x="616458" y="2538000"/>
            <a:ext cx="1800000" cy="3960000"/>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6402BED5-FB64-55F1-A8F2-BA57498A6279}"/>
              </a:ext>
            </a:extLst>
          </p:cNvPr>
          <p:cNvSpPr/>
          <p:nvPr/>
        </p:nvSpPr>
        <p:spPr>
          <a:xfrm>
            <a:off x="5878572"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87E3FB06-49D6-E17B-6B47-9A895EBF6748}"/>
              </a:ext>
            </a:extLst>
          </p:cNvPr>
          <p:cNvSpPr/>
          <p:nvPr/>
        </p:nvSpPr>
        <p:spPr>
          <a:xfrm>
            <a:off x="7861386"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61DA8E85-ACE0-C291-BFEF-269B22A8E5A7}"/>
              </a:ext>
            </a:extLst>
          </p:cNvPr>
          <p:cNvSpPr/>
          <p:nvPr/>
        </p:nvSpPr>
        <p:spPr>
          <a:xfrm>
            <a:off x="9844200"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9C1D2506-8A14-E402-1FA5-36ECA1780447}"/>
              </a:ext>
            </a:extLst>
          </p:cNvPr>
          <p:cNvSpPr txBox="1"/>
          <p:nvPr/>
        </p:nvSpPr>
        <p:spPr>
          <a:xfrm>
            <a:off x="4518514" y="1313667"/>
            <a:ext cx="1177244" cy="1015663"/>
          </a:xfrm>
          <a:prstGeom prst="rect">
            <a:avLst/>
          </a:prstGeom>
          <a:noFill/>
        </p:spPr>
        <p:txBody>
          <a:bodyPr wrap="square" rtlCol="0">
            <a:spAutoFit/>
          </a:bodyPr>
          <a:lstStyle/>
          <a:p>
            <a:pPr algn="ctr"/>
            <a:r>
              <a:rPr lang="en-ZA" sz="6000" b="1" dirty="0">
                <a:solidFill>
                  <a:schemeClr val="bg1">
                    <a:lumMod val="75000"/>
                  </a:schemeClr>
                </a:solidFill>
              </a:rPr>
              <a:t>VS</a:t>
            </a:r>
          </a:p>
        </p:txBody>
      </p:sp>
      <p:sp>
        <p:nvSpPr>
          <p:cNvPr id="4" name="TextBox 3">
            <a:extLst>
              <a:ext uri="{FF2B5EF4-FFF2-40B4-BE49-F238E27FC236}">
                <a16:creationId xmlns:a16="http://schemas.microsoft.com/office/drawing/2014/main" id="{4A1B6FDF-2077-2F0F-63EB-AD8D021839C5}"/>
              </a:ext>
            </a:extLst>
          </p:cNvPr>
          <p:cNvSpPr txBox="1"/>
          <p:nvPr/>
        </p:nvSpPr>
        <p:spPr>
          <a:xfrm>
            <a:off x="2841659" y="2512289"/>
            <a:ext cx="2160000" cy="3960000"/>
          </a:xfrm>
          <a:prstGeom prst="roundRect">
            <a:avLst/>
          </a:prstGeom>
          <a:noFill/>
          <a:ln>
            <a:solidFill>
              <a:srgbClr val="1F2D4F"/>
            </a:solidFill>
          </a:ln>
        </p:spPr>
        <p:txBody>
          <a:bodyPr wrap="square" rtlCol="0">
            <a:spAutoFit/>
          </a:bodyPr>
          <a:lstStyle/>
          <a:p>
            <a:pPr algn="ctr"/>
            <a:r>
              <a:rPr lang="en-ZA" sz="2400" u="sng" dirty="0">
                <a:solidFill>
                  <a:srgbClr val="1F2D4F"/>
                </a:solidFill>
              </a:rPr>
              <a:t>Key Question</a:t>
            </a:r>
          </a:p>
        </p:txBody>
      </p:sp>
      <p:sp>
        <p:nvSpPr>
          <p:cNvPr id="6" name="TextBox 5">
            <a:extLst>
              <a:ext uri="{FF2B5EF4-FFF2-40B4-BE49-F238E27FC236}">
                <a16:creationId xmlns:a16="http://schemas.microsoft.com/office/drawing/2014/main" id="{5D06116F-3BA2-E33F-1E53-FAF47D4DA0C3}"/>
              </a:ext>
            </a:extLst>
          </p:cNvPr>
          <p:cNvSpPr txBox="1"/>
          <p:nvPr/>
        </p:nvSpPr>
        <p:spPr>
          <a:xfrm>
            <a:off x="5523327" y="2538000"/>
            <a:ext cx="2799602" cy="3960000"/>
          </a:xfrm>
          <a:prstGeom prst="roundRect">
            <a:avLst/>
          </a:prstGeom>
          <a:noFill/>
          <a:ln>
            <a:solidFill>
              <a:srgbClr val="1F2D4F"/>
            </a:solidFill>
          </a:ln>
        </p:spPr>
        <p:txBody>
          <a:bodyPr wrap="square" rtlCol="0">
            <a:spAutoFit/>
          </a:bodyPr>
          <a:lstStyle/>
          <a:p>
            <a:pPr algn="ctr"/>
            <a:r>
              <a:rPr lang="en-ZA" sz="2400" u="sng" dirty="0">
                <a:solidFill>
                  <a:srgbClr val="1F2D4F"/>
                </a:solidFill>
              </a:rPr>
              <a:t>Possible Answers</a:t>
            </a:r>
          </a:p>
        </p:txBody>
      </p:sp>
      <p:sp>
        <p:nvSpPr>
          <p:cNvPr id="7" name="TextBox 6">
            <a:extLst>
              <a:ext uri="{FF2B5EF4-FFF2-40B4-BE49-F238E27FC236}">
                <a16:creationId xmlns:a16="http://schemas.microsoft.com/office/drawing/2014/main" id="{498E8F2C-1494-D4B6-00A1-862EB644FDE5}"/>
              </a:ext>
            </a:extLst>
          </p:cNvPr>
          <p:cNvSpPr txBox="1"/>
          <p:nvPr/>
        </p:nvSpPr>
        <p:spPr>
          <a:xfrm>
            <a:off x="8844598" y="2522716"/>
            <a:ext cx="2799602" cy="3960000"/>
          </a:xfrm>
          <a:prstGeom prst="roundRect">
            <a:avLst/>
          </a:prstGeom>
          <a:noFill/>
          <a:ln>
            <a:solidFill>
              <a:srgbClr val="1F2D4F"/>
            </a:solidFill>
          </a:ln>
        </p:spPr>
        <p:txBody>
          <a:bodyPr wrap="square" rtlCol="0">
            <a:spAutoFit/>
          </a:bodyPr>
          <a:lstStyle/>
          <a:p>
            <a:pPr algn="ctr"/>
            <a:r>
              <a:rPr lang="en-ZA" sz="2400" u="sng" dirty="0">
                <a:solidFill>
                  <a:srgbClr val="1F2D4F"/>
                </a:solidFill>
              </a:rPr>
              <a:t>Tools of the Trade</a:t>
            </a:r>
          </a:p>
        </p:txBody>
      </p:sp>
      <p:sp>
        <p:nvSpPr>
          <p:cNvPr id="12" name="TextBox 11">
            <a:extLst>
              <a:ext uri="{FF2B5EF4-FFF2-40B4-BE49-F238E27FC236}">
                <a16:creationId xmlns:a16="http://schemas.microsoft.com/office/drawing/2014/main" id="{260951CB-D870-63D8-5A7E-7B0E84637D3B}"/>
              </a:ext>
            </a:extLst>
          </p:cNvPr>
          <p:cNvSpPr txBox="1"/>
          <p:nvPr/>
        </p:nvSpPr>
        <p:spPr>
          <a:xfrm>
            <a:off x="2841659" y="3702392"/>
            <a:ext cx="2159999" cy="1631216"/>
          </a:xfrm>
          <a:prstGeom prst="rect">
            <a:avLst/>
          </a:prstGeom>
          <a:noFill/>
          <a:ln>
            <a:noFill/>
          </a:ln>
        </p:spPr>
        <p:txBody>
          <a:bodyPr wrap="square" rtlCol="0">
            <a:spAutoFit/>
          </a:bodyPr>
          <a:lstStyle/>
          <a:p>
            <a:pPr algn="ctr"/>
            <a:r>
              <a:rPr lang="en-GB" sz="2000" dirty="0">
                <a:solidFill>
                  <a:srgbClr val="1F2D4F"/>
                </a:solidFill>
              </a:rPr>
              <a:t>What wider harms and societal consequences does the problem generate?</a:t>
            </a:r>
            <a:endParaRPr lang="en-ZA" sz="2000" dirty="0">
              <a:solidFill>
                <a:srgbClr val="1F2D4F"/>
              </a:solidFill>
            </a:endParaRPr>
          </a:p>
        </p:txBody>
      </p:sp>
      <p:sp>
        <p:nvSpPr>
          <p:cNvPr id="13" name="TextBox 12">
            <a:extLst>
              <a:ext uri="{FF2B5EF4-FFF2-40B4-BE49-F238E27FC236}">
                <a16:creationId xmlns:a16="http://schemas.microsoft.com/office/drawing/2014/main" id="{808D8A47-31A4-6DBA-DB8E-F4F31E73B2B4}"/>
              </a:ext>
            </a:extLst>
          </p:cNvPr>
          <p:cNvSpPr txBox="1"/>
          <p:nvPr/>
        </p:nvSpPr>
        <p:spPr>
          <a:xfrm>
            <a:off x="5523320" y="3261578"/>
            <a:ext cx="2799602" cy="3016210"/>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GB" sz="1600" dirty="0">
                <a:solidFill>
                  <a:srgbClr val="1F2D4F"/>
                </a:solidFill>
              </a:rPr>
              <a:t>The toll of VAC on victims, families, communities and society</a:t>
            </a:r>
          </a:p>
          <a:p>
            <a:pPr marL="285750" indent="-285750">
              <a:spcAft>
                <a:spcPts val="1200"/>
              </a:spcAft>
              <a:buFont typeface="Arial" panose="020B0604020202020204" pitchFamily="34" charset="0"/>
              <a:buChar char="•"/>
            </a:pPr>
            <a:r>
              <a:rPr lang="en-GB" sz="1600" dirty="0">
                <a:solidFill>
                  <a:srgbClr val="1F2D4F"/>
                </a:solidFill>
              </a:rPr>
              <a:t>The financial cost of VAC to governments</a:t>
            </a:r>
          </a:p>
          <a:p>
            <a:pPr marL="285750" indent="-285750">
              <a:spcAft>
                <a:spcPts val="1200"/>
              </a:spcAft>
              <a:buFont typeface="Arial" panose="020B0604020202020204" pitchFamily="34" charset="0"/>
              <a:buChar char="•"/>
            </a:pPr>
            <a:r>
              <a:rPr lang="en-ZA" sz="1600" dirty="0">
                <a:solidFill>
                  <a:srgbClr val="1F2D4F"/>
                </a:solidFill>
              </a:rPr>
              <a:t>The economic cost of VAC to society and the broader economy</a:t>
            </a:r>
          </a:p>
          <a:p>
            <a:pPr marL="285750" indent="-285750">
              <a:buFont typeface="Arial" panose="020B0604020202020204" pitchFamily="34" charset="0"/>
              <a:buChar char="•"/>
            </a:pPr>
            <a:r>
              <a:rPr lang="en-ZA" sz="1600" dirty="0">
                <a:solidFill>
                  <a:srgbClr val="1F2D4F"/>
                </a:solidFill>
              </a:rPr>
              <a:t>The intergenerational impacts of VAC</a:t>
            </a:r>
            <a:endParaRPr lang="en-ZA" dirty="0">
              <a:solidFill>
                <a:srgbClr val="1F2D4F"/>
              </a:solidFill>
            </a:endParaRPr>
          </a:p>
        </p:txBody>
      </p:sp>
      <p:sp>
        <p:nvSpPr>
          <p:cNvPr id="14" name="TextBox 13">
            <a:extLst>
              <a:ext uri="{FF2B5EF4-FFF2-40B4-BE49-F238E27FC236}">
                <a16:creationId xmlns:a16="http://schemas.microsoft.com/office/drawing/2014/main" id="{BA2CBBAF-D5F5-E532-261A-AFA214E6D5F0}"/>
              </a:ext>
            </a:extLst>
          </p:cNvPr>
          <p:cNvSpPr txBox="1"/>
          <p:nvPr/>
        </p:nvSpPr>
        <p:spPr>
          <a:xfrm>
            <a:off x="8844598" y="3477022"/>
            <a:ext cx="2799602" cy="2339102"/>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ZA" sz="1600" dirty="0">
                <a:solidFill>
                  <a:srgbClr val="1F2D4F"/>
                </a:solidFill>
              </a:rPr>
              <a:t>Rights-based analysis</a:t>
            </a:r>
          </a:p>
          <a:p>
            <a:pPr marL="285750" indent="-285750">
              <a:spcAft>
                <a:spcPts val="1200"/>
              </a:spcAft>
              <a:buFont typeface="Arial" panose="020B0604020202020204" pitchFamily="34" charset="0"/>
              <a:buChar char="•"/>
            </a:pPr>
            <a:r>
              <a:rPr lang="en-ZA" sz="1600" dirty="0">
                <a:solidFill>
                  <a:srgbClr val="1F2D4F"/>
                </a:solidFill>
              </a:rPr>
              <a:t>Evidence review</a:t>
            </a:r>
          </a:p>
          <a:p>
            <a:pPr marL="285750" indent="-285750">
              <a:spcAft>
                <a:spcPts val="1200"/>
              </a:spcAft>
              <a:buFont typeface="Arial" panose="020B0604020202020204" pitchFamily="34" charset="0"/>
              <a:buChar char="•"/>
            </a:pPr>
            <a:r>
              <a:rPr lang="en-ZA" sz="1600" dirty="0">
                <a:solidFill>
                  <a:srgbClr val="1F2D4F"/>
                </a:solidFill>
              </a:rPr>
              <a:t>VAC impact studies</a:t>
            </a:r>
          </a:p>
          <a:p>
            <a:pPr marL="285750" indent="-285750">
              <a:spcAft>
                <a:spcPts val="1200"/>
              </a:spcAft>
              <a:buFont typeface="Arial" panose="020B0604020202020204" pitchFamily="34" charset="0"/>
              <a:buChar char="•"/>
            </a:pPr>
            <a:r>
              <a:rPr lang="en-GB" sz="1600" dirty="0">
                <a:solidFill>
                  <a:srgbClr val="1F2D4F"/>
                </a:solidFill>
              </a:rPr>
              <a:t>Burden-of-disease analysis</a:t>
            </a:r>
          </a:p>
          <a:p>
            <a:pPr marL="285750" indent="-285750">
              <a:spcAft>
                <a:spcPts val="1200"/>
              </a:spcAft>
              <a:buFont typeface="Arial" panose="020B0604020202020204" pitchFamily="34" charset="0"/>
              <a:buChar char="•"/>
            </a:pPr>
            <a:r>
              <a:rPr lang="en-GB" sz="1600" dirty="0">
                <a:solidFill>
                  <a:srgbClr val="1F2D4F"/>
                </a:solidFill>
              </a:rPr>
              <a:t>Cost-of-inaction modelling</a:t>
            </a:r>
          </a:p>
          <a:p>
            <a:pPr marL="285750" indent="-285750">
              <a:spcAft>
                <a:spcPts val="1200"/>
              </a:spcAft>
              <a:buFont typeface="Arial" panose="020B0604020202020204" pitchFamily="34" charset="0"/>
              <a:buChar char="•"/>
            </a:pPr>
            <a:r>
              <a:rPr lang="en-ZA" sz="1600" b="1" dirty="0">
                <a:solidFill>
                  <a:srgbClr val="1F2D4F"/>
                </a:solidFill>
              </a:rPr>
              <a:t>ISPCAN’s Cost of VAC tool </a:t>
            </a:r>
          </a:p>
        </p:txBody>
      </p:sp>
      <p:pic>
        <p:nvPicPr>
          <p:cNvPr id="15" name="Picture 14" descr="A black background with blue letters&#10;&#10;AI-generated content may be incorrect.">
            <a:extLst>
              <a:ext uri="{FF2B5EF4-FFF2-40B4-BE49-F238E27FC236}">
                <a16:creationId xmlns:a16="http://schemas.microsoft.com/office/drawing/2014/main" id="{1226DFE5-51C1-9739-EFDA-574B49D8EF73}"/>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20" name="Picture 19">
            <a:extLst>
              <a:ext uri="{FF2B5EF4-FFF2-40B4-BE49-F238E27FC236}">
                <a16:creationId xmlns:a16="http://schemas.microsoft.com/office/drawing/2014/main" id="{5DE1BDAC-F8D9-50DC-6D0F-BF587C415C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4188877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1B0B8-EE26-F964-8A96-D72CB25271B5}"/>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E671FCD-3002-B76A-8963-7DD6E7205866}"/>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3EE25AC-43B3-A7DA-3F76-8A284B0D9D9D}"/>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PROPOSED SOLUTION</a:t>
            </a:r>
          </a:p>
        </p:txBody>
      </p:sp>
      <p:sp>
        <p:nvSpPr>
          <p:cNvPr id="8" name="Rectangle: Rounded Corners 7">
            <a:extLst>
              <a:ext uri="{FF2B5EF4-FFF2-40B4-BE49-F238E27FC236}">
                <a16:creationId xmlns:a16="http://schemas.microsoft.com/office/drawing/2014/main" id="{6F144E95-91B8-2BB1-8320-07B7FE409751}"/>
              </a:ext>
            </a:extLst>
          </p:cNvPr>
          <p:cNvSpPr/>
          <p:nvPr/>
        </p:nvSpPr>
        <p:spPr>
          <a:xfrm>
            <a:off x="616458"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A37AC779-7F73-BC2A-3573-73B3DB7B445B}"/>
              </a:ext>
            </a:extLst>
          </p:cNvPr>
          <p:cNvSpPr/>
          <p:nvPr/>
        </p:nvSpPr>
        <p:spPr>
          <a:xfrm>
            <a:off x="2599272" y="1268572"/>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C97D1884-D294-9177-116E-FBA8E47562C1}"/>
              </a:ext>
            </a:extLst>
          </p:cNvPr>
          <p:cNvSpPr/>
          <p:nvPr/>
        </p:nvSpPr>
        <p:spPr>
          <a:xfrm>
            <a:off x="616458" y="2538000"/>
            <a:ext cx="1800000" cy="39600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44E30F84-C1C7-B3C8-E9AD-8FC4BDCF5957}"/>
              </a:ext>
            </a:extLst>
          </p:cNvPr>
          <p:cNvSpPr/>
          <p:nvPr/>
        </p:nvSpPr>
        <p:spPr>
          <a:xfrm>
            <a:off x="7861386"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D0E9C97E-4E7E-7D58-1DAF-14E739F3FF1B}"/>
              </a:ext>
            </a:extLst>
          </p:cNvPr>
          <p:cNvSpPr/>
          <p:nvPr/>
        </p:nvSpPr>
        <p:spPr>
          <a:xfrm>
            <a:off x="9844200"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1D8060E8-3A66-554C-D8A8-4D534A99C52E}"/>
              </a:ext>
            </a:extLst>
          </p:cNvPr>
          <p:cNvSpPr txBox="1"/>
          <p:nvPr/>
        </p:nvSpPr>
        <p:spPr>
          <a:xfrm>
            <a:off x="4518514" y="1313667"/>
            <a:ext cx="1177244" cy="1015663"/>
          </a:xfrm>
          <a:prstGeom prst="rect">
            <a:avLst/>
          </a:prstGeom>
          <a:noFill/>
        </p:spPr>
        <p:txBody>
          <a:bodyPr wrap="square" rtlCol="0">
            <a:spAutoFit/>
          </a:bodyPr>
          <a:lstStyle/>
          <a:p>
            <a:pPr algn="ctr"/>
            <a:r>
              <a:rPr lang="en-ZA" sz="6000" b="1" dirty="0">
                <a:solidFill>
                  <a:schemeClr val="bg1">
                    <a:lumMod val="75000"/>
                  </a:schemeClr>
                </a:solidFill>
              </a:rPr>
              <a:t>VS</a:t>
            </a:r>
          </a:p>
        </p:txBody>
      </p:sp>
      <p:sp>
        <p:nvSpPr>
          <p:cNvPr id="4" name="TextBox 3">
            <a:extLst>
              <a:ext uri="{FF2B5EF4-FFF2-40B4-BE49-F238E27FC236}">
                <a16:creationId xmlns:a16="http://schemas.microsoft.com/office/drawing/2014/main" id="{C393841E-43BA-A48F-9492-467D08EDF612}"/>
              </a:ext>
            </a:extLst>
          </p:cNvPr>
          <p:cNvSpPr txBox="1"/>
          <p:nvPr/>
        </p:nvSpPr>
        <p:spPr>
          <a:xfrm>
            <a:off x="2841659" y="2512289"/>
            <a:ext cx="2160000" cy="3960000"/>
          </a:xfrm>
          <a:prstGeom prst="roundRect">
            <a:avLst/>
          </a:prstGeom>
          <a:noFill/>
          <a:ln>
            <a:solidFill>
              <a:schemeClr val="accent2">
                <a:lumMod val="75000"/>
              </a:schemeClr>
            </a:solidFill>
          </a:ln>
        </p:spPr>
        <p:txBody>
          <a:bodyPr wrap="square" rtlCol="0">
            <a:spAutoFit/>
          </a:bodyPr>
          <a:lstStyle/>
          <a:p>
            <a:pPr algn="ctr"/>
            <a:r>
              <a:rPr lang="en-ZA" sz="2400" u="sng" dirty="0">
                <a:solidFill>
                  <a:schemeClr val="accent2">
                    <a:lumMod val="75000"/>
                  </a:schemeClr>
                </a:solidFill>
              </a:rPr>
              <a:t>Key Question</a:t>
            </a:r>
          </a:p>
        </p:txBody>
      </p:sp>
      <p:sp>
        <p:nvSpPr>
          <p:cNvPr id="6" name="TextBox 5">
            <a:extLst>
              <a:ext uri="{FF2B5EF4-FFF2-40B4-BE49-F238E27FC236}">
                <a16:creationId xmlns:a16="http://schemas.microsoft.com/office/drawing/2014/main" id="{31D884BC-C263-4177-45EB-4C7A7A450D94}"/>
              </a:ext>
            </a:extLst>
          </p:cNvPr>
          <p:cNvSpPr txBox="1"/>
          <p:nvPr/>
        </p:nvSpPr>
        <p:spPr>
          <a:xfrm>
            <a:off x="5523327" y="2538000"/>
            <a:ext cx="2799602" cy="3960000"/>
          </a:xfrm>
          <a:prstGeom prst="roundRect">
            <a:avLst/>
          </a:prstGeom>
          <a:noFill/>
          <a:ln>
            <a:solidFill>
              <a:schemeClr val="accent2">
                <a:lumMod val="75000"/>
              </a:schemeClr>
            </a:solidFill>
          </a:ln>
        </p:spPr>
        <p:txBody>
          <a:bodyPr wrap="square" rtlCol="0">
            <a:spAutoFit/>
          </a:bodyPr>
          <a:lstStyle/>
          <a:p>
            <a:pPr algn="ctr"/>
            <a:r>
              <a:rPr lang="en-ZA" sz="2400" u="sng" dirty="0">
                <a:solidFill>
                  <a:schemeClr val="accent2">
                    <a:lumMod val="75000"/>
                  </a:schemeClr>
                </a:solidFill>
              </a:rPr>
              <a:t>Possible Answers</a:t>
            </a:r>
          </a:p>
        </p:txBody>
      </p:sp>
      <p:sp>
        <p:nvSpPr>
          <p:cNvPr id="7" name="TextBox 6">
            <a:extLst>
              <a:ext uri="{FF2B5EF4-FFF2-40B4-BE49-F238E27FC236}">
                <a16:creationId xmlns:a16="http://schemas.microsoft.com/office/drawing/2014/main" id="{3351E9A8-7473-2E20-EA48-9BEFD47AB540}"/>
              </a:ext>
            </a:extLst>
          </p:cNvPr>
          <p:cNvSpPr txBox="1"/>
          <p:nvPr/>
        </p:nvSpPr>
        <p:spPr>
          <a:xfrm>
            <a:off x="8844598" y="2522716"/>
            <a:ext cx="2799602" cy="3960000"/>
          </a:xfrm>
          <a:prstGeom prst="roundRect">
            <a:avLst/>
          </a:prstGeom>
          <a:noFill/>
          <a:ln>
            <a:solidFill>
              <a:schemeClr val="accent2">
                <a:lumMod val="75000"/>
              </a:schemeClr>
            </a:solidFill>
          </a:ln>
        </p:spPr>
        <p:txBody>
          <a:bodyPr wrap="square" rtlCol="0">
            <a:spAutoFit/>
          </a:bodyPr>
          <a:lstStyle/>
          <a:p>
            <a:pPr algn="ctr"/>
            <a:r>
              <a:rPr lang="en-ZA" sz="2400" u="sng" dirty="0">
                <a:solidFill>
                  <a:schemeClr val="accent2">
                    <a:lumMod val="75000"/>
                  </a:schemeClr>
                </a:solidFill>
              </a:rPr>
              <a:t>Tools of the Trade</a:t>
            </a:r>
          </a:p>
        </p:txBody>
      </p:sp>
      <p:sp>
        <p:nvSpPr>
          <p:cNvPr id="12" name="TextBox 11">
            <a:extLst>
              <a:ext uri="{FF2B5EF4-FFF2-40B4-BE49-F238E27FC236}">
                <a16:creationId xmlns:a16="http://schemas.microsoft.com/office/drawing/2014/main" id="{E0A1A125-2D96-3F7C-D8F9-56CAD350A564}"/>
              </a:ext>
            </a:extLst>
          </p:cNvPr>
          <p:cNvSpPr txBox="1"/>
          <p:nvPr/>
        </p:nvSpPr>
        <p:spPr>
          <a:xfrm>
            <a:off x="2841657" y="3984854"/>
            <a:ext cx="2159999" cy="1015663"/>
          </a:xfrm>
          <a:prstGeom prst="rect">
            <a:avLst/>
          </a:prstGeom>
          <a:noFill/>
          <a:ln>
            <a:noFill/>
          </a:ln>
        </p:spPr>
        <p:txBody>
          <a:bodyPr wrap="square" rtlCol="0">
            <a:spAutoFit/>
          </a:bodyPr>
          <a:lstStyle/>
          <a:p>
            <a:pPr algn="ctr"/>
            <a:r>
              <a:rPr lang="en-GB" sz="2000" dirty="0">
                <a:solidFill>
                  <a:schemeClr val="accent2">
                    <a:lumMod val="75000"/>
                  </a:schemeClr>
                </a:solidFill>
              </a:rPr>
              <a:t>How could the problem be</a:t>
            </a:r>
          </a:p>
          <a:p>
            <a:pPr algn="ctr"/>
            <a:r>
              <a:rPr lang="en-GB" sz="2000" dirty="0">
                <a:solidFill>
                  <a:schemeClr val="accent2">
                    <a:lumMod val="75000"/>
                  </a:schemeClr>
                </a:solidFill>
              </a:rPr>
              <a:t>addressed?</a:t>
            </a:r>
            <a:endParaRPr lang="en-ZA" sz="2000" dirty="0">
              <a:solidFill>
                <a:schemeClr val="accent2">
                  <a:lumMod val="75000"/>
                </a:schemeClr>
              </a:solidFill>
            </a:endParaRPr>
          </a:p>
        </p:txBody>
      </p:sp>
      <p:sp>
        <p:nvSpPr>
          <p:cNvPr id="13" name="TextBox 12">
            <a:extLst>
              <a:ext uri="{FF2B5EF4-FFF2-40B4-BE49-F238E27FC236}">
                <a16:creationId xmlns:a16="http://schemas.microsoft.com/office/drawing/2014/main" id="{DFAC1D68-40B2-4180-48BC-DD54CFDDD42A}"/>
              </a:ext>
            </a:extLst>
          </p:cNvPr>
          <p:cNvSpPr txBox="1"/>
          <p:nvPr/>
        </p:nvSpPr>
        <p:spPr>
          <a:xfrm>
            <a:off x="5523327" y="3191873"/>
            <a:ext cx="2799602" cy="3211135"/>
          </a:xfrm>
          <a:prstGeom prst="rect">
            <a:avLst/>
          </a:prstGeom>
          <a:noFill/>
          <a:ln>
            <a:noFill/>
          </a:ln>
        </p:spPr>
        <p:txBody>
          <a:bodyPr wrap="square" rtlCol="0">
            <a:spAutoFit/>
          </a:bodyPr>
          <a:lstStyle/>
          <a:p>
            <a:pPr marL="285750" indent="-285750">
              <a:spcAft>
                <a:spcPts val="800"/>
              </a:spcAft>
              <a:buFont typeface="Arial" panose="020B0604020202020204" pitchFamily="34" charset="0"/>
              <a:buChar char="•"/>
            </a:pPr>
            <a:r>
              <a:rPr lang="en-GB" sz="1600" dirty="0">
                <a:solidFill>
                  <a:schemeClr val="accent2">
                    <a:lumMod val="75000"/>
                  </a:schemeClr>
                </a:solidFill>
              </a:rPr>
              <a:t>Integrated prevention and response strategies</a:t>
            </a:r>
          </a:p>
          <a:p>
            <a:pPr marL="285750" indent="-285750">
              <a:spcAft>
                <a:spcPts val="800"/>
              </a:spcAft>
              <a:buFont typeface="Arial" panose="020B0604020202020204" pitchFamily="34" charset="0"/>
              <a:buChar char="•"/>
            </a:pPr>
            <a:r>
              <a:rPr lang="en-GB" sz="1600" dirty="0">
                <a:solidFill>
                  <a:schemeClr val="accent2">
                    <a:lumMod val="75000"/>
                  </a:schemeClr>
                </a:solidFill>
              </a:rPr>
              <a:t>Evidence-informed intervention packages</a:t>
            </a:r>
          </a:p>
          <a:p>
            <a:pPr marL="285750" indent="-285750">
              <a:spcAft>
                <a:spcPts val="800"/>
              </a:spcAft>
              <a:buFont typeface="Arial" panose="020B0604020202020204" pitchFamily="34" charset="0"/>
              <a:buChar char="•"/>
            </a:pPr>
            <a:r>
              <a:rPr lang="en-GB" sz="1600" dirty="0">
                <a:solidFill>
                  <a:schemeClr val="accent2">
                    <a:lumMod val="75000"/>
                  </a:schemeClr>
                </a:solidFill>
              </a:rPr>
              <a:t>Strengthened child protection systems</a:t>
            </a:r>
          </a:p>
          <a:p>
            <a:pPr marL="285750" indent="-285750">
              <a:spcAft>
                <a:spcPts val="800"/>
              </a:spcAft>
              <a:buFont typeface="Arial" panose="020B0604020202020204" pitchFamily="34" charset="0"/>
              <a:buChar char="•"/>
            </a:pPr>
            <a:r>
              <a:rPr lang="en-GB" sz="1600" dirty="0">
                <a:solidFill>
                  <a:schemeClr val="accent2">
                    <a:lumMod val="75000"/>
                  </a:schemeClr>
                </a:solidFill>
              </a:rPr>
              <a:t>Stronger social service workforce</a:t>
            </a:r>
          </a:p>
          <a:p>
            <a:pPr marL="285750" indent="-285750">
              <a:spcAft>
                <a:spcPts val="800"/>
              </a:spcAft>
              <a:buFont typeface="Arial" panose="020B0604020202020204" pitchFamily="34" charset="0"/>
              <a:buChar char="•"/>
            </a:pPr>
            <a:r>
              <a:rPr lang="en-GB" sz="1600" dirty="0">
                <a:solidFill>
                  <a:schemeClr val="accent2">
                    <a:lumMod val="75000"/>
                  </a:schemeClr>
                </a:solidFill>
              </a:rPr>
              <a:t>Improved referral, case management and survivor-centred services</a:t>
            </a:r>
            <a:endParaRPr lang="en-ZA" sz="1600" dirty="0">
              <a:solidFill>
                <a:schemeClr val="accent2">
                  <a:lumMod val="75000"/>
                </a:schemeClr>
              </a:solidFill>
            </a:endParaRPr>
          </a:p>
        </p:txBody>
      </p:sp>
      <p:sp>
        <p:nvSpPr>
          <p:cNvPr id="14" name="TextBox 13">
            <a:extLst>
              <a:ext uri="{FF2B5EF4-FFF2-40B4-BE49-F238E27FC236}">
                <a16:creationId xmlns:a16="http://schemas.microsoft.com/office/drawing/2014/main" id="{8C728ADC-4B2D-4BE6-187C-90E649E29214}"/>
              </a:ext>
            </a:extLst>
          </p:cNvPr>
          <p:cNvSpPr txBox="1"/>
          <p:nvPr/>
        </p:nvSpPr>
        <p:spPr>
          <a:xfrm>
            <a:off x="8844598" y="3554311"/>
            <a:ext cx="2799602" cy="2831544"/>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ZA" sz="1600" dirty="0">
                <a:solidFill>
                  <a:schemeClr val="accent2">
                    <a:lumMod val="75000"/>
                  </a:schemeClr>
                </a:solidFill>
              </a:rPr>
              <a:t>Regional/local pilot studies</a:t>
            </a:r>
          </a:p>
          <a:p>
            <a:pPr marL="285750" indent="-285750">
              <a:spcAft>
                <a:spcPts val="1200"/>
              </a:spcAft>
              <a:buFont typeface="Arial" panose="020B0604020202020204" pitchFamily="34" charset="0"/>
              <a:buChar char="•"/>
            </a:pPr>
            <a:r>
              <a:rPr lang="en-ZA" sz="1600" dirty="0">
                <a:solidFill>
                  <a:schemeClr val="accent2">
                    <a:lumMod val="75000"/>
                  </a:schemeClr>
                </a:solidFill>
              </a:rPr>
              <a:t>INSPIRE framework</a:t>
            </a:r>
          </a:p>
          <a:p>
            <a:pPr marL="285750" indent="-285750">
              <a:spcAft>
                <a:spcPts val="1200"/>
              </a:spcAft>
              <a:buFont typeface="Arial" panose="020B0604020202020204" pitchFamily="34" charset="0"/>
              <a:buChar char="•"/>
            </a:pPr>
            <a:r>
              <a:rPr lang="en-ZA" sz="1600" dirty="0">
                <a:solidFill>
                  <a:schemeClr val="accent2">
                    <a:lumMod val="75000"/>
                  </a:schemeClr>
                </a:solidFill>
              </a:rPr>
              <a:t>National Action Plans</a:t>
            </a:r>
          </a:p>
          <a:p>
            <a:pPr marL="285750" indent="-285750">
              <a:spcAft>
                <a:spcPts val="1200"/>
              </a:spcAft>
              <a:buFont typeface="Arial" panose="020B0604020202020204" pitchFamily="34" charset="0"/>
              <a:buChar char="•"/>
            </a:pPr>
            <a:r>
              <a:rPr lang="en-ZA" sz="1600" dirty="0">
                <a:solidFill>
                  <a:schemeClr val="accent2">
                    <a:lumMod val="75000"/>
                  </a:schemeClr>
                </a:solidFill>
              </a:rPr>
              <a:t>Intervention prioritization</a:t>
            </a:r>
          </a:p>
          <a:p>
            <a:pPr marL="285750" indent="-285750">
              <a:spcAft>
                <a:spcPts val="1200"/>
              </a:spcAft>
              <a:buFont typeface="Arial" panose="020B0604020202020204" pitchFamily="34" charset="0"/>
              <a:buChar char="•"/>
            </a:pPr>
            <a:r>
              <a:rPr lang="en-ZA" sz="1600" dirty="0">
                <a:solidFill>
                  <a:schemeClr val="accent2">
                    <a:lumMod val="75000"/>
                  </a:schemeClr>
                </a:solidFill>
              </a:rPr>
              <a:t>Workforce planning</a:t>
            </a:r>
          </a:p>
          <a:p>
            <a:pPr marL="285750" indent="-285750">
              <a:spcAft>
                <a:spcPts val="1200"/>
              </a:spcAft>
              <a:buFont typeface="Arial" panose="020B0604020202020204" pitchFamily="34" charset="0"/>
              <a:buChar char="•"/>
            </a:pPr>
            <a:r>
              <a:rPr lang="en-ZA" sz="1600" dirty="0">
                <a:solidFill>
                  <a:schemeClr val="accent2">
                    <a:lumMod val="75000"/>
                  </a:schemeClr>
                </a:solidFill>
              </a:rPr>
              <a:t>Bottleneck analysis</a:t>
            </a:r>
          </a:p>
          <a:p>
            <a:pPr marL="285750" indent="-285750">
              <a:spcAft>
                <a:spcPts val="1200"/>
              </a:spcAft>
              <a:buFont typeface="Arial" panose="020B0604020202020204" pitchFamily="34" charset="0"/>
              <a:buChar char="•"/>
            </a:pPr>
            <a:endParaRPr lang="en-ZA" sz="1600" dirty="0">
              <a:solidFill>
                <a:schemeClr val="accent2">
                  <a:lumMod val="75000"/>
                </a:schemeClr>
              </a:solidFill>
            </a:endParaRPr>
          </a:p>
        </p:txBody>
      </p:sp>
      <p:pic>
        <p:nvPicPr>
          <p:cNvPr id="15" name="Picture 14" descr="A black background with blue letters&#10;&#10;AI-generated content may be incorrect.">
            <a:extLst>
              <a:ext uri="{FF2B5EF4-FFF2-40B4-BE49-F238E27FC236}">
                <a16:creationId xmlns:a16="http://schemas.microsoft.com/office/drawing/2014/main" id="{190D319B-B45B-9277-A7DD-FBF841413997}"/>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20" name="Picture 19">
            <a:extLst>
              <a:ext uri="{FF2B5EF4-FFF2-40B4-BE49-F238E27FC236}">
                <a16:creationId xmlns:a16="http://schemas.microsoft.com/office/drawing/2014/main" id="{1C0850E2-6126-6147-2D24-2832332D97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1171465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2BCED-8288-D522-D603-AC67DCBE0168}"/>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0DFF29A-43A3-D421-2613-83C02E4E87AD}"/>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6E6F6C2-DAD3-62C5-95B4-E0009A4D21AD}"/>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FINANCIAL COST OF IMPLEMENTATION</a:t>
            </a:r>
          </a:p>
        </p:txBody>
      </p:sp>
      <p:sp>
        <p:nvSpPr>
          <p:cNvPr id="8" name="Rectangle: Rounded Corners 7">
            <a:extLst>
              <a:ext uri="{FF2B5EF4-FFF2-40B4-BE49-F238E27FC236}">
                <a16:creationId xmlns:a16="http://schemas.microsoft.com/office/drawing/2014/main" id="{B0EC2A1F-FA2D-75AC-65A9-105B56E5DFBC}"/>
              </a:ext>
            </a:extLst>
          </p:cNvPr>
          <p:cNvSpPr/>
          <p:nvPr/>
        </p:nvSpPr>
        <p:spPr>
          <a:xfrm>
            <a:off x="616458"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A2552286-E4AF-EE48-E23F-9B1BF2421AA7}"/>
              </a:ext>
            </a:extLst>
          </p:cNvPr>
          <p:cNvSpPr/>
          <p:nvPr/>
        </p:nvSpPr>
        <p:spPr>
          <a:xfrm>
            <a:off x="2599272" y="1268572"/>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AA7394A0-BC64-2894-5131-DA71A745114C}"/>
              </a:ext>
            </a:extLst>
          </p:cNvPr>
          <p:cNvSpPr/>
          <p:nvPr/>
        </p:nvSpPr>
        <p:spPr>
          <a:xfrm>
            <a:off x="5878572" y="1268572"/>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FF4B2BB3-650D-C49E-634F-5D0053B11FD1}"/>
              </a:ext>
            </a:extLst>
          </p:cNvPr>
          <p:cNvSpPr/>
          <p:nvPr/>
        </p:nvSpPr>
        <p:spPr>
          <a:xfrm>
            <a:off x="616458" y="2538000"/>
            <a:ext cx="1800000" cy="396000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D603A344-F187-FB1D-DE6B-105A5604B4E3}"/>
              </a:ext>
            </a:extLst>
          </p:cNvPr>
          <p:cNvSpPr/>
          <p:nvPr/>
        </p:nvSpPr>
        <p:spPr>
          <a:xfrm>
            <a:off x="9844200" y="1281499"/>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5DEF96A0-91C5-7806-F73D-45610D708BC2}"/>
              </a:ext>
            </a:extLst>
          </p:cNvPr>
          <p:cNvSpPr txBox="1"/>
          <p:nvPr/>
        </p:nvSpPr>
        <p:spPr>
          <a:xfrm>
            <a:off x="4518514" y="1313667"/>
            <a:ext cx="1177244" cy="1015663"/>
          </a:xfrm>
          <a:prstGeom prst="rect">
            <a:avLst/>
          </a:prstGeom>
          <a:noFill/>
        </p:spPr>
        <p:txBody>
          <a:bodyPr wrap="square" rtlCol="0">
            <a:spAutoFit/>
          </a:bodyPr>
          <a:lstStyle/>
          <a:p>
            <a:pPr algn="ctr"/>
            <a:r>
              <a:rPr lang="en-ZA" sz="6000" b="1" dirty="0">
                <a:solidFill>
                  <a:schemeClr val="bg1">
                    <a:lumMod val="75000"/>
                  </a:schemeClr>
                </a:solidFill>
              </a:rPr>
              <a:t>VS</a:t>
            </a:r>
          </a:p>
        </p:txBody>
      </p:sp>
      <p:sp>
        <p:nvSpPr>
          <p:cNvPr id="4" name="TextBox 3">
            <a:extLst>
              <a:ext uri="{FF2B5EF4-FFF2-40B4-BE49-F238E27FC236}">
                <a16:creationId xmlns:a16="http://schemas.microsoft.com/office/drawing/2014/main" id="{5CA6DFE3-906D-A21B-D2D6-9A2027DE8FA7}"/>
              </a:ext>
            </a:extLst>
          </p:cNvPr>
          <p:cNvSpPr txBox="1"/>
          <p:nvPr/>
        </p:nvSpPr>
        <p:spPr>
          <a:xfrm>
            <a:off x="2841659" y="2512289"/>
            <a:ext cx="2160000" cy="3960000"/>
          </a:xfrm>
          <a:prstGeom prst="roundRect">
            <a:avLst/>
          </a:prstGeom>
          <a:noFill/>
          <a:ln>
            <a:solidFill>
              <a:schemeClr val="accent4">
                <a:lumMod val="75000"/>
              </a:schemeClr>
            </a:solidFill>
          </a:ln>
        </p:spPr>
        <p:txBody>
          <a:bodyPr wrap="square" rtlCol="0">
            <a:spAutoFit/>
          </a:bodyPr>
          <a:lstStyle/>
          <a:p>
            <a:pPr algn="ctr"/>
            <a:r>
              <a:rPr lang="en-ZA" sz="2400" u="sng" dirty="0">
                <a:solidFill>
                  <a:schemeClr val="accent4">
                    <a:lumMod val="75000"/>
                  </a:schemeClr>
                </a:solidFill>
              </a:rPr>
              <a:t>Key Question</a:t>
            </a:r>
          </a:p>
        </p:txBody>
      </p:sp>
      <p:sp>
        <p:nvSpPr>
          <p:cNvPr id="6" name="TextBox 5">
            <a:extLst>
              <a:ext uri="{FF2B5EF4-FFF2-40B4-BE49-F238E27FC236}">
                <a16:creationId xmlns:a16="http://schemas.microsoft.com/office/drawing/2014/main" id="{3184EEB0-A5F5-72E5-97C4-2DDF6CF29259}"/>
              </a:ext>
            </a:extLst>
          </p:cNvPr>
          <p:cNvSpPr txBox="1"/>
          <p:nvPr/>
        </p:nvSpPr>
        <p:spPr>
          <a:xfrm>
            <a:off x="5523327" y="2538000"/>
            <a:ext cx="2799602" cy="3960000"/>
          </a:xfrm>
          <a:prstGeom prst="roundRect">
            <a:avLst/>
          </a:prstGeom>
          <a:noFill/>
          <a:ln>
            <a:solidFill>
              <a:schemeClr val="accent4">
                <a:lumMod val="75000"/>
              </a:schemeClr>
            </a:solidFill>
          </a:ln>
        </p:spPr>
        <p:txBody>
          <a:bodyPr wrap="square" rtlCol="0">
            <a:spAutoFit/>
          </a:bodyPr>
          <a:lstStyle/>
          <a:p>
            <a:pPr algn="ctr"/>
            <a:r>
              <a:rPr lang="en-ZA" sz="2400" u="sng" dirty="0">
                <a:solidFill>
                  <a:schemeClr val="accent4">
                    <a:lumMod val="75000"/>
                  </a:schemeClr>
                </a:solidFill>
              </a:rPr>
              <a:t>Possible Answers</a:t>
            </a:r>
          </a:p>
        </p:txBody>
      </p:sp>
      <p:sp>
        <p:nvSpPr>
          <p:cNvPr id="7" name="TextBox 6">
            <a:extLst>
              <a:ext uri="{FF2B5EF4-FFF2-40B4-BE49-F238E27FC236}">
                <a16:creationId xmlns:a16="http://schemas.microsoft.com/office/drawing/2014/main" id="{05427158-0729-B6EA-813B-19F38DCB82DF}"/>
              </a:ext>
            </a:extLst>
          </p:cNvPr>
          <p:cNvSpPr txBox="1"/>
          <p:nvPr/>
        </p:nvSpPr>
        <p:spPr>
          <a:xfrm>
            <a:off x="8844598" y="2538000"/>
            <a:ext cx="2799602" cy="3960000"/>
          </a:xfrm>
          <a:prstGeom prst="roundRect">
            <a:avLst/>
          </a:prstGeom>
          <a:noFill/>
          <a:ln>
            <a:solidFill>
              <a:schemeClr val="accent4">
                <a:lumMod val="75000"/>
              </a:schemeClr>
            </a:solidFill>
          </a:ln>
        </p:spPr>
        <p:txBody>
          <a:bodyPr wrap="square" rtlCol="0">
            <a:spAutoFit/>
          </a:bodyPr>
          <a:lstStyle/>
          <a:p>
            <a:pPr algn="ctr"/>
            <a:r>
              <a:rPr lang="en-ZA" sz="2400" u="sng" dirty="0">
                <a:solidFill>
                  <a:schemeClr val="accent4">
                    <a:lumMod val="75000"/>
                  </a:schemeClr>
                </a:solidFill>
              </a:rPr>
              <a:t>Tools of the Trade</a:t>
            </a:r>
          </a:p>
        </p:txBody>
      </p:sp>
      <p:sp>
        <p:nvSpPr>
          <p:cNvPr id="12" name="TextBox 11">
            <a:extLst>
              <a:ext uri="{FF2B5EF4-FFF2-40B4-BE49-F238E27FC236}">
                <a16:creationId xmlns:a16="http://schemas.microsoft.com/office/drawing/2014/main" id="{CA66FF98-9ECD-08B3-7427-FEA1825C8ABA}"/>
              </a:ext>
            </a:extLst>
          </p:cNvPr>
          <p:cNvSpPr txBox="1"/>
          <p:nvPr/>
        </p:nvSpPr>
        <p:spPr>
          <a:xfrm>
            <a:off x="2841657" y="3984854"/>
            <a:ext cx="2159999" cy="1015663"/>
          </a:xfrm>
          <a:prstGeom prst="rect">
            <a:avLst/>
          </a:prstGeom>
          <a:noFill/>
          <a:ln>
            <a:noFill/>
          </a:ln>
        </p:spPr>
        <p:txBody>
          <a:bodyPr wrap="square" rtlCol="0">
            <a:spAutoFit/>
          </a:bodyPr>
          <a:lstStyle/>
          <a:p>
            <a:pPr algn="ctr"/>
            <a:r>
              <a:rPr lang="en-GB" sz="2000" dirty="0">
                <a:solidFill>
                  <a:schemeClr val="accent4">
                    <a:lumMod val="75000"/>
                  </a:schemeClr>
                </a:solidFill>
              </a:rPr>
              <a:t>What is the cost of the proposed solution?</a:t>
            </a:r>
            <a:endParaRPr lang="en-ZA" sz="2000" dirty="0">
              <a:solidFill>
                <a:schemeClr val="accent4">
                  <a:lumMod val="75000"/>
                </a:schemeClr>
              </a:solidFill>
            </a:endParaRPr>
          </a:p>
        </p:txBody>
      </p:sp>
      <p:sp>
        <p:nvSpPr>
          <p:cNvPr id="13" name="TextBox 12">
            <a:extLst>
              <a:ext uri="{FF2B5EF4-FFF2-40B4-BE49-F238E27FC236}">
                <a16:creationId xmlns:a16="http://schemas.microsoft.com/office/drawing/2014/main" id="{87CEE48D-52BF-1012-635C-C77663A8C031}"/>
              </a:ext>
            </a:extLst>
          </p:cNvPr>
          <p:cNvSpPr txBox="1"/>
          <p:nvPr/>
        </p:nvSpPr>
        <p:spPr>
          <a:xfrm>
            <a:off x="5523327" y="3217752"/>
            <a:ext cx="2799602" cy="2964914"/>
          </a:xfrm>
          <a:prstGeom prst="rect">
            <a:avLst/>
          </a:prstGeom>
          <a:noFill/>
          <a:ln>
            <a:noFill/>
          </a:ln>
        </p:spPr>
        <p:txBody>
          <a:bodyPr wrap="square" rtlCol="0">
            <a:spAutoFit/>
          </a:bodyPr>
          <a:lstStyle/>
          <a:p>
            <a:pPr marL="285750" indent="-285750">
              <a:spcAft>
                <a:spcPts val="800"/>
              </a:spcAft>
              <a:buFont typeface="Arial" panose="020B0604020202020204" pitchFamily="34" charset="0"/>
              <a:buChar char="•"/>
            </a:pPr>
            <a:r>
              <a:rPr lang="en-GB" sz="1600" dirty="0">
                <a:solidFill>
                  <a:schemeClr val="accent4">
                    <a:lumMod val="75000"/>
                  </a:schemeClr>
                </a:solidFill>
              </a:rPr>
              <a:t>Phased costed implementation plan</a:t>
            </a:r>
          </a:p>
          <a:p>
            <a:pPr marL="285750" indent="-285750">
              <a:spcAft>
                <a:spcPts val="800"/>
              </a:spcAft>
              <a:buFont typeface="Arial" panose="020B0604020202020204" pitchFamily="34" charset="0"/>
              <a:buChar char="•"/>
            </a:pPr>
            <a:r>
              <a:rPr lang="en-GB" sz="1600" dirty="0">
                <a:solidFill>
                  <a:schemeClr val="accent4">
                    <a:lumMod val="75000"/>
                  </a:schemeClr>
                </a:solidFill>
              </a:rPr>
              <a:t>Costed implementation scenarios</a:t>
            </a:r>
          </a:p>
          <a:p>
            <a:pPr marL="285750" indent="-285750">
              <a:spcAft>
                <a:spcPts val="800"/>
              </a:spcAft>
              <a:buFont typeface="Arial" panose="020B0604020202020204" pitchFamily="34" charset="0"/>
              <a:buChar char="•"/>
            </a:pPr>
            <a:r>
              <a:rPr lang="en-GB" sz="1600" dirty="0">
                <a:solidFill>
                  <a:schemeClr val="accent4">
                    <a:lumMod val="75000"/>
                  </a:schemeClr>
                </a:solidFill>
              </a:rPr>
              <a:t>Estimated cost of each intervention and system-strengthening component</a:t>
            </a:r>
          </a:p>
          <a:p>
            <a:pPr marL="285750" indent="-285750">
              <a:spcAft>
                <a:spcPts val="800"/>
              </a:spcAft>
              <a:buFont typeface="Arial" panose="020B0604020202020204" pitchFamily="34" charset="0"/>
              <a:buChar char="•"/>
            </a:pPr>
            <a:r>
              <a:rPr lang="en-GB" sz="1600" dirty="0">
                <a:solidFill>
                  <a:schemeClr val="accent4">
                    <a:lumMod val="75000"/>
                  </a:schemeClr>
                </a:solidFill>
              </a:rPr>
              <a:t>Key cost drivers</a:t>
            </a:r>
          </a:p>
          <a:p>
            <a:pPr marL="285750" indent="-285750">
              <a:spcAft>
                <a:spcPts val="800"/>
              </a:spcAft>
              <a:buFont typeface="Arial" panose="020B0604020202020204" pitchFamily="34" charset="0"/>
              <a:buChar char="•"/>
            </a:pPr>
            <a:r>
              <a:rPr lang="en-GB" sz="1600" dirty="0">
                <a:solidFill>
                  <a:schemeClr val="accent4">
                    <a:lumMod val="75000"/>
                  </a:schemeClr>
                </a:solidFill>
              </a:rPr>
              <a:t>Affordability and financing gaps</a:t>
            </a:r>
          </a:p>
        </p:txBody>
      </p:sp>
      <p:sp>
        <p:nvSpPr>
          <p:cNvPr id="14" name="TextBox 13">
            <a:extLst>
              <a:ext uri="{FF2B5EF4-FFF2-40B4-BE49-F238E27FC236}">
                <a16:creationId xmlns:a16="http://schemas.microsoft.com/office/drawing/2014/main" id="{CA54DA51-2C28-D694-D79F-53B5DDBC11EC}"/>
              </a:ext>
            </a:extLst>
          </p:cNvPr>
          <p:cNvSpPr txBox="1"/>
          <p:nvPr/>
        </p:nvSpPr>
        <p:spPr>
          <a:xfrm>
            <a:off x="8844597" y="3302282"/>
            <a:ext cx="2799602" cy="2339102"/>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GB" sz="1600" dirty="0">
                <a:solidFill>
                  <a:schemeClr val="accent4">
                    <a:lumMod val="75000"/>
                  </a:schemeClr>
                </a:solidFill>
              </a:rPr>
              <a:t>Ingredients-based costing</a:t>
            </a:r>
          </a:p>
          <a:p>
            <a:pPr marL="285750" indent="-285750">
              <a:spcAft>
                <a:spcPts val="1200"/>
              </a:spcAft>
              <a:buFont typeface="Arial" panose="020B0604020202020204" pitchFamily="34" charset="0"/>
              <a:buChar char="•"/>
            </a:pPr>
            <a:r>
              <a:rPr lang="en-GB" sz="1600" dirty="0">
                <a:solidFill>
                  <a:schemeClr val="accent4">
                    <a:lumMod val="75000"/>
                  </a:schemeClr>
                </a:solidFill>
              </a:rPr>
              <a:t>Activity-based costing</a:t>
            </a:r>
          </a:p>
          <a:p>
            <a:pPr marL="285750" indent="-285750">
              <a:spcAft>
                <a:spcPts val="1200"/>
              </a:spcAft>
              <a:buFont typeface="Arial" panose="020B0604020202020204" pitchFamily="34" charset="0"/>
              <a:buChar char="•"/>
            </a:pPr>
            <a:r>
              <a:rPr lang="en-GB" sz="1600" dirty="0">
                <a:solidFill>
                  <a:schemeClr val="accent4">
                    <a:lumMod val="75000"/>
                  </a:schemeClr>
                </a:solidFill>
              </a:rPr>
              <a:t>Unit cost analysis</a:t>
            </a:r>
          </a:p>
          <a:p>
            <a:pPr marL="285750" indent="-285750">
              <a:spcAft>
                <a:spcPts val="1200"/>
              </a:spcAft>
              <a:buFont typeface="Arial" panose="020B0604020202020204" pitchFamily="34" charset="0"/>
              <a:buChar char="•"/>
            </a:pPr>
            <a:r>
              <a:rPr lang="en-GB" sz="1600" dirty="0">
                <a:solidFill>
                  <a:schemeClr val="accent4">
                    <a:lumMod val="75000"/>
                  </a:schemeClr>
                </a:solidFill>
              </a:rPr>
              <a:t>Scenario modelling</a:t>
            </a:r>
          </a:p>
          <a:p>
            <a:pPr marL="285750" indent="-285750">
              <a:spcAft>
                <a:spcPts val="1200"/>
              </a:spcAft>
              <a:buFont typeface="Arial" panose="020B0604020202020204" pitchFamily="34" charset="0"/>
              <a:buChar char="•"/>
            </a:pPr>
            <a:r>
              <a:rPr lang="en-GB" sz="1600" dirty="0">
                <a:solidFill>
                  <a:schemeClr val="accent4">
                    <a:lumMod val="75000"/>
                  </a:schemeClr>
                </a:solidFill>
              </a:rPr>
              <a:t>Budget impact analysis</a:t>
            </a:r>
          </a:p>
          <a:p>
            <a:pPr marL="285750" indent="-285750">
              <a:spcAft>
                <a:spcPts val="1200"/>
              </a:spcAft>
              <a:buFont typeface="Arial" panose="020B0604020202020204" pitchFamily="34" charset="0"/>
              <a:buChar char="•"/>
            </a:pPr>
            <a:r>
              <a:rPr lang="en-GB" sz="1600" dirty="0">
                <a:solidFill>
                  <a:schemeClr val="accent4">
                    <a:lumMod val="75000"/>
                  </a:schemeClr>
                </a:solidFill>
              </a:rPr>
              <a:t>Financial gap analysis</a:t>
            </a:r>
          </a:p>
        </p:txBody>
      </p:sp>
      <p:pic>
        <p:nvPicPr>
          <p:cNvPr id="15" name="Picture 14" descr="A black background with blue letters&#10;&#10;AI-generated content may be incorrect.">
            <a:extLst>
              <a:ext uri="{FF2B5EF4-FFF2-40B4-BE49-F238E27FC236}">
                <a16:creationId xmlns:a16="http://schemas.microsoft.com/office/drawing/2014/main" id="{1F300F5F-EFFE-ED2E-03FF-DA7087D8F6C4}"/>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20" name="Picture 19">
            <a:extLst>
              <a:ext uri="{FF2B5EF4-FFF2-40B4-BE49-F238E27FC236}">
                <a16:creationId xmlns:a16="http://schemas.microsoft.com/office/drawing/2014/main" id="{611EE312-BE91-4709-5B21-C74C5EAD31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1719410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0806C-1A24-589A-248D-4078E3B9FD8F}"/>
            </a:ext>
          </a:extLst>
        </p:cNvPr>
        <p:cNvGrpSpPr/>
        <p:nvPr/>
      </p:nvGrpSpPr>
      <p:grpSpPr>
        <a:xfrm>
          <a:off x="0" y="0"/>
          <a:ext cx="0" cy="0"/>
          <a:chOff x="0" y="0"/>
          <a:chExt cx="0" cy="0"/>
        </a:xfrm>
      </p:grpSpPr>
      <p:sp>
        <p:nvSpPr>
          <p:cNvPr id="31" name="Oval 30">
            <a:extLst>
              <a:ext uri="{FF2B5EF4-FFF2-40B4-BE49-F238E27FC236}">
                <a16:creationId xmlns:a16="http://schemas.microsoft.com/office/drawing/2014/main" id="{98AB2BC2-9E8C-DF88-FCC6-833FF3C0351D}"/>
              </a:ext>
            </a:extLst>
          </p:cNvPr>
          <p:cNvSpPr/>
          <p:nvPr/>
        </p:nvSpPr>
        <p:spPr>
          <a:xfrm>
            <a:off x="835072" y="1701414"/>
            <a:ext cx="1260000" cy="1260000"/>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6842F243-92DF-3239-AF8F-CA00A4E3A1B6}"/>
              </a:ext>
            </a:extLst>
          </p:cNvPr>
          <p:cNvSpPr/>
          <p:nvPr/>
        </p:nvSpPr>
        <p:spPr>
          <a:xfrm>
            <a:off x="9736928" y="5655961"/>
            <a:ext cx="1980000" cy="432000"/>
          </a:xfrm>
          <a:prstGeom prst="rect">
            <a:avLst/>
          </a:prstGeom>
          <a:solidFill>
            <a:schemeClr val="accent1">
              <a:lumMod val="5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bg1">
                    <a:lumMod val="85000"/>
                  </a:schemeClr>
                </a:solidFill>
              </a:rPr>
              <a:t>5</a:t>
            </a:r>
          </a:p>
        </p:txBody>
      </p:sp>
      <p:sp>
        <p:nvSpPr>
          <p:cNvPr id="13" name="Rectangle 12">
            <a:extLst>
              <a:ext uri="{FF2B5EF4-FFF2-40B4-BE49-F238E27FC236}">
                <a16:creationId xmlns:a16="http://schemas.microsoft.com/office/drawing/2014/main" id="{1E10ED0F-920F-7ADC-3761-6590EFE7A440}"/>
              </a:ext>
            </a:extLst>
          </p:cNvPr>
          <p:cNvSpPr/>
          <p:nvPr/>
        </p:nvSpPr>
        <p:spPr>
          <a:xfrm>
            <a:off x="9742341" y="1590870"/>
            <a:ext cx="1980000" cy="4500000"/>
          </a:xfrm>
          <a:prstGeom prst="rect">
            <a:avLst/>
          </a:prstGeom>
          <a:noFill/>
          <a:ln w="127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4" name="TextBox 13">
            <a:extLst>
              <a:ext uri="{FF2B5EF4-FFF2-40B4-BE49-F238E27FC236}">
                <a16:creationId xmlns:a16="http://schemas.microsoft.com/office/drawing/2014/main" id="{657978E1-9ADF-1AD2-6513-A8592E578E5C}"/>
              </a:ext>
            </a:extLst>
          </p:cNvPr>
          <p:cNvSpPr txBox="1"/>
          <p:nvPr/>
        </p:nvSpPr>
        <p:spPr>
          <a:xfrm>
            <a:off x="9875388" y="3079592"/>
            <a:ext cx="1741024" cy="923330"/>
          </a:xfrm>
          <a:prstGeom prst="rect">
            <a:avLst/>
          </a:prstGeom>
          <a:noFill/>
        </p:spPr>
        <p:txBody>
          <a:bodyPr wrap="square" rtlCol="0">
            <a:spAutoFit/>
          </a:bodyPr>
          <a:lstStyle/>
          <a:p>
            <a:pPr algn="ctr"/>
            <a:r>
              <a:rPr lang="en-ZA" b="1" dirty="0">
                <a:solidFill>
                  <a:schemeClr val="tx1">
                    <a:lumMod val="65000"/>
                    <a:lumOff val="35000"/>
                  </a:schemeClr>
                </a:solidFill>
              </a:rPr>
              <a:t>Introducing investment case tools</a:t>
            </a:r>
          </a:p>
        </p:txBody>
      </p:sp>
      <p:sp>
        <p:nvSpPr>
          <p:cNvPr id="15" name="Oval 14">
            <a:extLst>
              <a:ext uri="{FF2B5EF4-FFF2-40B4-BE49-F238E27FC236}">
                <a16:creationId xmlns:a16="http://schemas.microsoft.com/office/drawing/2014/main" id="{0CFF9BEB-815A-4D78-BA5D-B85EB4B6E278}"/>
              </a:ext>
            </a:extLst>
          </p:cNvPr>
          <p:cNvSpPr/>
          <p:nvPr/>
        </p:nvSpPr>
        <p:spPr>
          <a:xfrm>
            <a:off x="10096928" y="1744659"/>
            <a:ext cx="1260000" cy="12600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6" name="TextBox 15">
            <a:extLst>
              <a:ext uri="{FF2B5EF4-FFF2-40B4-BE49-F238E27FC236}">
                <a16:creationId xmlns:a16="http://schemas.microsoft.com/office/drawing/2014/main" id="{6545C8A5-41B6-6087-6C81-CE6D415A736A}"/>
              </a:ext>
            </a:extLst>
          </p:cNvPr>
          <p:cNvSpPr txBox="1"/>
          <p:nvPr/>
        </p:nvSpPr>
        <p:spPr>
          <a:xfrm>
            <a:off x="9943500" y="4121099"/>
            <a:ext cx="1582489" cy="1384995"/>
          </a:xfrm>
          <a:prstGeom prst="rect">
            <a:avLst/>
          </a:prstGeom>
          <a:noFill/>
        </p:spPr>
        <p:txBody>
          <a:bodyPr wrap="square" rtlCol="0">
            <a:spAutoFit/>
          </a:bodyPr>
          <a:lstStyle/>
          <a:p>
            <a:pPr algn="ctr"/>
            <a:r>
              <a:rPr lang="en-ZA" sz="1200" dirty="0">
                <a:solidFill>
                  <a:schemeClr val="tx1">
                    <a:lumMod val="65000"/>
                    <a:lumOff val="35000"/>
                  </a:schemeClr>
                </a:solidFill>
              </a:rPr>
              <a:t>Introducing the Investment Case Toolkit, developed for the SRSG-VAC, and two </a:t>
            </a:r>
            <a:r>
              <a:rPr lang="en-ZA" sz="1200">
                <a:solidFill>
                  <a:schemeClr val="tx1">
                    <a:lumMod val="65000"/>
                    <a:lumOff val="35000"/>
                  </a:schemeClr>
                </a:solidFill>
              </a:rPr>
              <a:t>new introductory </a:t>
            </a:r>
            <a:r>
              <a:rPr lang="en-ZA" sz="1200" dirty="0">
                <a:solidFill>
                  <a:schemeClr val="tx1">
                    <a:lumMod val="65000"/>
                    <a:lumOff val="35000"/>
                  </a:schemeClr>
                </a:solidFill>
              </a:rPr>
              <a:t>tools developed for ISPCAN</a:t>
            </a:r>
          </a:p>
        </p:txBody>
      </p:sp>
      <p:cxnSp>
        <p:nvCxnSpPr>
          <p:cNvPr id="5" name="Straight Connector 4">
            <a:extLst>
              <a:ext uri="{FF2B5EF4-FFF2-40B4-BE49-F238E27FC236}">
                <a16:creationId xmlns:a16="http://schemas.microsoft.com/office/drawing/2014/main" id="{0CEC9464-6F1F-5C77-F18A-2105EAF759E7}"/>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3C80C32-2FDA-19DB-5700-CA735AF7B2DE}"/>
              </a:ext>
            </a:extLst>
          </p:cNvPr>
          <p:cNvSpPr txBox="1"/>
          <p:nvPr/>
        </p:nvSpPr>
        <p:spPr>
          <a:xfrm>
            <a:off x="706544" y="454992"/>
            <a:ext cx="9265357" cy="707886"/>
          </a:xfrm>
          <a:prstGeom prst="rect">
            <a:avLst/>
          </a:prstGeom>
          <a:noFill/>
        </p:spPr>
        <p:txBody>
          <a:bodyPr wrap="square" rtlCol="0">
            <a:spAutoFit/>
          </a:bodyPr>
          <a:lstStyle/>
          <a:p>
            <a:r>
              <a:rPr lang="en-GB" sz="2000" b="1" spc="300" dirty="0">
                <a:solidFill>
                  <a:srgbClr val="001959"/>
                </a:solidFill>
                <a:latin typeface="Avenir Black" panose="02000503020000020003" pitchFamily="2" charset="0"/>
              </a:rPr>
              <a:t>BUILDING THE INVESTMENT CASE FOR ENDING VAC</a:t>
            </a:r>
          </a:p>
          <a:p>
            <a:r>
              <a:rPr lang="en-US" sz="2000" spc="300" dirty="0">
                <a:solidFill>
                  <a:schemeClr val="accent5">
                    <a:lumMod val="60000"/>
                    <a:lumOff val="40000"/>
                  </a:schemeClr>
                </a:solidFill>
                <a:latin typeface="Avenir Black" panose="02000503020000020003" pitchFamily="2" charset="0"/>
              </a:rPr>
              <a:t>AGENDA</a:t>
            </a:r>
          </a:p>
        </p:txBody>
      </p:sp>
      <p:sp>
        <p:nvSpPr>
          <p:cNvPr id="27" name="Rectangle 26">
            <a:extLst>
              <a:ext uri="{FF2B5EF4-FFF2-40B4-BE49-F238E27FC236}">
                <a16:creationId xmlns:a16="http://schemas.microsoft.com/office/drawing/2014/main" id="{7351982E-26BE-1A1E-7A6C-B03F8D290D0A}"/>
              </a:ext>
            </a:extLst>
          </p:cNvPr>
          <p:cNvSpPr/>
          <p:nvPr/>
        </p:nvSpPr>
        <p:spPr>
          <a:xfrm>
            <a:off x="475072" y="1590870"/>
            <a:ext cx="1980000" cy="4500000"/>
          </a:xfrm>
          <a:prstGeom prst="rect">
            <a:avLst/>
          </a:prstGeom>
          <a:noFill/>
          <a:ln w="127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8" name="Rectangle 27">
            <a:extLst>
              <a:ext uri="{FF2B5EF4-FFF2-40B4-BE49-F238E27FC236}">
                <a16:creationId xmlns:a16="http://schemas.microsoft.com/office/drawing/2014/main" id="{1B569ABC-DC00-98FA-C532-7C0780C0381B}"/>
              </a:ext>
            </a:extLst>
          </p:cNvPr>
          <p:cNvSpPr/>
          <p:nvPr/>
        </p:nvSpPr>
        <p:spPr>
          <a:xfrm>
            <a:off x="475072" y="5658927"/>
            <a:ext cx="1980000" cy="432000"/>
          </a:xfrm>
          <a:prstGeom prst="rect">
            <a:avLst/>
          </a:prstGeom>
          <a:solidFill>
            <a:schemeClr val="accent1">
              <a:lumMod val="40000"/>
              <a:lumOff val="6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lumMod val="65000"/>
                    <a:lumOff val="35000"/>
                  </a:schemeClr>
                </a:solidFill>
              </a:rPr>
              <a:t>1</a:t>
            </a:r>
          </a:p>
        </p:txBody>
      </p:sp>
      <p:sp>
        <p:nvSpPr>
          <p:cNvPr id="30" name="TextBox 29">
            <a:extLst>
              <a:ext uri="{FF2B5EF4-FFF2-40B4-BE49-F238E27FC236}">
                <a16:creationId xmlns:a16="http://schemas.microsoft.com/office/drawing/2014/main" id="{84093E0D-0E84-CB4C-1C76-B985E314DF08}"/>
              </a:ext>
            </a:extLst>
          </p:cNvPr>
          <p:cNvSpPr txBox="1"/>
          <p:nvPr/>
        </p:nvSpPr>
        <p:spPr>
          <a:xfrm>
            <a:off x="691073" y="3079592"/>
            <a:ext cx="1547999" cy="923330"/>
          </a:xfrm>
          <a:prstGeom prst="rect">
            <a:avLst/>
          </a:prstGeom>
          <a:noFill/>
        </p:spPr>
        <p:txBody>
          <a:bodyPr wrap="square" rtlCol="0">
            <a:spAutoFit/>
          </a:bodyPr>
          <a:lstStyle/>
          <a:p>
            <a:pPr algn="ctr"/>
            <a:r>
              <a:rPr lang="en-ZA" b="1" dirty="0">
                <a:solidFill>
                  <a:schemeClr val="tx1">
                    <a:lumMod val="65000"/>
                    <a:lumOff val="35000"/>
                  </a:schemeClr>
                </a:solidFill>
              </a:rPr>
              <a:t>What is an investment case?</a:t>
            </a:r>
          </a:p>
        </p:txBody>
      </p:sp>
      <p:sp>
        <p:nvSpPr>
          <p:cNvPr id="32" name="TextBox 31">
            <a:extLst>
              <a:ext uri="{FF2B5EF4-FFF2-40B4-BE49-F238E27FC236}">
                <a16:creationId xmlns:a16="http://schemas.microsoft.com/office/drawing/2014/main" id="{559CB7CE-B915-DAD4-E04C-2756B5585E17}"/>
              </a:ext>
            </a:extLst>
          </p:cNvPr>
          <p:cNvSpPr txBox="1"/>
          <p:nvPr/>
        </p:nvSpPr>
        <p:spPr>
          <a:xfrm>
            <a:off x="683183" y="4121100"/>
            <a:ext cx="1547999" cy="1384995"/>
          </a:xfrm>
          <a:prstGeom prst="rect">
            <a:avLst/>
          </a:prstGeom>
          <a:noFill/>
        </p:spPr>
        <p:txBody>
          <a:bodyPr wrap="square" rtlCol="0">
            <a:spAutoFit/>
          </a:bodyPr>
          <a:lstStyle/>
          <a:p>
            <a:pPr algn="ctr"/>
            <a:r>
              <a:rPr lang="en-ZA" sz="1200" dirty="0">
                <a:solidFill>
                  <a:schemeClr val="tx1">
                    <a:lumMod val="65000"/>
                    <a:lumOff val="35000"/>
                  </a:schemeClr>
                </a:solidFill>
              </a:rPr>
              <a:t>Understanding what an investment case is, the purpose it serves, the core questions it seeks to answer, and the typical framework for developing one</a:t>
            </a:r>
          </a:p>
        </p:txBody>
      </p:sp>
      <p:pic>
        <p:nvPicPr>
          <p:cNvPr id="34" name="Graphic 33" descr="Search Inventory outline">
            <a:extLst>
              <a:ext uri="{FF2B5EF4-FFF2-40B4-BE49-F238E27FC236}">
                <a16:creationId xmlns:a16="http://schemas.microsoft.com/office/drawing/2014/main" id="{9B10F73A-171B-AB24-11CF-012F2C2DB89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15303" y="1859719"/>
            <a:ext cx="900000" cy="900000"/>
          </a:xfrm>
          <a:prstGeom prst="rect">
            <a:avLst/>
          </a:prstGeom>
        </p:spPr>
      </p:pic>
      <p:sp>
        <p:nvSpPr>
          <p:cNvPr id="38" name="Rectangle 37">
            <a:extLst>
              <a:ext uri="{FF2B5EF4-FFF2-40B4-BE49-F238E27FC236}">
                <a16:creationId xmlns:a16="http://schemas.microsoft.com/office/drawing/2014/main" id="{F7BE3E50-82C1-DD7C-AF74-B8126A6F56B0}"/>
              </a:ext>
            </a:extLst>
          </p:cNvPr>
          <p:cNvSpPr/>
          <p:nvPr/>
        </p:nvSpPr>
        <p:spPr>
          <a:xfrm>
            <a:off x="2790536" y="5658927"/>
            <a:ext cx="1980000" cy="432000"/>
          </a:xfrm>
          <a:prstGeom prst="rect">
            <a:avLst/>
          </a:prstGeom>
          <a:solidFill>
            <a:schemeClr val="accent1">
              <a:lumMod val="60000"/>
              <a:lumOff val="4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lumMod val="65000"/>
                    <a:lumOff val="35000"/>
                  </a:schemeClr>
                </a:solidFill>
              </a:rPr>
              <a:t>2</a:t>
            </a:r>
          </a:p>
        </p:txBody>
      </p:sp>
      <p:sp>
        <p:nvSpPr>
          <p:cNvPr id="37" name="Rectangle 36">
            <a:extLst>
              <a:ext uri="{FF2B5EF4-FFF2-40B4-BE49-F238E27FC236}">
                <a16:creationId xmlns:a16="http://schemas.microsoft.com/office/drawing/2014/main" id="{AB31EBD9-1A64-6DD2-511E-6AB3CE03672A}"/>
              </a:ext>
            </a:extLst>
          </p:cNvPr>
          <p:cNvSpPr/>
          <p:nvPr/>
        </p:nvSpPr>
        <p:spPr>
          <a:xfrm>
            <a:off x="2791889" y="1590870"/>
            <a:ext cx="1980000" cy="4500000"/>
          </a:xfrm>
          <a:prstGeom prst="rect">
            <a:avLst/>
          </a:prstGeom>
          <a:noFill/>
          <a:ln w="127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40" name="TextBox 39">
            <a:extLst>
              <a:ext uri="{FF2B5EF4-FFF2-40B4-BE49-F238E27FC236}">
                <a16:creationId xmlns:a16="http://schemas.microsoft.com/office/drawing/2014/main" id="{3F664196-B746-4E8B-DF71-A6E00A5AA5BB}"/>
              </a:ext>
            </a:extLst>
          </p:cNvPr>
          <p:cNvSpPr txBox="1"/>
          <p:nvPr/>
        </p:nvSpPr>
        <p:spPr>
          <a:xfrm>
            <a:off x="3007890" y="3079592"/>
            <a:ext cx="1547999" cy="923330"/>
          </a:xfrm>
          <a:prstGeom prst="rect">
            <a:avLst/>
          </a:prstGeom>
          <a:noFill/>
        </p:spPr>
        <p:txBody>
          <a:bodyPr wrap="square" rtlCol="0">
            <a:spAutoFit/>
          </a:bodyPr>
          <a:lstStyle/>
          <a:p>
            <a:pPr algn="ctr"/>
            <a:r>
              <a:rPr lang="en-ZA" b="1" dirty="0">
                <a:solidFill>
                  <a:schemeClr val="tx1">
                    <a:lumMod val="65000"/>
                    <a:lumOff val="35000"/>
                  </a:schemeClr>
                </a:solidFill>
              </a:rPr>
              <a:t>Why an investment case for VAC?</a:t>
            </a:r>
          </a:p>
        </p:txBody>
      </p:sp>
      <p:sp>
        <p:nvSpPr>
          <p:cNvPr id="41" name="Oval 40">
            <a:extLst>
              <a:ext uri="{FF2B5EF4-FFF2-40B4-BE49-F238E27FC236}">
                <a16:creationId xmlns:a16="http://schemas.microsoft.com/office/drawing/2014/main" id="{2AEF053F-09DE-F723-1ED9-0E8F8E57DAEC}"/>
              </a:ext>
            </a:extLst>
          </p:cNvPr>
          <p:cNvSpPr/>
          <p:nvPr/>
        </p:nvSpPr>
        <p:spPr>
          <a:xfrm>
            <a:off x="3150767" y="1705231"/>
            <a:ext cx="1260000" cy="12600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42" name="TextBox 41">
            <a:extLst>
              <a:ext uri="{FF2B5EF4-FFF2-40B4-BE49-F238E27FC236}">
                <a16:creationId xmlns:a16="http://schemas.microsoft.com/office/drawing/2014/main" id="{7CCD9681-E96E-C969-6898-44D7F4F9A650}"/>
              </a:ext>
            </a:extLst>
          </p:cNvPr>
          <p:cNvSpPr txBox="1"/>
          <p:nvPr/>
        </p:nvSpPr>
        <p:spPr>
          <a:xfrm>
            <a:off x="3007888" y="4121100"/>
            <a:ext cx="1547999" cy="1384995"/>
          </a:xfrm>
          <a:prstGeom prst="rect">
            <a:avLst/>
          </a:prstGeom>
          <a:noFill/>
        </p:spPr>
        <p:txBody>
          <a:bodyPr wrap="square" rtlCol="0">
            <a:spAutoFit/>
          </a:bodyPr>
          <a:lstStyle/>
          <a:p>
            <a:pPr algn="ctr"/>
            <a:r>
              <a:rPr lang="en-ZA" sz="1200" dirty="0">
                <a:solidFill>
                  <a:schemeClr val="tx1">
                    <a:lumMod val="65000"/>
                    <a:lumOff val="35000"/>
                  </a:schemeClr>
                </a:solidFill>
              </a:rPr>
              <a:t>Outlining the need for an investment case to end VAC, based on the prevalence data and the associated human and economic costs</a:t>
            </a:r>
          </a:p>
        </p:txBody>
      </p:sp>
      <p:pic>
        <p:nvPicPr>
          <p:cNvPr id="43" name="Graphic 42" descr="Shield outline">
            <a:extLst>
              <a:ext uri="{FF2B5EF4-FFF2-40B4-BE49-F238E27FC236}">
                <a16:creationId xmlns:a16="http://schemas.microsoft.com/office/drawing/2014/main" id="{DAFBFD87-8157-37B9-F60F-58A8362FA98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331889" y="1859719"/>
            <a:ext cx="900000" cy="900000"/>
          </a:xfrm>
          <a:prstGeom prst="rect">
            <a:avLst/>
          </a:prstGeom>
        </p:spPr>
      </p:pic>
      <p:sp>
        <p:nvSpPr>
          <p:cNvPr id="86" name="Rectangle 85">
            <a:extLst>
              <a:ext uri="{FF2B5EF4-FFF2-40B4-BE49-F238E27FC236}">
                <a16:creationId xmlns:a16="http://schemas.microsoft.com/office/drawing/2014/main" id="{6CBFF418-7E97-D208-D450-9D63D8A7D8D7}"/>
              </a:ext>
            </a:extLst>
          </p:cNvPr>
          <p:cNvSpPr/>
          <p:nvPr/>
        </p:nvSpPr>
        <p:spPr>
          <a:xfrm>
            <a:off x="5106000" y="5658927"/>
            <a:ext cx="1980000" cy="432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bg1">
                    <a:lumMod val="85000"/>
                  </a:schemeClr>
                </a:solidFill>
              </a:rPr>
              <a:t>3</a:t>
            </a:r>
          </a:p>
        </p:txBody>
      </p:sp>
      <p:sp>
        <p:nvSpPr>
          <p:cNvPr id="85" name="Rectangle 84">
            <a:extLst>
              <a:ext uri="{FF2B5EF4-FFF2-40B4-BE49-F238E27FC236}">
                <a16:creationId xmlns:a16="http://schemas.microsoft.com/office/drawing/2014/main" id="{682D18BF-3AF3-A2F6-AE74-2216CCA4EAD9}"/>
              </a:ext>
            </a:extLst>
          </p:cNvPr>
          <p:cNvSpPr/>
          <p:nvPr/>
        </p:nvSpPr>
        <p:spPr>
          <a:xfrm>
            <a:off x="5108706" y="1590870"/>
            <a:ext cx="1980000" cy="4500000"/>
          </a:xfrm>
          <a:prstGeom prst="rect">
            <a:avLst/>
          </a:prstGeom>
          <a:noFill/>
          <a:ln w="127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8" name="TextBox 87">
            <a:extLst>
              <a:ext uri="{FF2B5EF4-FFF2-40B4-BE49-F238E27FC236}">
                <a16:creationId xmlns:a16="http://schemas.microsoft.com/office/drawing/2014/main" id="{79A36807-F32A-6608-E6A9-6286CB6476A1}"/>
              </a:ext>
            </a:extLst>
          </p:cNvPr>
          <p:cNvSpPr txBox="1"/>
          <p:nvPr/>
        </p:nvSpPr>
        <p:spPr>
          <a:xfrm>
            <a:off x="5262020" y="3079592"/>
            <a:ext cx="1667957" cy="923330"/>
          </a:xfrm>
          <a:prstGeom prst="rect">
            <a:avLst/>
          </a:prstGeom>
          <a:noFill/>
        </p:spPr>
        <p:txBody>
          <a:bodyPr wrap="square" rtlCol="0">
            <a:spAutoFit/>
          </a:bodyPr>
          <a:lstStyle/>
          <a:p>
            <a:pPr algn="ctr"/>
            <a:r>
              <a:rPr lang="en-ZA" b="1" dirty="0">
                <a:solidFill>
                  <a:schemeClr val="tx1">
                    <a:lumMod val="65000"/>
                    <a:lumOff val="35000"/>
                  </a:schemeClr>
                </a:solidFill>
              </a:rPr>
              <a:t>What goes into an investment case?</a:t>
            </a:r>
          </a:p>
        </p:txBody>
      </p:sp>
      <p:sp>
        <p:nvSpPr>
          <p:cNvPr id="89" name="Oval 88">
            <a:extLst>
              <a:ext uri="{FF2B5EF4-FFF2-40B4-BE49-F238E27FC236}">
                <a16:creationId xmlns:a16="http://schemas.microsoft.com/office/drawing/2014/main" id="{D5460881-ABF3-F475-1449-06A2539F561D}"/>
              </a:ext>
            </a:extLst>
          </p:cNvPr>
          <p:cNvSpPr/>
          <p:nvPr/>
        </p:nvSpPr>
        <p:spPr>
          <a:xfrm>
            <a:off x="5466001" y="1705231"/>
            <a:ext cx="1260000" cy="126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0" name="TextBox 89">
            <a:extLst>
              <a:ext uri="{FF2B5EF4-FFF2-40B4-BE49-F238E27FC236}">
                <a16:creationId xmlns:a16="http://schemas.microsoft.com/office/drawing/2014/main" id="{EBF21E4D-ED15-0037-C931-7F1224E2B5D2}"/>
              </a:ext>
            </a:extLst>
          </p:cNvPr>
          <p:cNvSpPr txBox="1"/>
          <p:nvPr/>
        </p:nvSpPr>
        <p:spPr>
          <a:xfrm>
            <a:off x="5262020" y="4121099"/>
            <a:ext cx="1667957" cy="1384995"/>
          </a:xfrm>
          <a:prstGeom prst="rect">
            <a:avLst/>
          </a:prstGeom>
          <a:noFill/>
        </p:spPr>
        <p:txBody>
          <a:bodyPr wrap="square" rtlCol="0">
            <a:spAutoFit/>
          </a:bodyPr>
          <a:lstStyle/>
          <a:p>
            <a:pPr algn="ctr"/>
            <a:r>
              <a:rPr lang="en-GB" sz="1200" dirty="0">
                <a:solidFill>
                  <a:schemeClr val="tx1">
                    <a:lumMod val="65000"/>
                    <a:lumOff val="35000"/>
                  </a:schemeClr>
                </a:solidFill>
              </a:rPr>
              <a:t>Reviewing the approach to develop an investment case for ending VAC, looking at key questions, possible answers and tools of the trade</a:t>
            </a:r>
          </a:p>
        </p:txBody>
      </p:sp>
      <p:sp>
        <p:nvSpPr>
          <p:cNvPr id="110" name="Rectangle 109">
            <a:extLst>
              <a:ext uri="{FF2B5EF4-FFF2-40B4-BE49-F238E27FC236}">
                <a16:creationId xmlns:a16="http://schemas.microsoft.com/office/drawing/2014/main" id="{4D5AED27-C7CF-23BC-5DF1-EBA23F8BAFD1}"/>
              </a:ext>
            </a:extLst>
          </p:cNvPr>
          <p:cNvSpPr/>
          <p:nvPr/>
        </p:nvSpPr>
        <p:spPr>
          <a:xfrm>
            <a:off x="7421464" y="5665298"/>
            <a:ext cx="1980000" cy="432000"/>
          </a:xfrm>
          <a:prstGeom prst="rect">
            <a:avLst/>
          </a:prstGeom>
          <a:solidFill>
            <a:schemeClr val="accent1">
              <a:lumMod val="7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bg1">
                    <a:lumMod val="85000"/>
                  </a:schemeClr>
                </a:solidFill>
              </a:rPr>
              <a:t>4</a:t>
            </a:r>
          </a:p>
        </p:txBody>
      </p:sp>
      <p:sp>
        <p:nvSpPr>
          <p:cNvPr id="109" name="Rectangle 108">
            <a:extLst>
              <a:ext uri="{FF2B5EF4-FFF2-40B4-BE49-F238E27FC236}">
                <a16:creationId xmlns:a16="http://schemas.microsoft.com/office/drawing/2014/main" id="{EA77C8A5-2E8B-5FCE-A9AA-0F0A1969D56F}"/>
              </a:ext>
            </a:extLst>
          </p:cNvPr>
          <p:cNvSpPr/>
          <p:nvPr/>
        </p:nvSpPr>
        <p:spPr>
          <a:xfrm>
            <a:off x="7425523" y="1597241"/>
            <a:ext cx="1980000" cy="4500000"/>
          </a:xfrm>
          <a:prstGeom prst="rect">
            <a:avLst/>
          </a:prstGeom>
          <a:noFill/>
          <a:ln w="127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2" name="TextBox 111">
            <a:extLst>
              <a:ext uri="{FF2B5EF4-FFF2-40B4-BE49-F238E27FC236}">
                <a16:creationId xmlns:a16="http://schemas.microsoft.com/office/drawing/2014/main" id="{4947AE38-DF6E-661B-B2FE-BB1837E81D05}"/>
              </a:ext>
            </a:extLst>
          </p:cNvPr>
          <p:cNvSpPr txBox="1"/>
          <p:nvPr/>
        </p:nvSpPr>
        <p:spPr>
          <a:xfrm>
            <a:off x="7641525" y="3079592"/>
            <a:ext cx="1547999" cy="923330"/>
          </a:xfrm>
          <a:prstGeom prst="rect">
            <a:avLst/>
          </a:prstGeom>
          <a:noFill/>
        </p:spPr>
        <p:txBody>
          <a:bodyPr wrap="square" rtlCol="0">
            <a:spAutoFit/>
          </a:bodyPr>
          <a:lstStyle/>
          <a:p>
            <a:pPr algn="ctr"/>
            <a:r>
              <a:rPr lang="en-ZA" b="1" dirty="0">
                <a:solidFill>
                  <a:schemeClr val="tx1">
                    <a:lumMod val="65000"/>
                    <a:lumOff val="35000"/>
                  </a:schemeClr>
                </a:solidFill>
              </a:rPr>
              <a:t>How are investment cases used?</a:t>
            </a:r>
          </a:p>
        </p:txBody>
      </p:sp>
      <p:sp>
        <p:nvSpPr>
          <p:cNvPr id="113" name="Oval 112">
            <a:extLst>
              <a:ext uri="{FF2B5EF4-FFF2-40B4-BE49-F238E27FC236}">
                <a16:creationId xmlns:a16="http://schemas.microsoft.com/office/drawing/2014/main" id="{5A3F98BE-6E0E-2CA2-607C-945975914BD7}"/>
              </a:ext>
            </a:extLst>
          </p:cNvPr>
          <p:cNvSpPr/>
          <p:nvPr/>
        </p:nvSpPr>
        <p:spPr>
          <a:xfrm>
            <a:off x="7785523" y="1701414"/>
            <a:ext cx="1260000" cy="126000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4" name="TextBox 113">
            <a:extLst>
              <a:ext uri="{FF2B5EF4-FFF2-40B4-BE49-F238E27FC236}">
                <a16:creationId xmlns:a16="http://schemas.microsoft.com/office/drawing/2014/main" id="{06AE96B2-EF86-F021-FFEB-EF579306EE39}"/>
              </a:ext>
            </a:extLst>
          </p:cNvPr>
          <p:cNvSpPr txBox="1"/>
          <p:nvPr/>
        </p:nvSpPr>
        <p:spPr>
          <a:xfrm>
            <a:off x="7641523" y="4121100"/>
            <a:ext cx="1547999" cy="1384995"/>
          </a:xfrm>
          <a:prstGeom prst="rect">
            <a:avLst/>
          </a:prstGeom>
          <a:noFill/>
        </p:spPr>
        <p:txBody>
          <a:bodyPr wrap="square" rtlCol="0">
            <a:spAutoFit/>
          </a:bodyPr>
          <a:lstStyle/>
          <a:p>
            <a:pPr algn="ctr"/>
            <a:r>
              <a:rPr lang="en-ZA" sz="1200" dirty="0">
                <a:solidFill>
                  <a:schemeClr val="tx1">
                    <a:lumMod val="65000"/>
                    <a:lumOff val="35000"/>
                  </a:schemeClr>
                </a:solidFill>
              </a:rPr>
              <a:t>Illustrating how investment cases are used mobilize funding for ending VAC with various illustrative country case study examples</a:t>
            </a:r>
          </a:p>
        </p:txBody>
      </p:sp>
      <p:pic>
        <p:nvPicPr>
          <p:cNvPr id="115" name="Graphic 114" descr="Bar chart outline">
            <a:extLst>
              <a:ext uri="{FF2B5EF4-FFF2-40B4-BE49-F238E27FC236}">
                <a16:creationId xmlns:a16="http://schemas.microsoft.com/office/drawing/2014/main" id="{93958203-5E9F-28ED-A5F9-1E683E3A959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48706" y="1859719"/>
            <a:ext cx="900000" cy="900000"/>
          </a:xfrm>
          <a:prstGeom prst="rect">
            <a:avLst/>
          </a:prstGeom>
        </p:spPr>
      </p:pic>
      <p:pic>
        <p:nvPicPr>
          <p:cNvPr id="4" name="Picture 3" descr="A black background with blue letters&#10;&#10;AI-generated content may be incorrect.">
            <a:extLst>
              <a:ext uri="{FF2B5EF4-FFF2-40B4-BE49-F238E27FC236}">
                <a16:creationId xmlns:a16="http://schemas.microsoft.com/office/drawing/2014/main" id="{C3094671-DD4A-4C2A-A061-722AE6983B8E}"/>
              </a:ext>
            </a:extLst>
          </p:cNvPr>
          <p:cNvPicPr>
            <a:picLocks noChangeAspect="1"/>
          </p:cNvPicPr>
          <p:nvPr/>
        </p:nvPicPr>
        <p:blipFill>
          <a:blip r:embed="rId5">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9" name="Picture 8">
            <a:extLst>
              <a:ext uri="{FF2B5EF4-FFF2-40B4-BE49-F238E27FC236}">
                <a16:creationId xmlns:a16="http://schemas.microsoft.com/office/drawing/2014/main" id="{65103896-5982-BE7D-5CFD-084B802A8EA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198837" y="6534000"/>
            <a:ext cx="890722" cy="288000"/>
          </a:xfrm>
          <a:prstGeom prst="rect">
            <a:avLst/>
          </a:prstGeom>
        </p:spPr>
      </p:pic>
      <p:pic>
        <p:nvPicPr>
          <p:cNvPr id="17" name="Graphic 16" descr="Document outline">
            <a:extLst>
              <a:ext uri="{FF2B5EF4-FFF2-40B4-BE49-F238E27FC236}">
                <a16:creationId xmlns:a16="http://schemas.microsoft.com/office/drawing/2014/main" id="{BD8526F1-9D73-8856-3B79-AD2F6ADFB60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965523" y="1854953"/>
            <a:ext cx="900000" cy="900000"/>
          </a:xfrm>
          <a:prstGeom prst="rect">
            <a:avLst/>
          </a:prstGeom>
        </p:spPr>
      </p:pic>
      <p:pic>
        <p:nvPicPr>
          <p:cNvPr id="18" name="Graphic 17" descr="Workflow outline">
            <a:extLst>
              <a:ext uri="{FF2B5EF4-FFF2-40B4-BE49-F238E27FC236}">
                <a16:creationId xmlns:a16="http://schemas.microsoft.com/office/drawing/2014/main" id="{D844609A-FBFC-4573-33AC-E28C11D6C6EF}"/>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284745" y="1868138"/>
            <a:ext cx="900000" cy="900000"/>
          </a:xfrm>
          <a:prstGeom prst="rect">
            <a:avLst/>
          </a:prstGeom>
        </p:spPr>
      </p:pic>
    </p:spTree>
    <p:extLst>
      <p:ext uri="{BB962C8B-B14F-4D97-AF65-F5344CB8AC3E}">
        <p14:creationId xmlns:p14="http://schemas.microsoft.com/office/powerpoint/2010/main" val="2830311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3603-4744-0614-0B5A-AEA89A9E355B}"/>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41816C6-9A8C-1226-B8D6-BDE32AA53408}"/>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00D81B-5F67-BC8A-FF8A-7513E85F198C}"/>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GOES INTO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BENEFITS OF IMPLEMENTATION</a:t>
            </a:r>
          </a:p>
        </p:txBody>
      </p:sp>
      <p:sp>
        <p:nvSpPr>
          <p:cNvPr id="8" name="Rectangle: Rounded Corners 7">
            <a:extLst>
              <a:ext uri="{FF2B5EF4-FFF2-40B4-BE49-F238E27FC236}">
                <a16:creationId xmlns:a16="http://schemas.microsoft.com/office/drawing/2014/main" id="{EF210754-617A-5D09-1A2E-FB8B907E37CE}"/>
              </a:ext>
            </a:extLst>
          </p:cNvPr>
          <p:cNvSpPr/>
          <p:nvPr/>
        </p:nvSpPr>
        <p:spPr>
          <a:xfrm>
            <a:off x="616458"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95214F89-1F16-BC51-F19D-A85B44EAC529}"/>
              </a:ext>
            </a:extLst>
          </p:cNvPr>
          <p:cNvSpPr/>
          <p:nvPr/>
        </p:nvSpPr>
        <p:spPr>
          <a:xfrm>
            <a:off x="2599272" y="1268572"/>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F02B9B40-9CEE-245B-7D9D-7AA9DF3BF2C9}"/>
              </a:ext>
            </a:extLst>
          </p:cNvPr>
          <p:cNvSpPr/>
          <p:nvPr/>
        </p:nvSpPr>
        <p:spPr>
          <a:xfrm>
            <a:off x="5878572" y="1268572"/>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a:t>
            </a:r>
            <a:r>
              <a:rPr lang="en-ZA" sz="2000" dirty="0"/>
              <a:t> SOLUTION</a:t>
            </a:r>
          </a:p>
        </p:txBody>
      </p:sp>
      <p:sp>
        <p:nvSpPr>
          <p:cNvPr id="16" name="Rectangle: Rounded Corners 15">
            <a:extLst>
              <a:ext uri="{FF2B5EF4-FFF2-40B4-BE49-F238E27FC236}">
                <a16:creationId xmlns:a16="http://schemas.microsoft.com/office/drawing/2014/main" id="{25E1FEB7-E043-EA37-874E-944A46A61CC8}"/>
              </a:ext>
            </a:extLst>
          </p:cNvPr>
          <p:cNvSpPr/>
          <p:nvPr/>
        </p:nvSpPr>
        <p:spPr>
          <a:xfrm>
            <a:off x="7861386" y="1281498"/>
            <a:ext cx="1800000" cy="10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7EBEAF7B-EDE5-BB5E-6B8E-EDCB8F87D042}"/>
              </a:ext>
            </a:extLst>
          </p:cNvPr>
          <p:cNvSpPr/>
          <p:nvPr/>
        </p:nvSpPr>
        <p:spPr>
          <a:xfrm>
            <a:off x="616458" y="2512289"/>
            <a:ext cx="1800000" cy="3960000"/>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F906AAC6-D46E-3FD2-6CD5-C5C16301C1D5}"/>
              </a:ext>
            </a:extLst>
          </p:cNvPr>
          <p:cNvSpPr txBox="1"/>
          <p:nvPr/>
        </p:nvSpPr>
        <p:spPr>
          <a:xfrm>
            <a:off x="4518514" y="1313667"/>
            <a:ext cx="1177244" cy="1015663"/>
          </a:xfrm>
          <a:prstGeom prst="rect">
            <a:avLst/>
          </a:prstGeom>
          <a:noFill/>
        </p:spPr>
        <p:txBody>
          <a:bodyPr wrap="square" rtlCol="0">
            <a:spAutoFit/>
          </a:bodyPr>
          <a:lstStyle/>
          <a:p>
            <a:pPr algn="ctr"/>
            <a:r>
              <a:rPr lang="en-ZA" sz="6000" b="1" dirty="0">
                <a:solidFill>
                  <a:schemeClr val="bg1">
                    <a:lumMod val="75000"/>
                  </a:schemeClr>
                </a:solidFill>
              </a:rPr>
              <a:t>VS</a:t>
            </a:r>
          </a:p>
        </p:txBody>
      </p:sp>
      <p:sp>
        <p:nvSpPr>
          <p:cNvPr id="4" name="TextBox 3">
            <a:extLst>
              <a:ext uri="{FF2B5EF4-FFF2-40B4-BE49-F238E27FC236}">
                <a16:creationId xmlns:a16="http://schemas.microsoft.com/office/drawing/2014/main" id="{7D34BA4D-50CF-C70A-BB35-D5DD112C8C5F}"/>
              </a:ext>
            </a:extLst>
          </p:cNvPr>
          <p:cNvSpPr txBox="1"/>
          <p:nvPr/>
        </p:nvSpPr>
        <p:spPr>
          <a:xfrm>
            <a:off x="2841659" y="2512289"/>
            <a:ext cx="2160000" cy="3960000"/>
          </a:xfrm>
          <a:prstGeom prst="roundRect">
            <a:avLst/>
          </a:prstGeom>
          <a:noFill/>
          <a:ln>
            <a:solidFill>
              <a:schemeClr val="accent6">
                <a:lumMod val="75000"/>
              </a:schemeClr>
            </a:solidFill>
          </a:ln>
        </p:spPr>
        <p:txBody>
          <a:bodyPr wrap="square" rtlCol="0">
            <a:spAutoFit/>
          </a:bodyPr>
          <a:lstStyle/>
          <a:p>
            <a:pPr algn="ctr"/>
            <a:r>
              <a:rPr lang="en-ZA" sz="2400" u="sng" dirty="0">
                <a:solidFill>
                  <a:schemeClr val="accent6">
                    <a:lumMod val="75000"/>
                  </a:schemeClr>
                </a:solidFill>
              </a:rPr>
              <a:t>Key Question</a:t>
            </a:r>
          </a:p>
        </p:txBody>
      </p:sp>
      <p:sp>
        <p:nvSpPr>
          <p:cNvPr id="6" name="TextBox 5">
            <a:extLst>
              <a:ext uri="{FF2B5EF4-FFF2-40B4-BE49-F238E27FC236}">
                <a16:creationId xmlns:a16="http://schemas.microsoft.com/office/drawing/2014/main" id="{76FFB86F-A6F8-CD72-22F9-8D40F02F5DBF}"/>
              </a:ext>
            </a:extLst>
          </p:cNvPr>
          <p:cNvSpPr txBox="1"/>
          <p:nvPr/>
        </p:nvSpPr>
        <p:spPr>
          <a:xfrm>
            <a:off x="5523327" y="2538000"/>
            <a:ext cx="2799602" cy="3960000"/>
          </a:xfrm>
          <a:prstGeom prst="roundRect">
            <a:avLst/>
          </a:prstGeom>
          <a:noFill/>
          <a:ln>
            <a:solidFill>
              <a:schemeClr val="accent6">
                <a:lumMod val="75000"/>
              </a:schemeClr>
            </a:solidFill>
          </a:ln>
        </p:spPr>
        <p:txBody>
          <a:bodyPr wrap="square" rtlCol="0">
            <a:spAutoFit/>
          </a:bodyPr>
          <a:lstStyle/>
          <a:p>
            <a:pPr algn="ctr"/>
            <a:r>
              <a:rPr lang="en-ZA" sz="2400" u="sng" dirty="0">
                <a:solidFill>
                  <a:schemeClr val="accent6">
                    <a:lumMod val="75000"/>
                  </a:schemeClr>
                </a:solidFill>
              </a:rPr>
              <a:t>Possible Answers</a:t>
            </a:r>
          </a:p>
        </p:txBody>
      </p:sp>
      <p:sp>
        <p:nvSpPr>
          <p:cNvPr id="7" name="TextBox 6">
            <a:extLst>
              <a:ext uri="{FF2B5EF4-FFF2-40B4-BE49-F238E27FC236}">
                <a16:creationId xmlns:a16="http://schemas.microsoft.com/office/drawing/2014/main" id="{6954017E-E5B3-BA34-0853-01B973CE8FE9}"/>
              </a:ext>
            </a:extLst>
          </p:cNvPr>
          <p:cNvSpPr txBox="1"/>
          <p:nvPr/>
        </p:nvSpPr>
        <p:spPr>
          <a:xfrm>
            <a:off x="8844598" y="2538000"/>
            <a:ext cx="2799602" cy="3960000"/>
          </a:xfrm>
          <a:prstGeom prst="roundRect">
            <a:avLst/>
          </a:prstGeom>
          <a:noFill/>
          <a:ln>
            <a:solidFill>
              <a:schemeClr val="accent6">
                <a:lumMod val="75000"/>
              </a:schemeClr>
            </a:solidFill>
          </a:ln>
        </p:spPr>
        <p:txBody>
          <a:bodyPr wrap="square" rtlCol="0">
            <a:spAutoFit/>
          </a:bodyPr>
          <a:lstStyle/>
          <a:p>
            <a:pPr algn="ctr"/>
            <a:r>
              <a:rPr lang="en-ZA" sz="2400" u="sng" dirty="0">
                <a:solidFill>
                  <a:schemeClr val="accent6">
                    <a:lumMod val="75000"/>
                  </a:schemeClr>
                </a:solidFill>
              </a:rPr>
              <a:t>Tools of the Trade</a:t>
            </a:r>
          </a:p>
        </p:txBody>
      </p:sp>
      <p:sp>
        <p:nvSpPr>
          <p:cNvPr id="12" name="TextBox 11">
            <a:extLst>
              <a:ext uri="{FF2B5EF4-FFF2-40B4-BE49-F238E27FC236}">
                <a16:creationId xmlns:a16="http://schemas.microsoft.com/office/drawing/2014/main" id="{20F85188-6BBE-4993-DB53-134BF1C02425}"/>
              </a:ext>
            </a:extLst>
          </p:cNvPr>
          <p:cNvSpPr txBox="1"/>
          <p:nvPr/>
        </p:nvSpPr>
        <p:spPr>
          <a:xfrm>
            <a:off x="2841658" y="3856280"/>
            <a:ext cx="2159999" cy="1323439"/>
          </a:xfrm>
          <a:prstGeom prst="rect">
            <a:avLst/>
          </a:prstGeom>
          <a:noFill/>
          <a:ln>
            <a:noFill/>
          </a:ln>
        </p:spPr>
        <p:txBody>
          <a:bodyPr wrap="square" rtlCol="0">
            <a:spAutoFit/>
          </a:bodyPr>
          <a:lstStyle/>
          <a:p>
            <a:pPr algn="ctr"/>
            <a:r>
              <a:rPr lang="en-GB" sz="2000" dirty="0">
                <a:solidFill>
                  <a:schemeClr val="accent6">
                    <a:lumMod val="75000"/>
                  </a:schemeClr>
                </a:solidFill>
              </a:rPr>
              <a:t>What are the benefits of implementing the solution?</a:t>
            </a:r>
            <a:endParaRPr lang="en-ZA" sz="2000" dirty="0">
              <a:solidFill>
                <a:schemeClr val="accent6">
                  <a:lumMod val="75000"/>
                </a:schemeClr>
              </a:solidFill>
            </a:endParaRPr>
          </a:p>
        </p:txBody>
      </p:sp>
      <p:sp>
        <p:nvSpPr>
          <p:cNvPr id="13" name="TextBox 12">
            <a:extLst>
              <a:ext uri="{FF2B5EF4-FFF2-40B4-BE49-F238E27FC236}">
                <a16:creationId xmlns:a16="http://schemas.microsoft.com/office/drawing/2014/main" id="{AE5A898B-ED8A-6A3F-070A-23058EE20E5F}"/>
              </a:ext>
            </a:extLst>
          </p:cNvPr>
          <p:cNvSpPr txBox="1"/>
          <p:nvPr/>
        </p:nvSpPr>
        <p:spPr>
          <a:xfrm>
            <a:off x="5523327" y="3312540"/>
            <a:ext cx="2799602" cy="2718693"/>
          </a:xfrm>
          <a:prstGeom prst="rect">
            <a:avLst/>
          </a:prstGeom>
          <a:noFill/>
          <a:ln>
            <a:noFill/>
          </a:ln>
        </p:spPr>
        <p:txBody>
          <a:bodyPr wrap="square" rtlCol="0">
            <a:spAutoFit/>
          </a:bodyPr>
          <a:lstStyle/>
          <a:p>
            <a:pPr marL="285750" indent="-285750">
              <a:spcAft>
                <a:spcPts val="800"/>
              </a:spcAft>
              <a:buFont typeface="Arial" panose="020B0604020202020204" pitchFamily="34" charset="0"/>
              <a:buChar char="•"/>
            </a:pPr>
            <a:r>
              <a:rPr lang="en-GB" sz="1600" dirty="0">
                <a:solidFill>
                  <a:schemeClr val="accent6">
                    <a:lumMod val="75000"/>
                  </a:schemeClr>
                </a:solidFill>
              </a:rPr>
              <a:t>VAC cases prevented or better managed</a:t>
            </a:r>
          </a:p>
          <a:p>
            <a:pPr marL="285750" indent="-285750">
              <a:spcAft>
                <a:spcPts val="800"/>
              </a:spcAft>
              <a:buFont typeface="Arial" panose="020B0604020202020204" pitchFamily="34" charset="0"/>
              <a:buChar char="•"/>
            </a:pPr>
            <a:r>
              <a:rPr lang="en-GB" sz="1600" dirty="0">
                <a:solidFill>
                  <a:schemeClr val="accent6">
                    <a:lumMod val="75000"/>
                  </a:schemeClr>
                </a:solidFill>
              </a:rPr>
              <a:t>Improved health, learning and wellbeing</a:t>
            </a:r>
          </a:p>
          <a:p>
            <a:pPr marL="285750" indent="-285750">
              <a:spcAft>
                <a:spcPts val="800"/>
              </a:spcAft>
              <a:buFont typeface="Arial" panose="020B0604020202020204" pitchFamily="34" charset="0"/>
              <a:buChar char="•"/>
            </a:pPr>
            <a:r>
              <a:rPr lang="en-GB" sz="1600" dirty="0">
                <a:solidFill>
                  <a:schemeClr val="accent6">
                    <a:lumMod val="75000"/>
                  </a:schemeClr>
                </a:solidFill>
              </a:rPr>
              <a:t>Avoided service costs</a:t>
            </a:r>
          </a:p>
          <a:p>
            <a:pPr marL="285750" indent="-285750">
              <a:spcAft>
                <a:spcPts val="800"/>
              </a:spcAft>
              <a:buFont typeface="Arial" panose="020B0604020202020204" pitchFamily="34" charset="0"/>
              <a:buChar char="•"/>
            </a:pPr>
            <a:r>
              <a:rPr lang="en-GB" sz="1600" dirty="0">
                <a:solidFill>
                  <a:schemeClr val="accent6">
                    <a:lumMod val="75000"/>
                  </a:schemeClr>
                </a:solidFill>
              </a:rPr>
              <a:t>Human capital and productivity gains</a:t>
            </a:r>
          </a:p>
          <a:p>
            <a:pPr marL="285750" indent="-285750">
              <a:spcAft>
                <a:spcPts val="800"/>
              </a:spcAft>
              <a:buFont typeface="Arial" panose="020B0604020202020204" pitchFamily="34" charset="0"/>
              <a:buChar char="•"/>
            </a:pPr>
            <a:r>
              <a:rPr lang="en-GB" sz="1600" dirty="0">
                <a:solidFill>
                  <a:schemeClr val="accent6">
                    <a:lumMod val="75000"/>
                  </a:schemeClr>
                </a:solidFill>
              </a:rPr>
              <a:t>Positive spillovers across government systems</a:t>
            </a:r>
          </a:p>
        </p:txBody>
      </p:sp>
      <p:sp>
        <p:nvSpPr>
          <p:cNvPr id="14" name="TextBox 13">
            <a:extLst>
              <a:ext uri="{FF2B5EF4-FFF2-40B4-BE49-F238E27FC236}">
                <a16:creationId xmlns:a16="http://schemas.microsoft.com/office/drawing/2014/main" id="{DBE7B3B2-A82C-9DA8-D9A3-9E892D3F45B3}"/>
              </a:ext>
            </a:extLst>
          </p:cNvPr>
          <p:cNvSpPr txBox="1"/>
          <p:nvPr/>
        </p:nvSpPr>
        <p:spPr>
          <a:xfrm>
            <a:off x="8844597" y="3379224"/>
            <a:ext cx="2799602" cy="2585323"/>
          </a:xfrm>
          <a:prstGeom prst="rect">
            <a:avLst/>
          </a:prstGeom>
          <a:noFill/>
          <a:ln>
            <a:noFill/>
          </a:ln>
        </p:spPr>
        <p:txBody>
          <a:bodyPr wrap="square" rtlCol="0">
            <a:spAutoFit/>
          </a:bodyPr>
          <a:lstStyle/>
          <a:p>
            <a:pPr marL="285750" indent="-285750">
              <a:spcAft>
                <a:spcPts val="1200"/>
              </a:spcAft>
              <a:buFont typeface="Arial" panose="020B0604020202020204" pitchFamily="34" charset="0"/>
              <a:buChar char="•"/>
            </a:pPr>
            <a:r>
              <a:rPr lang="en-GB" sz="1600" dirty="0">
                <a:solidFill>
                  <a:schemeClr val="accent6">
                    <a:lumMod val="75000"/>
                  </a:schemeClr>
                </a:solidFill>
              </a:rPr>
              <a:t>Coverage modelling</a:t>
            </a:r>
          </a:p>
          <a:p>
            <a:pPr marL="285750" indent="-285750">
              <a:spcAft>
                <a:spcPts val="1200"/>
              </a:spcAft>
              <a:buFont typeface="Arial" panose="020B0604020202020204" pitchFamily="34" charset="0"/>
              <a:buChar char="•"/>
            </a:pPr>
            <a:r>
              <a:rPr lang="en-GB" sz="1600" dirty="0">
                <a:solidFill>
                  <a:schemeClr val="accent6">
                    <a:lumMod val="75000"/>
                  </a:schemeClr>
                </a:solidFill>
              </a:rPr>
              <a:t>Impact modelling</a:t>
            </a:r>
          </a:p>
          <a:p>
            <a:pPr marL="285750" indent="-285750">
              <a:spcAft>
                <a:spcPts val="1200"/>
              </a:spcAft>
              <a:buFont typeface="Arial" panose="020B0604020202020204" pitchFamily="34" charset="0"/>
              <a:buChar char="•"/>
            </a:pPr>
            <a:r>
              <a:rPr lang="en-GB" sz="1600" dirty="0">
                <a:solidFill>
                  <a:schemeClr val="accent6">
                    <a:lumMod val="75000"/>
                  </a:schemeClr>
                </a:solidFill>
              </a:rPr>
              <a:t>Cost-benefit analysis</a:t>
            </a:r>
          </a:p>
          <a:p>
            <a:pPr marL="285750" indent="-285750">
              <a:spcAft>
                <a:spcPts val="1200"/>
              </a:spcAft>
              <a:buFont typeface="Arial" panose="020B0604020202020204" pitchFamily="34" charset="0"/>
              <a:buChar char="•"/>
            </a:pPr>
            <a:r>
              <a:rPr lang="en-GB" sz="1600" dirty="0">
                <a:solidFill>
                  <a:schemeClr val="accent6">
                    <a:lumMod val="75000"/>
                  </a:schemeClr>
                </a:solidFill>
              </a:rPr>
              <a:t>Cost-effectiveness analysis </a:t>
            </a:r>
          </a:p>
          <a:p>
            <a:pPr marL="285750" indent="-285750">
              <a:spcAft>
                <a:spcPts val="1200"/>
              </a:spcAft>
              <a:buFont typeface="Arial" panose="020B0604020202020204" pitchFamily="34" charset="0"/>
              <a:buChar char="•"/>
            </a:pPr>
            <a:r>
              <a:rPr lang="en-GB" sz="1600" dirty="0">
                <a:solidFill>
                  <a:schemeClr val="accent6">
                    <a:lumMod val="75000"/>
                  </a:schemeClr>
                </a:solidFill>
              </a:rPr>
              <a:t>Return-on-investment analysis</a:t>
            </a:r>
          </a:p>
          <a:p>
            <a:pPr marL="285750" indent="-285750">
              <a:spcAft>
                <a:spcPts val="1200"/>
              </a:spcAft>
              <a:buFont typeface="Arial" panose="020B0604020202020204" pitchFamily="34" charset="0"/>
              <a:buChar char="•"/>
            </a:pPr>
            <a:r>
              <a:rPr lang="en-GB" sz="1600" b="1" dirty="0">
                <a:solidFill>
                  <a:schemeClr val="accent6">
                    <a:lumMod val="75000"/>
                  </a:schemeClr>
                </a:solidFill>
              </a:rPr>
              <a:t>ISPCAN’s ROI Tool</a:t>
            </a:r>
            <a:endParaRPr lang="en-ZA" sz="1600" b="1" dirty="0">
              <a:solidFill>
                <a:schemeClr val="accent6">
                  <a:lumMod val="75000"/>
                </a:schemeClr>
              </a:solidFill>
            </a:endParaRPr>
          </a:p>
        </p:txBody>
      </p:sp>
      <p:pic>
        <p:nvPicPr>
          <p:cNvPr id="15" name="Picture 14" descr="A black background with blue letters&#10;&#10;AI-generated content may be incorrect.">
            <a:extLst>
              <a:ext uri="{FF2B5EF4-FFF2-40B4-BE49-F238E27FC236}">
                <a16:creationId xmlns:a16="http://schemas.microsoft.com/office/drawing/2014/main" id="{FDD3A232-4437-9A96-8958-00B6F5B2591F}"/>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20" name="Picture 19">
            <a:extLst>
              <a:ext uri="{FF2B5EF4-FFF2-40B4-BE49-F238E27FC236}">
                <a16:creationId xmlns:a16="http://schemas.microsoft.com/office/drawing/2014/main" id="{C87CC5FA-775F-4DA0-746F-E81ACD83A5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3700986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53505-6087-5224-4490-DD397A060F4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2CECA5-12AC-5DCF-7404-1C4344C388D3}"/>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9F21787-0DD6-0DC0-1328-2A4D30B476F5}"/>
              </a:ext>
            </a:extLst>
          </p:cNvPr>
          <p:cNvSpPr txBox="1"/>
          <p:nvPr/>
        </p:nvSpPr>
        <p:spPr>
          <a:xfrm>
            <a:off x="4183725" y="2837141"/>
            <a:ext cx="8937050" cy="1754326"/>
          </a:xfrm>
          <a:prstGeom prst="rect">
            <a:avLst/>
          </a:prstGeom>
          <a:noFill/>
        </p:spPr>
        <p:txBody>
          <a:bodyPr wrap="square" rtlCol="0">
            <a:spAutoFit/>
          </a:bodyPr>
          <a:lstStyle/>
          <a:p>
            <a:r>
              <a:rPr lang="en-US" sz="5400" dirty="0">
                <a:solidFill>
                  <a:schemeClr val="bg1"/>
                </a:solidFill>
              </a:rPr>
              <a:t>HOW ARE INVESTMENT </a:t>
            </a:r>
          </a:p>
          <a:p>
            <a:r>
              <a:rPr lang="en-US" sz="5400" spc="250" dirty="0">
                <a:solidFill>
                  <a:schemeClr val="bg1"/>
                </a:solidFill>
              </a:rPr>
              <a:t>CASES USED?</a:t>
            </a:r>
          </a:p>
        </p:txBody>
      </p:sp>
      <p:cxnSp>
        <p:nvCxnSpPr>
          <p:cNvPr id="6" name="Straight Connector 5">
            <a:extLst>
              <a:ext uri="{FF2B5EF4-FFF2-40B4-BE49-F238E27FC236}">
                <a16:creationId xmlns:a16="http://schemas.microsoft.com/office/drawing/2014/main" id="{1FB0B87B-243E-EC9E-B031-882431ACBC21}"/>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9BE8DA11-8F7F-F0B2-D808-CA4298021B9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1319466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02241-8EA0-D590-2261-8AB83252114D}"/>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27F7917-E32F-715C-CE9E-83FCE4A4515C}"/>
              </a:ext>
            </a:extLst>
          </p:cNvPr>
          <p:cNvSpPr/>
          <p:nvPr/>
        </p:nvSpPr>
        <p:spPr>
          <a:xfrm>
            <a:off x="475072" y="2383644"/>
            <a:ext cx="1800000" cy="70788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0" name="Rectangle: Rounded Corners 9">
            <a:extLst>
              <a:ext uri="{FF2B5EF4-FFF2-40B4-BE49-F238E27FC236}">
                <a16:creationId xmlns:a16="http://schemas.microsoft.com/office/drawing/2014/main" id="{2B7BEA36-49B8-08CD-610C-00403FB7F43D}"/>
              </a:ext>
            </a:extLst>
          </p:cNvPr>
          <p:cNvSpPr/>
          <p:nvPr/>
        </p:nvSpPr>
        <p:spPr>
          <a:xfrm>
            <a:off x="2457886" y="2383644"/>
            <a:ext cx="1800000" cy="707886"/>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11" name="Rectangle: Rounded Corners 10">
            <a:extLst>
              <a:ext uri="{FF2B5EF4-FFF2-40B4-BE49-F238E27FC236}">
                <a16:creationId xmlns:a16="http://schemas.microsoft.com/office/drawing/2014/main" id="{B2B2BE14-F1BF-2EB6-C3AA-6346AEB279C2}"/>
              </a:ext>
            </a:extLst>
          </p:cNvPr>
          <p:cNvSpPr/>
          <p:nvPr/>
        </p:nvSpPr>
        <p:spPr>
          <a:xfrm>
            <a:off x="5737186" y="2383643"/>
            <a:ext cx="1800000" cy="707885"/>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6" name="Rectangle: Rounded Corners 15">
            <a:extLst>
              <a:ext uri="{FF2B5EF4-FFF2-40B4-BE49-F238E27FC236}">
                <a16:creationId xmlns:a16="http://schemas.microsoft.com/office/drawing/2014/main" id="{B1D60271-A033-DC97-449C-DD036E3EF571}"/>
              </a:ext>
            </a:extLst>
          </p:cNvPr>
          <p:cNvSpPr/>
          <p:nvPr/>
        </p:nvSpPr>
        <p:spPr>
          <a:xfrm>
            <a:off x="7720000" y="2383643"/>
            <a:ext cx="1800000" cy="70788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C633ED61-3398-CAA9-8683-55BED31C0FFC}"/>
              </a:ext>
            </a:extLst>
          </p:cNvPr>
          <p:cNvSpPr/>
          <p:nvPr/>
        </p:nvSpPr>
        <p:spPr>
          <a:xfrm>
            <a:off x="9702814" y="2383643"/>
            <a:ext cx="1800000" cy="70788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6986160A-D175-16BC-AFAC-64F2358AF110}"/>
              </a:ext>
            </a:extLst>
          </p:cNvPr>
          <p:cNvSpPr txBox="1"/>
          <p:nvPr/>
        </p:nvSpPr>
        <p:spPr>
          <a:xfrm>
            <a:off x="4377128" y="2229753"/>
            <a:ext cx="1177244" cy="1015663"/>
          </a:xfrm>
          <a:prstGeom prst="rect">
            <a:avLst/>
          </a:prstGeom>
          <a:noFill/>
        </p:spPr>
        <p:txBody>
          <a:bodyPr wrap="square" rtlCol="0">
            <a:spAutoFit/>
          </a:bodyPr>
          <a:lstStyle/>
          <a:p>
            <a:pPr algn="ctr"/>
            <a:r>
              <a:rPr lang="en-ZA" sz="6000" b="1" dirty="0"/>
              <a:t>VS</a:t>
            </a:r>
          </a:p>
        </p:txBody>
      </p:sp>
      <p:cxnSp>
        <p:nvCxnSpPr>
          <p:cNvPr id="22" name="Straight Connector 21">
            <a:extLst>
              <a:ext uri="{FF2B5EF4-FFF2-40B4-BE49-F238E27FC236}">
                <a16:creationId xmlns:a16="http://schemas.microsoft.com/office/drawing/2014/main" id="{8A4B60F5-4A18-BA30-3CD4-4527B9D70189}"/>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2BA3E54-A23D-E55E-AB38-5BF775C94435}"/>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pic>
        <p:nvPicPr>
          <p:cNvPr id="4" name="Picture 3" descr="A black background with blue letters&#10;&#10;AI-generated content may be incorrect.">
            <a:extLst>
              <a:ext uri="{FF2B5EF4-FFF2-40B4-BE49-F238E27FC236}">
                <a16:creationId xmlns:a16="http://schemas.microsoft.com/office/drawing/2014/main" id="{A9C72C98-3C6A-41EE-3307-6C373EC0B767}"/>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7" name="Picture 6">
            <a:extLst>
              <a:ext uri="{FF2B5EF4-FFF2-40B4-BE49-F238E27FC236}">
                <a16:creationId xmlns:a16="http://schemas.microsoft.com/office/drawing/2014/main" id="{DAF9E1AB-14C9-595D-39D2-95D413F37B1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2763122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E8CF1-3A51-0857-471D-E81F5C0CC641}"/>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9E0ED85-5DBA-E33C-533B-01228D1B75A4}"/>
              </a:ext>
            </a:extLst>
          </p:cNvPr>
          <p:cNvSpPr/>
          <p:nvPr/>
        </p:nvSpPr>
        <p:spPr>
          <a:xfrm>
            <a:off x="475072" y="2106738"/>
            <a:ext cx="1800000" cy="4320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0" name="Rectangle: Rounded Corners 9">
            <a:extLst>
              <a:ext uri="{FF2B5EF4-FFF2-40B4-BE49-F238E27FC236}">
                <a16:creationId xmlns:a16="http://schemas.microsoft.com/office/drawing/2014/main" id="{64DFAD12-9851-694B-34EF-DB157239D203}"/>
              </a:ext>
            </a:extLst>
          </p:cNvPr>
          <p:cNvSpPr/>
          <p:nvPr/>
        </p:nvSpPr>
        <p:spPr>
          <a:xfrm>
            <a:off x="2457886" y="1244966"/>
            <a:ext cx="1800000" cy="707886"/>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11" name="Rectangle: Rounded Corners 10">
            <a:extLst>
              <a:ext uri="{FF2B5EF4-FFF2-40B4-BE49-F238E27FC236}">
                <a16:creationId xmlns:a16="http://schemas.microsoft.com/office/drawing/2014/main" id="{A12B4C65-E3C4-0F6C-9050-A1F381D5B127}"/>
              </a:ext>
            </a:extLst>
          </p:cNvPr>
          <p:cNvSpPr/>
          <p:nvPr/>
        </p:nvSpPr>
        <p:spPr>
          <a:xfrm>
            <a:off x="5737186"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6" name="Rectangle: Rounded Corners 15">
            <a:extLst>
              <a:ext uri="{FF2B5EF4-FFF2-40B4-BE49-F238E27FC236}">
                <a16:creationId xmlns:a16="http://schemas.microsoft.com/office/drawing/2014/main" id="{D7A723D0-4AEB-C7F7-F74B-FB927ED92BDA}"/>
              </a:ext>
            </a:extLst>
          </p:cNvPr>
          <p:cNvSpPr/>
          <p:nvPr/>
        </p:nvSpPr>
        <p:spPr>
          <a:xfrm>
            <a:off x="7720000"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DA1E15E0-D3BA-B891-0953-632AE6B13D3D}"/>
              </a:ext>
            </a:extLst>
          </p:cNvPr>
          <p:cNvSpPr/>
          <p:nvPr/>
        </p:nvSpPr>
        <p:spPr>
          <a:xfrm>
            <a:off x="9702814"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A695FF8B-846A-0E7D-4E5D-FF7BC210B02E}"/>
              </a:ext>
            </a:extLst>
          </p:cNvPr>
          <p:cNvSpPr txBox="1"/>
          <p:nvPr/>
        </p:nvSpPr>
        <p:spPr>
          <a:xfrm>
            <a:off x="4377128" y="1091075"/>
            <a:ext cx="1177244" cy="1015663"/>
          </a:xfrm>
          <a:prstGeom prst="rect">
            <a:avLst/>
          </a:prstGeom>
          <a:noFill/>
        </p:spPr>
        <p:txBody>
          <a:bodyPr wrap="square" rtlCol="0">
            <a:spAutoFit/>
          </a:bodyPr>
          <a:lstStyle/>
          <a:p>
            <a:pPr algn="ctr"/>
            <a:r>
              <a:rPr lang="en-ZA" sz="6000" b="1" dirty="0">
                <a:solidFill>
                  <a:schemeClr val="bg1">
                    <a:lumMod val="85000"/>
                  </a:schemeClr>
                </a:solidFill>
              </a:rPr>
              <a:t>VS</a:t>
            </a:r>
          </a:p>
        </p:txBody>
      </p:sp>
      <p:cxnSp>
        <p:nvCxnSpPr>
          <p:cNvPr id="22" name="Straight Connector 21">
            <a:extLst>
              <a:ext uri="{FF2B5EF4-FFF2-40B4-BE49-F238E27FC236}">
                <a16:creationId xmlns:a16="http://schemas.microsoft.com/office/drawing/2014/main" id="{1BFA6DD4-4A46-B02A-C048-E87E844064DE}"/>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C1F0048-0981-6A2E-9D4F-148C0172CFB9}"/>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graphicFrame>
        <p:nvGraphicFramePr>
          <p:cNvPr id="2" name="Chart 1">
            <a:extLst>
              <a:ext uri="{FF2B5EF4-FFF2-40B4-BE49-F238E27FC236}">
                <a16:creationId xmlns:a16="http://schemas.microsoft.com/office/drawing/2014/main" id="{8F228760-66D8-E067-F4F1-BBB7806557E6}"/>
              </a:ext>
            </a:extLst>
          </p:cNvPr>
          <p:cNvGraphicFramePr/>
          <p:nvPr/>
        </p:nvGraphicFramePr>
        <p:xfrm>
          <a:off x="2734728" y="2513846"/>
          <a:ext cx="5400000" cy="17986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D4112699-30A4-3BDA-4573-3E0EA5C570E8}"/>
              </a:ext>
            </a:extLst>
          </p:cNvPr>
          <p:cNvGraphicFramePr/>
          <p:nvPr/>
        </p:nvGraphicFramePr>
        <p:xfrm>
          <a:off x="2734728" y="4698000"/>
          <a:ext cx="5400000" cy="180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6BFBAF4-4879-9E9B-2B12-F8E8449355DD}"/>
              </a:ext>
            </a:extLst>
          </p:cNvPr>
          <p:cNvSpPr txBox="1"/>
          <p:nvPr/>
        </p:nvSpPr>
        <p:spPr>
          <a:xfrm>
            <a:off x="3041527" y="2149528"/>
            <a:ext cx="5025690" cy="276999"/>
          </a:xfrm>
          <a:prstGeom prst="rect">
            <a:avLst/>
          </a:prstGeom>
          <a:noFill/>
        </p:spPr>
        <p:txBody>
          <a:bodyPr wrap="square" rtlCol="0">
            <a:spAutoFit/>
          </a:bodyPr>
          <a:lstStyle/>
          <a:p>
            <a:pPr algn="ctr"/>
            <a:r>
              <a:rPr lang="en-GB" sz="1200" b="1" dirty="0"/>
              <a:t>Experience of childhood violence among males, by type</a:t>
            </a:r>
            <a:endParaRPr lang="en-ZA" sz="1200" b="1" dirty="0"/>
          </a:p>
        </p:txBody>
      </p:sp>
      <p:sp>
        <p:nvSpPr>
          <p:cNvPr id="12" name="TextBox 11">
            <a:extLst>
              <a:ext uri="{FF2B5EF4-FFF2-40B4-BE49-F238E27FC236}">
                <a16:creationId xmlns:a16="http://schemas.microsoft.com/office/drawing/2014/main" id="{993BCED5-B3DF-6F8A-74BF-2B72BC44EC4E}"/>
              </a:ext>
            </a:extLst>
          </p:cNvPr>
          <p:cNvSpPr txBox="1"/>
          <p:nvPr/>
        </p:nvSpPr>
        <p:spPr>
          <a:xfrm>
            <a:off x="2921883" y="4366754"/>
            <a:ext cx="5025690" cy="276999"/>
          </a:xfrm>
          <a:prstGeom prst="rect">
            <a:avLst/>
          </a:prstGeom>
          <a:noFill/>
        </p:spPr>
        <p:txBody>
          <a:bodyPr wrap="square" rtlCol="0">
            <a:spAutoFit/>
          </a:bodyPr>
          <a:lstStyle/>
          <a:p>
            <a:pPr algn="ctr"/>
            <a:r>
              <a:rPr lang="en-GB" sz="1200" b="1" dirty="0"/>
              <a:t>Experience of childhood violence among females, by type</a:t>
            </a:r>
            <a:endParaRPr lang="en-ZA" sz="1200" b="1" dirty="0"/>
          </a:p>
        </p:txBody>
      </p:sp>
      <p:sp>
        <p:nvSpPr>
          <p:cNvPr id="14" name="TextBox 13">
            <a:extLst>
              <a:ext uri="{FF2B5EF4-FFF2-40B4-BE49-F238E27FC236}">
                <a16:creationId xmlns:a16="http://schemas.microsoft.com/office/drawing/2014/main" id="{2C513BD5-66BD-EC1A-104B-2F3D4DDE47B3}"/>
              </a:ext>
            </a:extLst>
          </p:cNvPr>
          <p:cNvSpPr txBox="1"/>
          <p:nvPr/>
        </p:nvSpPr>
        <p:spPr>
          <a:xfrm>
            <a:off x="8134728" y="2166661"/>
            <a:ext cx="3867104" cy="4260077"/>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50.3% of males and 49.0% of females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in Zambia experienced some form of</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violence prior to the age of 18 years</a:t>
            </a:r>
          </a:p>
          <a:p>
            <a:pPr marL="285750" lvl="0" indent="-285750">
              <a:lnSpc>
                <a:spcPct val="150000"/>
              </a:lnSpc>
              <a:buClr>
                <a:srgbClr val="4472C4">
                  <a:lumMod val="50000"/>
                </a:srgbClr>
              </a:buClr>
              <a:buFont typeface="Arial" panose="020B0604020202020204" pitchFamily="34" charset="0"/>
              <a:buChar cha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Prevalence of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sexual violence in childhood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was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higher for girls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(23.1%) than for boys (11.7%), while prevalence of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physical and emotional violence</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was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higher for boys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(38.8% and 19.7%) than for girls (31.4% and 14.8%)</a:t>
            </a:r>
          </a:p>
          <a:p>
            <a:pPr lvl="0">
              <a:lnSpc>
                <a:spcPct val="150000"/>
              </a:lnSpc>
              <a:buClr>
                <a:srgbClr val="4472C4">
                  <a:lumMod val="50000"/>
                </a:srgbClr>
              </a:buCl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lang="en-GB" sz="1400" spc="-25" dirty="0">
                <a:solidFill>
                  <a:prstClr val="black"/>
                </a:solidFill>
                <a:latin typeface="Avenir Oblique"/>
                <a:ea typeface="Times New Roman" panose="02020603050405020304" pitchFamily="18" charset="0"/>
                <a:cs typeface="Times New Roman" panose="02020603050405020304" pitchFamily="18" charset="0"/>
              </a:rPr>
              <a:t>Rates of </a:t>
            </a:r>
            <a:r>
              <a:rPr lang="en-GB" sz="1400" b="1" spc="-25" dirty="0" err="1">
                <a:solidFill>
                  <a:prstClr val="black"/>
                </a:solidFill>
                <a:latin typeface="Avenir Oblique"/>
                <a:ea typeface="Times New Roman" panose="02020603050405020304" pitchFamily="18" charset="0"/>
                <a:cs typeface="Times New Roman" panose="02020603050405020304" pitchFamily="18" charset="0"/>
              </a:rPr>
              <a:t>polyvictimization</a:t>
            </a:r>
            <a:r>
              <a:rPr lang="en-GB" sz="1400" spc="-25" dirty="0">
                <a:solidFill>
                  <a:prstClr val="black"/>
                </a:solidFill>
                <a:latin typeface="Avenir Oblique"/>
                <a:ea typeface="Times New Roman" panose="02020603050405020304" pitchFamily="18" charset="0"/>
                <a:cs typeface="Times New Roman" panose="02020603050405020304" pitchFamily="18" charset="0"/>
              </a:rPr>
              <a:t> were high for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both boys and girls</a:t>
            </a:r>
            <a:r>
              <a:rPr lang="en-GB" sz="1400" spc="-25" dirty="0">
                <a:solidFill>
                  <a:prstClr val="black"/>
                </a:solidFill>
                <a:latin typeface="Avenir Oblique"/>
                <a:ea typeface="Times New Roman" panose="02020603050405020304" pitchFamily="18" charset="0"/>
                <a:cs typeface="Times New Roman" panose="02020603050405020304" pitchFamily="18" charset="0"/>
              </a:rPr>
              <a:t>, with around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1 in 6 children </a:t>
            </a:r>
            <a:r>
              <a:rPr lang="en-GB" sz="1400" spc="-25" dirty="0">
                <a:solidFill>
                  <a:prstClr val="black"/>
                </a:solidFill>
                <a:latin typeface="Avenir Oblique"/>
                <a:ea typeface="Times New Roman" panose="02020603050405020304" pitchFamily="18" charset="0"/>
                <a:cs typeface="Times New Roman" panose="02020603050405020304" pitchFamily="18" charset="0"/>
              </a:rPr>
              <a:t>experiencing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multiple forms of violence</a:t>
            </a:r>
          </a:p>
        </p:txBody>
      </p:sp>
      <p:pic>
        <p:nvPicPr>
          <p:cNvPr id="9" name="Picture 8" descr="A black background with blue letters&#10;&#10;AI-generated content may be incorrect.">
            <a:extLst>
              <a:ext uri="{FF2B5EF4-FFF2-40B4-BE49-F238E27FC236}">
                <a16:creationId xmlns:a16="http://schemas.microsoft.com/office/drawing/2014/main" id="{A96C0AF1-DA07-036D-3F7A-B80E2CDB3478}"/>
              </a:ext>
            </a:extLst>
          </p:cNvPr>
          <p:cNvPicPr>
            <a:picLocks noChangeAspect="1"/>
          </p:cNvPicPr>
          <p:nvPr/>
        </p:nvPicPr>
        <p:blipFill>
          <a:blip r:embed="rId4">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5" name="Picture 14">
            <a:extLst>
              <a:ext uri="{FF2B5EF4-FFF2-40B4-BE49-F238E27FC236}">
                <a16:creationId xmlns:a16="http://schemas.microsoft.com/office/drawing/2014/main" id="{DA0BF03F-043F-95C0-5686-BDB43B251A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198837" y="6534000"/>
            <a:ext cx="890722" cy="288000"/>
          </a:xfrm>
          <a:prstGeom prst="rect">
            <a:avLst/>
          </a:prstGeom>
        </p:spPr>
      </p:pic>
      <p:pic>
        <p:nvPicPr>
          <p:cNvPr id="20" name="Graphic 21">
            <a:extLst>
              <a:ext uri="{FF2B5EF4-FFF2-40B4-BE49-F238E27FC236}">
                <a16:creationId xmlns:a16="http://schemas.microsoft.com/office/drawing/2014/main" id="{DE98D5FE-987C-249B-41BA-9546FF70B14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2968279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366E-2C83-3BAD-5DB3-EC195DFB30B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26FF52A8-27FC-DD1B-FAD2-3490CF80AE8B}"/>
              </a:ext>
            </a:extLst>
          </p:cNvPr>
          <p:cNvSpPr/>
          <p:nvPr/>
        </p:nvSpPr>
        <p:spPr>
          <a:xfrm>
            <a:off x="475072" y="2106738"/>
            <a:ext cx="1800000" cy="4320000"/>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8" name="Rectangle: Rounded Corners 7">
            <a:extLst>
              <a:ext uri="{FF2B5EF4-FFF2-40B4-BE49-F238E27FC236}">
                <a16:creationId xmlns:a16="http://schemas.microsoft.com/office/drawing/2014/main" id="{F21F94F2-3268-F730-ED3F-251963F374C7}"/>
              </a:ext>
            </a:extLst>
          </p:cNvPr>
          <p:cNvSpPr/>
          <p:nvPr/>
        </p:nvSpPr>
        <p:spPr>
          <a:xfrm>
            <a:off x="475072"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1" name="Rectangle: Rounded Corners 10">
            <a:extLst>
              <a:ext uri="{FF2B5EF4-FFF2-40B4-BE49-F238E27FC236}">
                <a16:creationId xmlns:a16="http://schemas.microsoft.com/office/drawing/2014/main" id="{9BBA269D-8E0A-75B3-7890-A4DEEA681B32}"/>
              </a:ext>
            </a:extLst>
          </p:cNvPr>
          <p:cNvSpPr/>
          <p:nvPr/>
        </p:nvSpPr>
        <p:spPr>
          <a:xfrm>
            <a:off x="5737186"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6" name="Rectangle: Rounded Corners 15">
            <a:extLst>
              <a:ext uri="{FF2B5EF4-FFF2-40B4-BE49-F238E27FC236}">
                <a16:creationId xmlns:a16="http://schemas.microsoft.com/office/drawing/2014/main" id="{9C94C3E4-FB6B-224B-505A-5363A4D58F54}"/>
              </a:ext>
            </a:extLst>
          </p:cNvPr>
          <p:cNvSpPr/>
          <p:nvPr/>
        </p:nvSpPr>
        <p:spPr>
          <a:xfrm>
            <a:off x="7720000"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D4DB94FE-7DE6-B548-CC1C-4294FC6093F1}"/>
              </a:ext>
            </a:extLst>
          </p:cNvPr>
          <p:cNvSpPr/>
          <p:nvPr/>
        </p:nvSpPr>
        <p:spPr>
          <a:xfrm>
            <a:off x="9702814"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6C5864CB-95C9-9CD9-8EF7-DBAEF55154CB}"/>
              </a:ext>
            </a:extLst>
          </p:cNvPr>
          <p:cNvSpPr txBox="1"/>
          <p:nvPr/>
        </p:nvSpPr>
        <p:spPr>
          <a:xfrm>
            <a:off x="4377128" y="1091075"/>
            <a:ext cx="1177244" cy="1015663"/>
          </a:xfrm>
          <a:prstGeom prst="rect">
            <a:avLst/>
          </a:prstGeom>
          <a:noFill/>
        </p:spPr>
        <p:txBody>
          <a:bodyPr wrap="square" rtlCol="0">
            <a:spAutoFit/>
          </a:bodyPr>
          <a:lstStyle/>
          <a:p>
            <a:pPr algn="ctr"/>
            <a:r>
              <a:rPr lang="en-ZA" sz="6000" b="1" dirty="0">
                <a:solidFill>
                  <a:schemeClr val="bg1">
                    <a:lumMod val="85000"/>
                  </a:schemeClr>
                </a:solidFill>
              </a:rPr>
              <a:t>VS</a:t>
            </a:r>
          </a:p>
        </p:txBody>
      </p:sp>
      <p:cxnSp>
        <p:nvCxnSpPr>
          <p:cNvPr id="22" name="Straight Connector 21">
            <a:extLst>
              <a:ext uri="{FF2B5EF4-FFF2-40B4-BE49-F238E27FC236}">
                <a16:creationId xmlns:a16="http://schemas.microsoft.com/office/drawing/2014/main" id="{2B9DC573-0825-058B-8BBF-2E30EDA17989}"/>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435DB66-1F3E-DB68-DDEC-1E050974F6AF}"/>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pic>
        <p:nvPicPr>
          <p:cNvPr id="6" name="Picture 5">
            <a:extLst>
              <a:ext uri="{FF2B5EF4-FFF2-40B4-BE49-F238E27FC236}">
                <a16:creationId xmlns:a16="http://schemas.microsoft.com/office/drawing/2014/main" id="{549AD001-BD22-D3B2-51F0-868CEDD8E086}"/>
              </a:ext>
            </a:extLst>
          </p:cNvPr>
          <p:cNvPicPr>
            <a:picLocks noChangeAspect="1"/>
          </p:cNvPicPr>
          <p:nvPr/>
        </p:nvPicPr>
        <p:blipFill>
          <a:blip r:embed="rId2">
            <a:extLst>
              <a:ext uri="{28A0092B-C50C-407E-A947-70E740481C1C}">
                <a14:useLocalDpi xmlns:a14="http://schemas.microsoft.com/office/drawing/2010/main" val="0"/>
              </a:ext>
            </a:extLst>
          </a:blip>
          <a:srcRect b="10011"/>
          <a:stretch>
            <a:fillRect/>
          </a:stretch>
        </p:blipFill>
        <p:spPr bwMode="auto">
          <a:xfrm>
            <a:off x="2673450" y="2519411"/>
            <a:ext cx="5760000" cy="4167812"/>
          </a:xfrm>
          <a:prstGeom prst="rect">
            <a:avLst/>
          </a:prstGeom>
          <a:noFill/>
          <a:ln>
            <a:noFill/>
          </a:ln>
        </p:spPr>
      </p:pic>
      <p:sp>
        <p:nvSpPr>
          <p:cNvPr id="13" name="TextBox 12">
            <a:extLst>
              <a:ext uri="{FF2B5EF4-FFF2-40B4-BE49-F238E27FC236}">
                <a16:creationId xmlns:a16="http://schemas.microsoft.com/office/drawing/2014/main" id="{16970B5F-2D5E-F4E6-729A-1379F1161C0B}"/>
              </a:ext>
            </a:extLst>
          </p:cNvPr>
          <p:cNvSpPr txBox="1"/>
          <p:nvPr/>
        </p:nvSpPr>
        <p:spPr>
          <a:xfrm>
            <a:off x="3040605" y="2171966"/>
            <a:ext cx="5025690" cy="276999"/>
          </a:xfrm>
          <a:prstGeom prst="rect">
            <a:avLst/>
          </a:prstGeom>
          <a:noFill/>
        </p:spPr>
        <p:txBody>
          <a:bodyPr wrap="square" rtlCol="0">
            <a:spAutoFit/>
          </a:bodyPr>
          <a:lstStyle/>
          <a:p>
            <a:pPr algn="ctr"/>
            <a:r>
              <a:rPr lang="en-GB" sz="1200" b="1" dirty="0"/>
              <a:t>Summary of the economic and social costs of VAC</a:t>
            </a:r>
            <a:endParaRPr lang="en-ZA" sz="1200" b="1" dirty="0"/>
          </a:p>
        </p:txBody>
      </p:sp>
      <p:sp>
        <p:nvSpPr>
          <p:cNvPr id="15" name="TextBox 14">
            <a:extLst>
              <a:ext uri="{FF2B5EF4-FFF2-40B4-BE49-F238E27FC236}">
                <a16:creationId xmlns:a16="http://schemas.microsoft.com/office/drawing/2014/main" id="{F7CA12DB-E3E7-D6B4-3CFB-7E29ADD0BAA4}"/>
              </a:ext>
            </a:extLst>
          </p:cNvPr>
          <p:cNvSpPr txBox="1"/>
          <p:nvPr/>
        </p:nvSpPr>
        <p:spPr>
          <a:xfrm>
            <a:off x="8831828" y="2519411"/>
            <a:ext cx="3116625" cy="3936912"/>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These high rates of VAC have significant impacts in Zambia – on the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individual child victims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and their families; on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government services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in the social sectors; and on the</a:t>
            </a:r>
            <a:r>
              <a:rPr lang="en-GB" sz="1400" spc="-25" dirty="0">
                <a:solidFill>
                  <a:prstClr val="black"/>
                </a:solidFill>
                <a:latin typeface="Avenir Oblique"/>
                <a:ea typeface="Times New Roman" panose="02020603050405020304" pitchFamily="18" charset="0"/>
                <a:cs typeface="Times New Roman" panose="02020603050405020304" pitchFamily="18" charset="0"/>
              </a:rPr>
              <a:t>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broader economy</a:t>
            </a:r>
            <a:endPar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lang="en-GB" sz="1400" spc="-25" dirty="0">
                <a:solidFill>
                  <a:prstClr val="black"/>
                </a:solidFill>
                <a:latin typeface="Avenir Oblique"/>
                <a:ea typeface="Times New Roman" panose="02020603050405020304" pitchFamily="18" charset="0"/>
                <a:cs typeface="Times New Roman" panose="02020603050405020304" pitchFamily="18" charset="0"/>
              </a:rPr>
              <a:t>It is estimated that, across these various pathways, the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total economic cost of VAC in Zambia </a:t>
            </a:r>
            <a:r>
              <a:rPr lang="en-GB" sz="1400" spc="-25" dirty="0">
                <a:solidFill>
                  <a:prstClr val="black"/>
                </a:solidFill>
                <a:latin typeface="Avenir Oblique"/>
                <a:ea typeface="Times New Roman" panose="02020603050405020304" pitchFamily="18" charset="0"/>
                <a:cs typeface="Times New Roman" panose="02020603050405020304" pitchFamily="18" charset="0"/>
              </a:rPr>
              <a:t>amounts to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ZMK 40 362.9 million, equivalent to 9.12% of GDP annually</a:t>
            </a:r>
          </a:p>
        </p:txBody>
      </p:sp>
      <p:pic>
        <p:nvPicPr>
          <p:cNvPr id="4" name="Picture 3" descr="A black background with blue letters&#10;&#10;AI-generated content may be incorrect.">
            <a:extLst>
              <a:ext uri="{FF2B5EF4-FFF2-40B4-BE49-F238E27FC236}">
                <a16:creationId xmlns:a16="http://schemas.microsoft.com/office/drawing/2014/main" id="{E7D6B25E-81DD-D448-A48A-A13708A24A27}"/>
              </a:ext>
            </a:extLst>
          </p:cNvPr>
          <p:cNvPicPr>
            <a:picLocks noChangeAspect="1"/>
          </p:cNvPicPr>
          <p:nvPr/>
        </p:nvPicPr>
        <p:blipFill>
          <a:blip r:embed="rId3">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9" name="Picture 8">
            <a:extLst>
              <a:ext uri="{FF2B5EF4-FFF2-40B4-BE49-F238E27FC236}">
                <a16:creationId xmlns:a16="http://schemas.microsoft.com/office/drawing/2014/main" id="{67E70851-27A3-FDAB-55DD-BAD8FFEFCD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8837" y="6534000"/>
            <a:ext cx="890722" cy="288000"/>
          </a:xfrm>
          <a:prstGeom prst="rect">
            <a:avLst/>
          </a:prstGeom>
        </p:spPr>
      </p:pic>
      <p:pic>
        <p:nvPicPr>
          <p:cNvPr id="20" name="Graphic 21">
            <a:extLst>
              <a:ext uri="{FF2B5EF4-FFF2-40B4-BE49-F238E27FC236}">
                <a16:creationId xmlns:a16="http://schemas.microsoft.com/office/drawing/2014/main" id="{72833918-AB53-5118-AB4D-699F1F58047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66380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BEB98-6DAA-E31F-19E4-C9B24D2E780A}"/>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9F7004F7-3B3C-5139-FDDC-EC50A4393E46}"/>
              </a:ext>
            </a:extLst>
          </p:cNvPr>
          <p:cNvSpPr/>
          <p:nvPr/>
        </p:nvSpPr>
        <p:spPr>
          <a:xfrm>
            <a:off x="475072" y="2106737"/>
            <a:ext cx="1800000" cy="43200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0" name="Rectangle: Rounded Corners 9">
            <a:extLst>
              <a:ext uri="{FF2B5EF4-FFF2-40B4-BE49-F238E27FC236}">
                <a16:creationId xmlns:a16="http://schemas.microsoft.com/office/drawing/2014/main" id="{CECC45D5-484D-A4F3-3A8C-A99953044ECF}"/>
              </a:ext>
            </a:extLst>
          </p:cNvPr>
          <p:cNvSpPr/>
          <p:nvPr/>
        </p:nvSpPr>
        <p:spPr>
          <a:xfrm>
            <a:off x="2457886"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8" name="Rectangle: Rounded Corners 7">
            <a:extLst>
              <a:ext uri="{FF2B5EF4-FFF2-40B4-BE49-F238E27FC236}">
                <a16:creationId xmlns:a16="http://schemas.microsoft.com/office/drawing/2014/main" id="{5DCBD852-A076-DBF6-8540-62011A69DEA6}"/>
              </a:ext>
            </a:extLst>
          </p:cNvPr>
          <p:cNvSpPr/>
          <p:nvPr/>
        </p:nvSpPr>
        <p:spPr>
          <a:xfrm>
            <a:off x="475072"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6" name="Rectangle: Rounded Corners 15">
            <a:extLst>
              <a:ext uri="{FF2B5EF4-FFF2-40B4-BE49-F238E27FC236}">
                <a16:creationId xmlns:a16="http://schemas.microsoft.com/office/drawing/2014/main" id="{75839AC0-7B89-6055-CAC9-D659E1F7AFBA}"/>
              </a:ext>
            </a:extLst>
          </p:cNvPr>
          <p:cNvSpPr/>
          <p:nvPr/>
        </p:nvSpPr>
        <p:spPr>
          <a:xfrm>
            <a:off x="7720000"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EE32E9DF-00C6-6E4B-1F68-E2458EC40EA0}"/>
              </a:ext>
            </a:extLst>
          </p:cNvPr>
          <p:cNvSpPr/>
          <p:nvPr/>
        </p:nvSpPr>
        <p:spPr>
          <a:xfrm>
            <a:off x="9702814"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177A0D61-0772-DA41-F414-EA595FC732B3}"/>
              </a:ext>
            </a:extLst>
          </p:cNvPr>
          <p:cNvSpPr txBox="1"/>
          <p:nvPr/>
        </p:nvSpPr>
        <p:spPr>
          <a:xfrm>
            <a:off x="4377128" y="1091075"/>
            <a:ext cx="1177244" cy="1015663"/>
          </a:xfrm>
          <a:prstGeom prst="rect">
            <a:avLst/>
          </a:prstGeom>
          <a:noFill/>
        </p:spPr>
        <p:txBody>
          <a:bodyPr wrap="square" rtlCol="0">
            <a:spAutoFit/>
          </a:bodyPr>
          <a:lstStyle/>
          <a:p>
            <a:pPr algn="ctr"/>
            <a:r>
              <a:rPr lang="en-ZA" sz="6000" b="1" dirty="0">
                <a:solidFill>
                  <a:schemeClr val="bg1">
                    <a:lumMod val="85000"/>
                  </a:schemeClr>
                </a:solidFill>
              </a:rPr>
              <a:t>VS</a:t>
            </a:r>
          </a:p>
        </p:txBody>
      </p:sp>
      <p:cxnSp>
        <p:nvCxnSpPr>
          <p:cNvPr id="22" name="Straight Connector 21">
            <a:extLst>
              <a:ext uri="{FF2B5EF4-FFF2-40B4-BE49-F238E27FC236}">
                <a16:creationId xmlns:a16="http://schemas.microsoft.com/office/drawing/2014/main" id="{C96D0108-3CFF-EB14-F19E-A3A60F8869DE}"/>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C392C92-84EB-D833-F5C5-1448B1F82373}"/>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pic>
        <p:nvPicPr>
          <p:cNvPr id="2" name="Picture 1">
            <a:extLst>
              <a:ext uri="{FF2B5EF4-FFF2-40B4-BE49-F238E27FC236}">
                <a16:creationId xmlns:a16="http://schemas.microsoft.com/office/drawing/2014/main" id="{DAA3E7CE-AA08-BF54-EE4B-1811966D12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5372" y="3062831"/>
            <a:ext cx="6300000" cy="2407812"/>
          </a:xfrm>
          <a:prstGeom prst="rect">
            <a:avLst/>
          </a:prstGeom>
          <a:noFill/>
          <a:ln>
            <a:noFill/>
          </a:ln>
        </p:spPr>
      </p:pic>
      <p:sp>
        <p:nvSpPr>
          <p:cNvPr id="9" name="TextBox 8">
            <a:extLst>
              <a:ext uri="{FF2B5EF4-FFF2-40B4-BE49-F238E27FC236}">
                <a16:creationId xmlns:a16="http://schemas.microsoft.com/office/drawing/2014/main" id="{C3799BB8-B65C-0C62-042F-70E4E2160F6F}"/>
              </a:ext>
            </a:extLst>
          </p:cNvPr>
          <p:cNvSpPr txBox="1"/>
          <p:nvPr/>
        </p:nvSpPr>
        <p:spPr>
          <a:xfrm>
            <a:off x="2699251" y="2631944"/>
            <a:ext cx="6052242" cy="276999"/>
          </a:xfrm>
          <a:prstGeom prst="rect">
            <a:avLst/>
          </a:prstGeom>
          <a:noFill/>
        </p:spPr>
        <p:txBody>
          <a:bodyPr wrap="square" rtlCol="0">
            <a:spAutoFit/>
          </a:bodyPr>
          <a:lstStyle/>
          <a:p>
            <a:pPr algn="ctr"/>
            <a:r>
              <a:rPr lang="en-GB" sz="1200" b="1" dirty="0"/>
              <a:t>Rollout of staff in the systematic strengthening scenario</a:t>
            </a:r>
            <a:endParaRPr lang="en-ZA" sz="1200" b="1" dirty="0"/>
          </a:p>
        </p:txBody>
      </p:sp>
      <p:sp>
        <p:nvSpPr>
          <p:cNvPr id="13" name="TextBox 12">
            <a:extLst>
              <a:ext uri="{FF2B5EF4-FFF2-40B4-BE49-F238E27FC236}">
                <a16:creationId xmlns:a16="http://schemas.microsoft.com/office/drawing/2014/main" id="{B7D5B905-878E-5DFF-9B78-1595B99055CE}"/>
              </a:ext>
            </a:extLst>
          </p:cNvPr>
          <p:cNvSpPr txBox="1"/>
          <p:nvPr/>
        </p:nvSpPr>
        <p:spPr>
          <a:xfrm>
            <a:off x="9092243" y="2459864"/>
            <a:ext cx="2890717" cy="3613746"/>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proposed solution to the preceding problems involves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strengthening the social service workforce</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ensuring its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structure is fit for purpose</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and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increasing its size</a:t>
            </a:r>
          </a:p>
          <a:p>
            <a:pPr marL="285750" lvl="0" indent="-285750">
              <a:lnSpc>
                <a:spcPct val="150000"/>
              </a:lnSpc>
              <a:buClr>
                <a:srgbClr val="4472C4">
                  <a:lumMod val="50000"/>
                </a:srgbClr>
              </a:buClr>
              <a:buFont typeface="Arial" panose="020B0604020202020204" pitchFamily="34" charset="0"/>
              <a:buChar cha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lang="en-GB" sz="1400" spc="-25" dirty="0">
                <a:solidFill>
                  <a:prstClr val="black"/>
                </a:solidFill>
                <a:latin typeface="Avenir Oblique"/>
                <a:ea typeface="Times New Roman" panose="02020603050405020304" pitchFamily="18" charset="0"/>
                <a:cs typeface="Times New Roman" panose="02020603050405020304" pitchFamily="18" charset="0"/>
              </a:rPr>
              <a:t>The table to the left presents the envisaged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roll-out plan </a:t>
            </a:r>
            <a:r>
              <a:rPr lang="en-GB" sz="1400" spc="-25" dirty="0">
                <a:solidFill>
                  <a:prstClr val="black"/>
                </a:solidFill>
                <a:latin typeface="Avenir Oblique"/>
                <a:ea typeface="Times New Roman" panose="02020603050405020304" pitchFamily="18" charset="0"/>
                <a:cs typeface="Times New Roman" panose="02020603050405020304" pitchFamily="18" charset="0"/>
              </a:rPr>
              <a:t>for the </a:t>
            </a:r>
            <a:r>
              <a:rPr lang="en-GB" sz="1400" b="1" spc="-25" dirty="0">
                <a:solidFill>
                  <a:prstClr val="black"/>
                </a:solidFill>
                <a:latin typeface="Avenir Oblique"/>
                <a:ea typeface="Times New Roman" panose="02020603050405020304" pitchFamily="18" charset="0"/>
                <a:cs typeface="Times New Roman" panose="02020603050405020304" pitchFamily="18" charset="0"/>
              </a:rPr>
              <a:t>systematic strengthening of the social service workforce</a:t>
            </a:r>
          </a:p>
        </p:txBody>
      </p:sp>
      <p:pic>
        <p:nvPicPr>
          <p:cNvPr id="6" name="Picture 5" descr="A black background with blue letters&#10;&#10;AI-generated content may be incorrect.">
            <a:extLst>
              <a:ext uri="{FF2B5EF4-FFF2-40B4-BE49-F238E27FC236}">
                <a16:creationId xmlns:a16="http://schemas.microsoft.com/office/drawing/2014/main" id="{49FBF765-5463-00F3-5E69-8C7F3F9443F6}"/>
              </a:ext>
            </a:extLst>
          </p:cNvPr>
          <p:cNvPicPr>
            <a:picLocks noChangeAspect="1"/>
          </p:cNvPicPr>
          <p:nvPr/>
        </p:nvPicPr>
        <p:blipFill>
          <a:blip r:embed="rId3">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2" name="Picture 11">
            <a:extLst>
              <a:ext uri="{FF2B5EF4-FFF2-40B4-BE49-F238E27FC236}">
                <a16:creationId xmlns:a16="http://schemas.microsoft.com/office/drawing/2014/main" id="{60143D8E-82EF-DF52-97F7-A369C627882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8837" y="6534000"/>
            <a:ext cx="890722" cy="288000"/>
          </a:xfrm>
          <a:prstGeom prst="rect">
            <a:avLst/>
          </a:prstGeom>
        </p:spPr>
      </p:pic>
      <p:pic>
        <p:nvPicPr>
          <p:cNvPr id="15" name="Graphic 21">
            <a:extLst>
              <a:ext uri="{FF2B5EF4-FFF2-40B4-BE49-F238E27FC236}">
                <a16:creationId xmlns:a16="http://schemas.microsoft.com/office/drawing/2014/main" id="{03646BD6-21B2-68B0-6AD6-1E5C968469E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1014341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A8DAA-3108-CA3D-3117-473FE883F30F}"/>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DA7A0EC-3B0C-90A1-6BE5-F60059F58F0F}"/>
              </a:ext>
            </a:extLst>
          </p:cNvPr>
          <p:cNvSpPr/>
          <p:nvPr/>
        </p:nvSpPr>
        <p:spPr>
          <a:xfrm>
            <a:off x="475072" y="2106736"/>
            <a:ext cx="1800000" cy="432000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1" name="Rectangle: Rounded Corners 10">
            <a:extLst>
              <a:ext uri="{FF2B5EF4-FFF2-40B4-BE49-F238E27FC236}">
                <a16:creationId xmlns:a16="http://schemas.microsoft.com/office/drawing/2014/main" id="{96C7CA8E-1213-8B56-C577-12B4892045AE}"/>
              </a:ext>
            </a:extLst>
          </p:cNvPr>
          <p:cNvSpPr/>
          <p:nvPr/>
        </p:nvSpPr>
        <p:spPr>
          <a:xfrm>
            <a:off x="5673614"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0" name="Rectangle: Rounded Corners 9">
            <a:extLst>
              <a:ext uri="{FF2B5EF4-FFF2-40B4-BE49-F238E27FC236}">
                <a16:creationId xmlns:a16="http://schemas.microsoft.com/office/drawing/2014/main" id="{CE1702E8-AAFD-524F-F2C7-E70FCC3B183C}"/>
              </a:ext>
            </a:extLst>
          </p:cNvPr>
          <p:cNvSpPr/>
          <p:nvPr/>
        </p:nvSpPr>
        <p:spPr>
          <a:xfrm>
            <a:off x="2457886"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8" name="Rectangle: Rounded Corners 7">
            <a:extLst>
              <a:ext uri="{FF2B5EF4-FFF2-40B4-BE49-F238E27FC236}">
                <a16:creationId xmlns:a16="http://schemas.microsoft.com/office/drawing/2014/main" id="{3882AC37-EE41-7689-B2E3-229D1D88F9CF}"/>
              </a:ext>
            </a:extLst>
          </p:cNvPr>
          <p:cNvSpPr/>
          <p:nvPr/>
        </p:nvSpPr>
        <p:spPr>
          <a:xfrm>
            <a:off x="475072"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7" name="Rectangle: Rounded Corners 16">
            <a:extLst>
              <a:ext uri="{FF2B5EF4-FFF2-40B4-BE49-F238E27FC236}">
                <a16:creationId xmlns:a16="http://schemas.microsoft.com/office/drawing/2014/main" id="{8ECC1851-E4AC-A56F-3A78-DE8D583A7408}"/>
              </a:ext>
            </a:extLst>
          </p:cNvPr>
          <p:cNvSpPr/>
          <p:nvPr/>
        </p:nvSpPr>
        <p:spPr>
          <a:xfrm>
            <a:off x="9702814" y="1244965"/>
            <a:ext cx="1800000" cy="70788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51EECBAD-392B-4906-50FE-06499D639153}"/>
              </a:ext>
            </a:extLst>
          </p:cNvPr>
          <p:cNvSpPr txBox="1"/>
          <p:nvPr/>
        </p:nvSpPr>
        <p:spPr>
          <a:xfrm>
            <a:off x="4377128" y="1091075"/>
            <a:ext cx="1177244" cy="1015663"/>
          </a:xfrm>
          <a:prstGeom prst="rect">
            <a:avLst/>
          </a:prstGeom>
          <a:noFill/>
        </p:spPr>
        <p:txBody>
          <a:bodyPr wrap="square" rtlCol="0">
            <a:spAutoFit/>
          </a:bodyPr>
          <a:lstStyle/>
          <a:p>
            <a:pPr algn="ctr"/>
            <a:r>
              <a:rPr lang="en-ZA" sz="6000" b="1" dirty="0">
                <a:solidFill>
                  <a:schemeClr val="bg1">
                    <a:lumMod val="85000"/>
                  </a:schemeClr>
                </a:solidFill>
              </a:rPr>
              <a:t>VS</a:t>
            </a:r>
          </a:p>
        </p:txBody>
      </p:sp>
      <p:cxnSp>
        <p:nvCxnSpPr>
          <p:cNvPr id="22" name="Straight Connector 21">
            <a:extLst>
              <a:ext uri="{FF2B5EF4-FFF2-40B4-BE49-F238E27FC236}">
                <a16:creationId xmlns:a16="http://schemas.microsoft.com/office/drawing/2014/main" id="{2A1F5DDD-127C-1498-F624-B3DCFB9C8846}"/>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0DB6759-389B-3E6D-4766-7110EE3DDEF4}"/>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sp>
        <p:nvSpPr>
          <p:cNvPr id="12" name="TextBox 11">
            <a:extLst>
              <a:ext uri="{FF2B5EF4-FFF2-40B4-BE49-F238E27FC236}">
                <a16:creationId xmlns:a16="http://schemas.microsoft.com/office/drawing/2014/main" id="{C0DE67F8-06AA-9B3A-B7C5-F9B58D59DE2B}"/>
              </a:ext>
            </a:extLst>
          </p:cNvPr>
          <p:cNvSpPr txBox="1"/>
          <p:nvPr/>
        </p:nvSpPr>
        <p:spPr>
          <a:xfrm>
            <a:off x="3160769" y="2303540"/>
            <a:ext cx="5025690" cy="276999"/>
          </a:xfrm>
          <a:prstGeom prst="rect">
            <a:avLst/>
          </a:prstGeom>
          <a:noFill/>
        </p:spPr>
        <p:txBody>
          <a:bodyPr wrap="square" rtlCol="0">
            <a:spAutoFit/>
          </a:bodyPr>
          <a:lstStyle/>
          <a:p>
            <a:pPr algn="ctr"/>
            <a:r>
              <a:rPr lang="en-GB" sz="1200" b="1" dirty="0"/>
              <a:t>Cost of the systematic strengthening scenario</a:t>
            </a:r>
            <a:endParaRPr lang="en-ZA" sz="1200" b="1" dirty="0"/>
          </a:p>
        </p:txBody>
      </p:sp>
      <p:sp>
        <p:nvSpPr>
          <p:cNvPr id="14" name="TextBox 13">
            <a:extLst>
              <a:ext uri="{FF2B5EF4-FFF2-40B4-BE49-F238E27FC236}">
                <a16:creationId xmlns:a16="http://schemas.microsoft.com/office/drawing/2014/main" id="{7B407F9F-A3BF-3000-C05E-31684ACB5581}"/>
              </a:ext>
            </a:extLst>
          </p:cNvPr>
          <p:cNvSpPr txBox="1"/>
          <p:nvPr/>
        </p:nvSpPr>
        <p:spPr>
          <a:xfrm>
            <a:off x="2528251" y="4774399"/>
            <a:ext cx="6052242" cy="276999"/>
          </a:xfrm>
          <a:prstGeom prst="rect">
            <a:avLst/>
          </a:prstGeom>
          <a:noFill/>
        </p:spPr>
        <p:txBody>
          <a:bodyPr wrap="square" rtlCol="0">
            <a:spAutoFit/>
          </a:bodyPr>
          <a:lstStyle/>
          <a:p>
            <a:pPr algn="ctr"/>
            <a:r>
              <a:rPr lang="en-GB" sz="1200" b="1" dirty="0"/>
              <a:t>Total new funding required each year to implement the systematic strengthening scenario</a:t>
            </a:r>
            <a:endParaRPr lang="en-ZA" sz="1200" b="1" dirty="0"/>
          </a:p>
        </p:txBody>
      </p:sp>
      <p:pic>
        <p:nvPicPr>
          <p:cNvPr id="15" name="Picture 14">
            <a:extLst>
              <a:ext uri="{FF2B5EF4-FFF2-40B4-BE49-F238E27FC236}">
                <a16:creationId xmlns:a16="http://schemas.microsoft.com/office/drawing/2014/main" id="{C71ACBF0-FA8C-1407-AA73-D88932371A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55319" y="5159156"/>
            <a:ext cx="6300000" cy="1032581"/>
          </a:xfrm>
          <a:prstGeom prst="rect">
            <a:avLst/>
          </a:prstGeom>
          <a:noFill/>
          <a:ln>
            <a:noFill/>
          </a:ln>
        </p:spPr>
      </p:pic>
      <p:pic>
        <p:nvPicPr>
          <p:cNvPr id="19" name="Picture 18">
            <a:extLst>
              <a:ext uri="{FF2B5EF4-FFF2-40B4-BE49-F238E27FC236}">
                <a16:creationId xmlns:a16="http://schemas.microsoft.com/office/drawing/2014/main" id="{8AF5C2C3-C88A-62EA-D72F-CC60CD6D9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7886" y="2709411"/>
            <a:ext cx="6300000" cy="1309083"/>
          </a:xfrm>
          <a:prstGeom prst="rect">
            <a:avLst/>
          </a:prstGeom>
          <a:noFill/>
          <a:ln>
            <a:noFill/>
          </a:ln>
        </p:spPr>
      </p:pic>
      <p:sp>
        <p:nvSpPr>
          <p:cNvPr id="21" name="TextBox 20">
            <a:extLst>
              <a:ext uri="{FF2B5EF4-FFF2-40B4-BE49-F238E27FC236}">
                <a16:creationId xmlns:a16="http://schemas.microsoft.com/office/drawing/2014/main" id="{68E5E632-DCC5-6C8B-27E5-DB4EF312E581}"/>
              </a:ext>
            </a:extLst>
          </p:cNvPr>
          <p:cNvSpPr txBox="1"/>
          <p:nvPr/>
        </p:nvSpPr>
        <p:spPr>
          <a:xfrm>
            <a:off x="9008498" y="2986077"/>
            <a:ext cx="2890717" cy="2967415"/>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total new funding required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is around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ZMK 200 million per year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which is within the bounds of what is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fiscally affordable</a:t>
            </a:r>
          </a:p>
          <a:p>
            <a:pPr marL="285750" lvl="0" indent="-285750">
              <a:lnSpc>
                <a:spcPct val="150000"/>
              </a:lnSpc>
              <a:buClr>
                <a:srgbClr val="4472C4">
                  <a:lumMod val="50000"/>
                </a:srgbClr>
              </a:buClr>
              <a:buFont typeface="Arial" panose="020B0604020202020204" pitchFamily="34" charset="0"/>
              <a:buChar cha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annual operating cost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at full rollout is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ZMK1.7 billion per year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which is only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0.98% of the total government budget</a:t>
            </a: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p:txBody>
      </p:sp>
      <p:pic>
        <p:nvPicPr>
          <p:cNvPr id="4" name="Picture 3" descr="A black background with blue letters&#10;&#10;AI-generated content may be incorrect.">
            <a:extLst>
              <a:ext uri="{FF2B5EF4-FFF2-40B4-BE49-F238E27FC236}">
                <a16:creationId xmlns:a16="http://schemas.microsoft.com/office/drawing/2014/main" id="{656CCF8B-60DD-EBBE-A1D8-B4F9E9B8EE8C}"/>
              </a:ext>
            </a:extLst>
          </p:cNvPr>
          <p:cNvPicPr>
            <a:picLocks noChangeAspect="1"/>
          </p:cNvPicPr>
          <p:nvPr/>
        </p:nvPicPr>
        <p:blipFill>
          <a:blip r:embed="rId4">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7" name="Picture 6">
            <a:extLst>
              <a:ext uri="{FF2B5EF4-FFF2-40B4-BE49-F238E27FC236}">
                <a16:creationId xmlns:a16="http://schemas.microsoft.com/office/drawing/2014/main" id="{A8A2335C-359E-CB66-7215-F147121009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198837" y="6534000"/>
            <a:ext cx="890722" cy="288000"/>
          </a:xfrm>
          <a:prstGeom prst="rect">
            <a:avLst/>
          </a:prstGeom>
        </p:spPr>
      </p:pic>
      <p:pic>
        <p:nvPicPr>
          <p:cNvPr id="13" name="Graphic 21">
            <a:extLst>
              <a:ext uri="{FF2B5EF4-FFF2-40B4-BE49-F238E27FC236}">
                <a16:creationId xmlns:a16="http://schemas.microsoft.com/office/drawing/2014/main" id="{0A6B42B1-4ADB-A50E-121B-F512552256C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1896682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FE6F3-AC22-966E-FB5E-96F7A02E09D9}"/>
            </a:ext>
          </a:extLst>
        </p:cNvPr>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B12830F0-DBBB-1E9D-50E8-51021EF81790}"/>
              </a:ext>
            </a:extLst>
          </p:cNvPr>
          <p:cNvSpPr/>
          <p:nvPr/>
        </p:nvSpPr>
        <p:spPr>
          <a:xfrm>
            <a:off x="474395" y="2106735"/>
            <a:ext cx="1800000" cy="4320000"/>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6" name="Rectangle: Rounded Corners 15">
            <a:extLst>
              <a:ext uri="{FF2B5EF4-FFF2-40B4-BE49-F238E27FC236}">
                <a16:creationId xmlns:a16="http://schemas.microsoft.com/office/drawing/2014/main" id="{2AABD3BE-4A10-1C61-1203-989885D0247D}"/>
              </a:ext>
            </a:extLst>
          </p:cNvPr>
          <p:cNvSpPr/>
          <p:nvPr/>
        </p:nvSpPr>
        <p:spPr>
          <a:xfrm>
            <a:off x="7656428"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1" name="Rectangle: Rounded Corners 10">
            <a:extLst>
              <a:ext uri="{FF2B5EF4-FFF2-40B4-BE49-F238E27FC236}">
                <a16:creationId xmlns:a16="http://schemas.microsoft.com/office/drawing/2014/main" id="{A89F96E8-AF00-96EA-9CCE-AFB117661A31}"/>
              </a:ext>
            </a:extLst>
          </p:cNvPr>
          <p:cNvSpPr/>
          <p:nvPr/>
        </p:nvSpPr>
        <p:spPr>
          <a:xfrm>
            <a:off x="5673614"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0" name="Rectangle: Rounded Corners 9">
            <a:extLst>
              <a:ext uri="{FF2B5EF4-FFF2-40B4-BE49-F238E27FC236}">
                <a16:creationId xmlns:a16="http://schemas.microsoft.com/office/drawing/2014/main" id="{7EC24053-59F7-41E6-D70B-2652C90C67BB}"/>
              </a:ext>
            </a:extLst>
          </p:cNvPr>
          <p:cNvSpPr/>
          <p:nvPr/>
        </p:nvSpPr>
        <p:spPr>
          <a:xfrm>
            <a:off x="2457886"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8" name="Rectangle: Rounded Corners 7">
            <a:extLst>
              <a:ext uri="{FF2B5EF4-FFF2-40B4-BE49-F238E27FC236}">
                <a16:creationId xmlns:a16="http://schemas.microsoft.com/office/drawing/2014/main" id="{B9393C4D-AFFD-DD7A-654C-9FD4552FC5E1}"/>
              </a:ext>
            </a:extLst>
          </p:cNvPr>
          <p:cNvSpPr/>
          <p:nvPr/>
        </p:nvSpPr>
        <p:spPr>
          <a:xfrm>
            <a:off x="475072" y="1244306"/>
            <a:ext cx="1800000" cy="7092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8" name="TextBox 17">
            <a:extLst>
              <a:ext uri="{FF2B5EF4-FFF2-40B4-BE49-F238E27FC236}">
                <a16:creationId xmlns:a16="http://schemas.microsoft.com/office/drawing/2014/main" id="{9C0EF7F1-830C-1326-F47F-A29CFC0F23AF}"/>
              </a:ext>
            </a:extLst>
          </p:cNvPr>
          <p:cNvSpPr txBox="1"/>
          <p:nvPr/>
        </p:nvSpPr>
        <p:spPr>
          <a:xfrm>
            <a:off x="4377128" y="1091075"/>
            <a:ext cx="1177244" cy="1015663"/>
          </a:xfrm>
          <a:prstGeom prst="rect">
            <a:avLst/>
          </a:prstGeom>
          <a:noFill/>
        </p:spPr>
        <p:txBody>
          <a:bodyPr wrap="square" rtlCol="0">
            <a:spAutoFit/>
          </a:bodyPr>
          <a:lstStyle/>
          <a:p>
            <a:pPr algn="ctr"/>
            <a:r>
              <a:rPr lang="en-ZA" sz="6000" b="1" dirty="0">
                <a:solidFill>
                  <a:schemeClr val="bg1">
                    <a:lumMod val="85000"/>
                  </a:schemeClr>
                </a:solidFill>
              </a:rPr>
              <a:t>VS</a:t>
            </a:r>
          </a:p>
        </p:txBody>
      </p:sp>
      <p:cxnSp>
        <p:nvCxnSpPr>
          <p:cNvPr id="22" name="Straight Connector 21">
            <a:extLst>
              <a:ext uri="{FF2B5EF4-FFF2-40B4-BE49-F238E27FC236}">
                <a16:creationId xmlns:a16="http://schemas.microsoft.com/office/drawing/2014/main" id="{A8959A4A-8E96-D5C2-60B2-CCC7F70CCA34}"/>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6C00E9D-951E-9BA1-ED03-D09774BC5F72}"/>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graphicFrame>
        <p:nvGraphicFramePr>
          <p:cNvPr id="4" name="Table 3">
            <a:extLst>
              <a:ext uri="{FF2B5EF4-FFF2-40B4-BE49-F238E27FC236}">
                <a16:creationId xmlns:a16="http://schemas.microsoft.com/office/drawing/2014/main" id="{3F888A5D-6DE9-1E72-3BCC-81B17303105B}"/>
              </a:ext>
            </a:extLst>
          </p:cNvPr>
          <p:cNvGraphicFramePr>
            <a:graphicFrameLocks noGrp="1"/>
          </p:cNvGraphicFramePr>
          <p:nvPr/>
        </p:nvGraphicFramePr>
        <p:xfrm>
          <a:off x="2454711" y="2488037"/>
          <a:ext cx="6028055" cy="1829874"/>
        </p:xfrm>
        <a:graphic>
          <a:graphicData uri="http://schemas.openxmlformats.org/drawingml/2006/table">
            <a:tbl>
              <a:tblPr firstRow="1" firstCol="1" bandRow="1"/>
              <a:tblGrid>
                <a:gridCol w="2157095">
                  <a:extLst>
                    <a:ext uri="{9D8B030D-6E8A-4147-A177-3AD203B41FA5}">
                      <a16:colId xmlns:a16="http://schemas.microsoft.com/office/drawing/2014/main" val="3602927509"/>
                    </a:ext>
                  </a:extLst>
                </a:gridCol>
                <a:gridCol w="1229995">
                  <a:extLst>
                    <a:ext uri="{9D8B030D-6E8A-4147-A177-3AD203B41FA5}">
                      <a16:colId xmlns:a16="http://schemas.microsoft.com/office/drawing/2014/main" val="4113727540"/>
                    </a:ext>
                  </a:extLst>
                </a:gridCol>
                <a:gridCol w="1229995">
                  <a:extLst>
                    <a:ext uri="{9D8B030D-6E8A-4147-A177-3AD203B41FA5}">
                      <a16:colId xmlns:a16="http://schemas.microsoft.com/office/drawing/2014/main" val="1940769220"/>
                    </a:ext>
                  </a:extLst>
                </a:gridCol>
                <a:gridCol w="1410970">
                  <a:extLst>
                    <a:ext uri="{9D8B030D-6E8A-4147-A177-3AD203B41FA5}">
                      <a16:colId xmlns:a16="http://schemas.microsoft.com/office/drawing/2014/main" val="2418854906"/>
                    </a:ext>
                  </a:extLst>
                </a:gridCol>
              </a:tblGrid>
              <a:tr h="293087">
                <a:tc>
                  <a:txBody>
                    <a:bodyPr/>
                    <a:lstStyle/>
                    <a:p>
                      <a:pPr algn="just">
                        <a:lnSpc>
                          <a:spcPts val="1200"/>
                        </a:lnSpc>
                        <a:spcAft>
                          <a:spcPts val="800"/>
                        </a:spcAft>
                        <a:buNone/>
                      </a:pPr>
                      <a:r>
                        <a:rPr lang="en-GB" sz="900" b="1" dirty="0">
                          <a:solidFill>
                            <a:srgbClr val="C5CFE8"/>
                          </a:solidFill>
                          <a:effectLst/>
                          <a:latin typeface="Arial" panose="020B0604020202020204" pitchFamily="34" charset="0"/>
                          <a:ea typeface="Arial" panose="020B0604020202020204" pitchFamily="34" charset="0"/>
                        </a:rPr>
                        <a:t>Type of VAC</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a:txBody>
                    <a:bodyPr/>
                    <a:lstStyle/>
                    <a:p>
                      <a:pPr algn="ctr">
                        <a:lnSpc>
                          <a:spcPts val="1200"/>
                        </a:lnSpc>
                        <a:spcAft>
                          <a:spcPts val="800"/>
                        </a:spcAft>
                        <a:buNone/>
                      </a:pPr>
                      <a:r>
                        <a:rPr lang="en-GB" sz="900" b="1">
                          <a:solidFill>
                            <a:srgbClr val="C5CFE8"/>
                          </a:solidFill>
                          <a:effectLst/>
                          <a:latin typeface="Arial" panose="020B0604020202020204" pitchFamily="34" charset="0"/>
                          <a:ea typeface="Arial" panose="020B0604020202020204" pitchFamily="34" charset="0"/>
                        </a:rPr>
                        <a:t>Baseline</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a:txBody>
                    <a:bodyPr/>
                    <a:lstStyle/>
                    <a:p>
                      <a:pPr algn="ctr">
                        <a:lnSpc>
                          <a:spcPts val="1200"/>
                        </a:lnSpc>
                        <a:spcAft>
                          <a:spcPts val="800"/>
                        </a:spcAft>
                        <a:buNone/>
                      </a:pPr>
                      <a:r>
                        <a:rPr lang="en-GB" sz="900" b="1" dirty="0">
                          <a:solidFill>
                            <a:srgbClr val="C5CFE8"/>
                          </a:solidFill>
                          <a:effectLst/>
                          <a:latin typeface="Arial" panose="020B0604020202020204" pitchFamily="34" charset="0"/>
                          <a:ea typeface="Arial" panose="020B0604020202020204" pitchFamily="34" charset="0"/>
                        </a:rPr>
                        <a:t>Intervention</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a:txBody>
                    <a:bodyPr/>
                    <a:lstStyle/>
                    <a:p>
                      <a:pPr algn="ctr">
                        <a:lnSpc>
                          <a:spcPts val="1200"/>
                        </a:lnSpc>
                        <a:spcAft>
                          <a:spcPts val="800"/>
                        </a:spcAft>
                        <a:buNone/>
                      </a:pPr>
                      <a:r>
                        <a:rPr lang="en-GB" sz="900" b="1">
                          <a:solidFill>
                            <a:srgbClr val="C5CFE8"/>
                          </a:solidFill>
                          <a:effectLst/>
                          <a:latin typeface="Arial" panose="020B0604020202020204" pitchFamily="34" charset="0"/>
                          <a:ea typeface="Arial" panose="020B0604020202020204" pitchFamily="34" charset="0"/>
                        </a:rPr>
                        <a:t>Difference</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extLst>
                  <a:ext uri="{0D108BD9-81ED-4DB2-BD59-A6C34878D82A}">
                    <a16:rowId xmlns:a16="http://schemas.microsoft.com/office/drawing/2014/main" val="3874792883"/>
                  </a:ext>
                </a:extLst>
              </a:tr>
              <a:tr h="250166">
                <a:tc>
                  <a:txBody>
                    <a:bodyPr/>
                    <a:lstStyle/>
                    <a:p>
                      <a:pPr algn="just">
                        <a:lnSpc>
                          <a:spcPts val="1200"/>
                        </a:lnSpc>
                        <a:spcAft>
                          <a:spcPts val="800"/>
                        </a:spcAft>
                        <a:buNone/>
                      </a:pPr>
                      <a:r>
                        <a:rPr lang="en-GB" sz="900" b="1">
                          <a:solidFill>
                            <a:srgbClr val="1F2D4F"/>
                          </a:solidFill>
                          <a:effectLst/>
                          <a:latin typeface="Arial" panose="020B0604020202020204" pitchFamily="34" charset="0"/>
                          <a:ea typeface="Arial" panose="020B0604020202020204" pitchFamily="34" charset="0"/>
                        </a:rPr>
                        <a:t>Males</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ts val="1200"/>
                        </a:lnSpc>
                        <a:spcAft>
                          <a:spcPts val="800"/>
                        </a:spcAft>
                        <a:buNone/>
                      </a:pPr>
                      <a:r>
                        <a:rPr lang="en-GB" sz="900">
                          <a:solidFill>
                            <a:srgbClr val="000000"/>
                          </a:solidFill>
                          <a:effectLst/>
                          <a:latin typeface="Arial" panose="020B0604020202020204" pitchFamily="34" charset="0"/>
                          <a:ea typeface="Arial" panose="020B0604020202020204" pitchFamily="34" charset="0"/>
                        </a:rPr>
                        <a:t> </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ts val="1200"/>
                        </a:lnSpc>
                        <a:spcAft>
                          <a:spcPts val="800"/>
                        </a:spcAft>
                        <a:buNone/>
                      </a:pPr>
                      <a:r>
                        <a:rPr lang="en-GB" sz="900" dirty="0">
                          <a:solidFill>
                            <a:srgbClr val="000000"/>
                          </a:solidFill>
                          <a:effectLst/>
                          <a:latin typeface="Arial" panose="020B0604020202020204" pitchFamily="34" charset="0"/>
                          <a:ea typeface="Arial" panose="020B0604020202020204" pitchFamily="34" charset="0"/>
                        </a:rPr>
                        <a:t> </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ts val="1200"/>
                        </a:lnSpc>
                        <a:spcAft>
                          <a:spcPts val="800"/>
                        </a:spcAft>
                        <a:buNone/>
                      </a:pPr>
                      <a:r>
                        <a:rPr lang="en-GB" sz="900">
                          <a:solidFill>
                            <a:srgbClr val="000000"/>
                          </a:solidFill>
                          <a:effectLst/>
                          <a:latin typeface="Arial" panose="020B0604020202020204" pitchFamily="34" charset="0"/>
                          <a:ea typeface="Arial" panose="020B0604020202020204" pitchFamily="34" charset="0"/>
                        </a:rPr>
                        <a:t> </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extLst>
                  <a:ext uri="{0D108BD9-81ED-4DB2-BD59-A6C34878D82A}">
                    <a16:rowId xmlns:a16="http://schemas.microsoft.com/office/drawing/2014/main" val="1192277242"/>
                  </a:ext>
                </a:extLst>
              </a:tr>
              <a:tr h="0">
                <a:tc>
                  <a:txBody>
                    <a:bodyPr/>
                    <a:lstStyle/>
                    <a:p>
                      <a:pPr algn="just">
                        <a:lnSpc>
                          <a:spcPts val="1200"/>
                        </a:lnSpc>
                        <a:spcAft>
                          <a:spcPts val="800"/>
                        </a:spcAft>
                        <a:buNone/>
                      </a:pPr>
                      <a:r>
                        <a:rPr lang="en-GB" sz="900" dirty="0">
                          <a:effectLst/>
                          <a:latin typeface="Arial" panose="020B0604020202020204" pitchFamily="34" charset="0"/>
                          <a:ea typeface="Arial" panose="020B0604020202020204" pitchFamily="34" charset="0"/>
                        </a:rPr>
                        <a:t>Sexual</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11.70%</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7.57%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-4.13%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97697054"/>
                  </a:ext>
                </a:extLst>
              </a:tr>
              <a:tr h="0">
                <a:tc>
                  <a:txBody>
                    <a:bodyPr/>
                    <a:lstStyle/>
                    <a:p>
                      <a:pPr algn="just">
                        <a:lnSpc>
                          <a:spcPts val="1200"/>
                        </a:lnSpc>
                        <a:spcAft>
                          <a:spcPts val="800"/>
                        </a:spcAft>
                        <a:buNone/>
                      </a:pPr>
                      <a:r>
                        <a:rPr lang="en-GB" sz="900">
                          <a:effectLst/>
                          <a:latin typeface="Arial" panose="020B0604020202020204" pitchFamily="34" charset="0"/>
                          <a:ea typeface="Arial" panose="020B0604020202020204" pitchFamily="34" charset="0"/>
                        </a:rPr>
                        <a:t>Physical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38.79%</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23.47%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-15.32%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298730108"/>
                  </a:ext>
                </a:extLst>
              </a:tr>
              <a:tr h="0">
                <a:tc>
                  <a:txBody>
                    <a:bodyPr/>
                    <a:lstStyle/>
                    <a:p>
                      <a:pPr algn="just">
                        <a:lnSpc>
                          <a:spcPts val="1200"/>
                        </a:lnSpc>
                        <a:spcAft>
                          <a:spcPts val="800"/>
                        </a:spcAft>
                        <a:buNone/>
                      </a:pPr>
                      <a:r>
                        <a:rPr lang="en-GB" sz="900">
                          <a:effectLst/>
                          <a:latin typeface="Arial" panose="020B0604020202020204" pitchFamily="34" charset="0"/>
                          <a:ea typeface="Arial" panose="020B0604020202020204" pitchFamily="34" charset="0"/>
                        </a:rPr>
                        <a:t>Emotional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19.64%</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11.93%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dirty="0">
                          <a:effectLst/>
                          <a:latin typeface="Arial" panose="020B0604020202020204" pitchFamily="34" charset="0"/>
                          <a:ea typeface="Arial" panose="020B0604020202020204" pitchFamily="34" charset="0"/>
                        </a:rPr>
                        <a:t>-7.72%</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37347567"/>
                  </a:ext>
                </a:extLst>
              </a:tr>
              <a:tr h="231629">
                <a:tc>
                  <a:txBody>
                    <a:bodyPr/>
                    <a:lstStyle/>
                    <a:p>
                      <a:pPr algn="just">
                        <a:lnSpc>
                          <a:spcPts val="1200"/>
                        </a:lnSpc>
                        <a:spcAft>
                          <a:spcPts val="800"/>
                        </a:spcAft>
                        <a:buNone/>
                      </a:pPr>
                      <a:r>
                        <a:rPr lang="en-GB" sz="900" b="1" dirty="0">
                          <a:solidFill>
                            <a:srgbClr val="1F2D4F"/>
                          </a:solidFill>
                          <a:effectLst/>
                          <a:latin typeface="Arial" panose="020B0604020202020204" pitchFamily="34" charset="0"/>
                          <a:ea typeface="Arial" panose="020B0604020202020204" pitchFamily="34" charset="0"/>
                        </a:rPr>
                        <a:t>Females</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ct val="115000"/>
                        </a:lnSpc>
                        <a:buNone/>
                      </a:pPr>
                      <a:endParaRPr lang="en-ZA" sz="1100">
                        <a:effectLst/>
                        <a:latin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ct val="115000"/>
                        </a:lnSpc>
                        <a:buNone/>
                      </a:pPr>
                      <a:endParaRPr lang="en-ZA" sz="1100">
                        <a:effectLst/>
                        <a:latin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just">
                        <a:lnSpc>
                          <a:spcPct val="115000"/>
                        </a:lnSpc>
                        <a:buNone/>
                      </a:pPr>
                      <a:endParaRPr lang="en-ZA" sz="1100">
                        <a:effectLst/>
                        <a:latin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extLst>
                  <a:ext uri="{0D108BD9-81ED-4DB2-BD59-A6C34878D82A}">
                    <a16:rowId xmlns:a16="http://schemas.microsoft.com/office/drawing/2014/main" val="2610311370"/>
                  </a:ext>
                </a:extLst>
              </a:tr>
              <a:tr h="0">
                <a:tc>
                  <a:txBody>
                    <a:bodyPr/>
                    <a:lstStyle/>
                    <a:p>
                      <a:pPr algn="just">
                        <a:lnSpc>
                          <a:spcPts val="1200"/>
                        </a:lnSpc>
                        <a:spcAft>
                          <a:spcPts val="800"/>
                        </a:spcAft>
                        <a:buNone/>
                      </a:pPr>
                      <a:r>
                        <a:rPr lang="en-GB" sz="900">
                          <a:effectLst/>
                          <a:latin typeface="Arial" panose="020B0604020202020204" pitchFamily="34" charset="0"/>
                          <a:ea typeface="Arial" panose="020B0604020202020204" pitchFamily="34" charset="0"/>
                        </a:rPr>
                        <a:t>Sexual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23.07%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15.63%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-7.43%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55240833"/>
                  </a:ext>
                </a:extLst>
              </a:tr>
              <a:tr h="0">
                <a:tc>
                  <a:txBody>
                    <a:bodyPr/>
                    <a:lstStyle/>
                    <a:p>
                      <a:pPr algn="just">
                        <a:lnSpc>
                          <a:spcPts val="1200"/>
                        </a:lnSpc>
                        <a:spcAft>
                          <a:spcPts val="800"/>
                        </a:spcAft>
                        <a:buNone/>
                      </a:pPr>
                      <a:r>
                        <a:rPr lang="en-GB" sz="900" dirty="0">
                          <a:effectLst/>
                          <a:latin typeface="Arial" panose="020B0604020202020204" pitchFamily="34" charset="0"/>
                          <a:ea typeface="Arial" panose="020B0604020202020204" pitchFamily="34" charset="0"/>
                        </a:rPr>
                        <a:t>Physical</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31.36%</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18.11%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-13.25%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25816928"/>
                  </a:ext>
                </a:extLst>
              </a:tr>
              <a:tr h="0">
                <a:tc>
                  <a:txBody>
                    <a:bodyPr/>
                    <a:lstStyle/>
                    <a:p>
                      <a:pPr algn="just">
                        <a:lnSpc>
                          <a:spcPts val="1200"/>
                        </a:lnSpc>
                        <a:spcAft>
                          <a:spcPts val="800"/>
                        </a:spcAft>
                        <a:buNone/>
                      </a:pPr>
                      <a:r>
                        <a:rPr lang="en-GB" sz="900">
                          <a:effectLst/>
                          <a:latin typeface="Arial" panose="020B0604020202020204" pitchFamily="34" charset="0"/>
                          <a:ea typeface="Arial" panose="020B0604020202020204" pitchFamily="34" charset="0"/>
                        </a:rPr>
                        <a:t>Emotional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14.75%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a:effectLst/>
                          <a:latin typeface="Arial" panose="020B0604020202020204" pitchFamily="34" charset="0"/>
                          <a:ea typeface="Arial" panose="020B0604020202020204" pitchFamily="34" charset="0"/>
                        </a:rPr>
                        <a:t>8.75%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ts val="1200"/>
                        </a:lnSpc>
                        <a:spcAft>
                          <a:spcPts val="800"/>
                        </a:spcAft>
                        <a:buNone/>
                      </a:pPr>
                      <a:r>
                        <a:rPr lang="en-GB" sz="900" dirty="0">
                          <a:effectLst/>
                          <a:latin typeface="Arial" panose="020B0604020202020204" pitchFamily="34" charset="0"/>
                          <a:ea typeface="Arial" panose="020B0604020202020204" pitchFamily="34" charset="0"/>
                        </a:rPr>
                        <a:t>-6.00%</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18117777"/>
                  </a:ext>
                </a:extLst>
              </a:tr>
            </a:tbl>
          </a:graphicData>
        </a:graphic>
      </p:graphicFrame>
      <p:graphicFrame>
        <p:nvGraphicFramePr>
          <p:cNvPr id="6" name="Table 5">
            <a:extLst>
              <a:ext uri="{FF2B5EF4-FFF2-40B4-BE49-F238E27FC236}">
                <a16:creationId xmlns:a16="http://schemas.microsoft.com/office/drawing/2014/main" id="{965196E5-8BB9-2764-D3C4-70727CA94893}"/>
              </a:ext>
            </a:extLst>
          </p:cNvPr>
          <p:cNvGraphicFramePr>
            <a:graphicFrameLocks noGrp="1"/>
          </p:cNvGraphicFramePr>
          <p:nvPr/>
        </p:nvGraphicFramePr>
        <p:xfrm>
          <a:off x="2457886" y="4802893"/>
          <a:ext cx="6024880" cy="1574292"/>
        </p:xfrm>
        <a:graphic>
          <a:graphicData uri="http://schemas.openxmlformats.org/drawingml/2006/table">
            <a:tbl>
              <a:tblPr firstRow="1" firstCol="1" bandRow="1"/>
              <a:tblGrid>
                <a:gridCol w="706076">
                  <a:extLst>
                    <a:ext uri="{9D8B030D-6E8A-4147-A177-3AD203B41FA5}">
                      <a16:colId xmlns:a16="http://schemas.microsoft.com/office/drawing/2014/main" val="672481581"/>
                    </a:ext>
                  </a:extLst>
                </a:gridCol>
                <a:gridCol w="793985">
                  <a:extLst>
                    <a:ext uri="{9D8B030D-6E8A-4147-A177-3AD203B41FA5}">
                      <a16:colId xmlns:a16="http://schemas.microsoft.com/office/drawing/2014/main" val="3344548363"/>
                    </a:ext>
                  </a:extLst>
                </a:gridCol>
                <a:gridCol w="793985">
                  <a:extLst>
                    <a:ext uri="{9D8B030D-6E8A-4147-A177-3AD203B41FA5}">
                      <a16:colId xmlns:a16="http://schemas.microsoft.com/office/drawing/2014/main" val="122343826"/>
                    </a:ext>
                  </a:extLst>
                </a:gridCol>
                <a:gridCol w="793985">
                  <a:extLst>
                    <a:ext uri="{9D8B030D-6E8A-4147-A177-3AD203B41FA5}">
                      <a16:colId xmlns:a16="http://schemas.microsoft.com/office/drawing/2014/main" val="1929677733"/>
                    </a:ext>
                  </a:extLst>
                </a:gridCol>
                <a:gridCol w="793985">
                  <a:extLst>
                    <a:ext uri="{9D8B030D-6E8A-4147-A177-3AD203B41FA5}">
                      <a16:colId xmlns:a16="http://schemas.microsoft.com/office/drawing/2014/main" val="2412065547"/>
                    </a:ext>
                  </a:extLst>
                </a:gridCol>
                <a:gridCol w="793425">
                  <a:extLst>
                    <a:ext uri="{9D8B030D-6E8A-4147-A177-3AD203B41FA5}">
                      <a16:colId xmlns:a16="http://schemas.microsoft.com/office/drawing/2014/main" val="662820025"/>
                    </a:ext>
                  </a:extLst>
                </a:gridCol>
                <a:gridCol w="793425">
                  <a:extLst>
                    <a:ext uri="{9D8B030D-6E8A-4147-A177-3AD203B41FA5}">
                      <a16:colId xmlns:a16="http://schemas.microsoft.com/office/drawing/2014/main" val="3963812505"/>
                    </a:ext>
                  </a:extLst>
                </a:gridCol>
                <a:gridCol w="556014">
                  <a:extLst>
                    <a:ext uri="{9D8B030D-6E8A-4147-A177-3AD203B41FA5}">
                      <a16:colId xmlns:a16="http://schemas.microsoft.com/office/drawing/2014/main" val="2756127478"/>
                    </a:ext>
                  </a:extLst>
                </a:gridCol>
              </a:tblGrid>
              <a:tr h="0">
                <a:tc gridSpan="2">
                  <a:txBody>
                    <a:bodyPr/>
                    <a:lstStyle/>
                    <a:p>
                      <a:pPr algn="ctr">
                        <a:lnSpc>
                          <a:spcPct val="115000"/>
                        </a:lnSpc>
                        <a:spcAft>
                          <a:spcPts val="800"/>
                        </a:spcAft>
                        <a:buNone/>
                      </a:pPr>
                      <a:r>
                        <a:rPr lang="en-ZA" sz="900" b="1">
                          <a:solidFill>
                            <a:srgbClr val="C5CFE8"/>
                          </a:solidFill>
                          <a:effectLst/>
                          <a:latin typeface="Arial" panose="020B0604020202020204" pitchFamily="34" charset="0"/>
                          <a:ea typeface="Times New Roman" panose="02020603050405020304" pitchFamily="18" charset="0"/>
                        </a:rPr>
                        <a:t>Cost category</a:t>
                      </a:r>
                      <a:br>
                        <a:rPr lang="en-ZA" sz="900" b="1">
                          <a:solidFill>
                            <a:srgbClr val="C5CFE8"/>
                          </a:solidFill>
                          <a:effectLst/>
                          <a:latin typeface="Arial" panose="020B0604020202020204" pitchFamily="34" charset="0"/>
                          <a:ea typeface="Times New Roman" panose="02020603050405020304" pitchFamily="18" charset="0"/>
                        </a:rPr>
                      </a:br>
                      <a:r>
                        <a:rPr lang="en-ZA" sz="900" b="1">
                          <a:solidFill>
                            <a:srgbClr val="C5CFE8"/>
                          </a:solidFill>
                          <a:effectLst/>
                          <a:latin typeface="Arial" panose="020B0604020202020204" pitchFamily="34" charset="0"/>
                          <a:ea typeface="Times New Roman" panose="02020603050405020304" pitchFamily="18" charset="0"/>
                        </a:rPr>
                        <a:t>(ZMK millions)</a:t>
                      </a:r>
                      <a:endParaRPr lang="en-ZA" sz="1100">
                        <a:effectLst/>
                        <a:latin typeface="Arial" panose="020B0604020202020204" pitchFamily="34" charset="0"/>
                        <a:ea typeface="Arial" panose="020B0604020202020204" pitchFamily="34" charset="0"/>
                      </a:endParaRPr>
                    </a:p>
                  </a:txBody>
                  <a:tcPr marL="17780" marR="17780" marT="17780" marB="1778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hMerge="1">
                  <a:txBody>
                    <a:bodyPr/>
                    <a:lstStyle/>
                    <a:p>
                      <a:endParaRPr lang="en-ZA"/>
                    </a:p>
                  </a:txBody>
                  <a:tcPr/>
                </a:tc>
                <a:tc gridSpan="2">
                  <a:txBody>
                    <a:bodyPr/>
                    <a:lstStyle/>
                    <a:p>
                      <a:pPr algn="ctr">
                        <a:lnSpc>
                          <a:spcPct val="115000"/>
                        </a:lnSpc>
                        <a:spcAft>
                          <a:spcPts val="800"/>
                        </a:spcAft>
                        <a:buNone/>
                      </a:pPr>
                      <a:r>
                        <a:rPr lang="en-ZA" sz="900" b="1">
                          <a:solidFill>
                            <a:srgbClr val="C5CFE8"/>
                          </a:solidFill>
                          <a:effectLst/>
                          <a:latin typeface="Arial" panose="020B0604020202020204" pitchFamily="34" charset="0"/>
                          <a:ea typeface="Times New Roman" panose="02020603050405020304" pitchFamily="18" charset="0"/>
                        </a:rPr>
                        <a:t>Initial Cost</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hMerge="1">
                  <a:txBody>
                    <a:bodyPr/>
                    <a:lstStyle/>
                    <a:p>
                      <a:endParaRPr lang="en-ZA"/>
                    </a:p>
                  </a:txBody>
                  <a:tcPr/>
                </a:tc>
                <a:tc gridSpan="2">
                  <a:txBody>
                    <a:bodyPr/>
                    <a:lstStyle/>
                    <a:p>
                      <a:pPr algn="ctr">
                        <a:lnSpc>
                          <a:spcPct val="115000"/>
                        </a:lnSpc>
                        <a:spcAft>
                          <a:spcPts val="800"/>
                        </a:spcAft>
                        <a:buNone/>
                      </a:pPr>
                      <a:r>
                        <a:rPr lang="en-ZA" sz="900" b="1" dirty="0">
                          <a:solidFill>
                            <a:srgbClr val="C5CFE8"/>
                          </a:solidFill>
                          <a:effectLst/>
                          <a:latin typeface="Arial" panose="020B0604020202020204" pitchFamily="34" charset="0"/>
                          <a:ea typeface="Times New Roman" panose="02020603050405020304" pitchFamily="18" charset="0"/>
                        </a:rPr>
                        <a:t>Revised Cost</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hMerge="1">
                  <a:txBody>
                    <a:bodyPr/>
                    <a:lstStyle/>
                    <a:p>
                      <a:endParaRPr lang="en-ZA"/>
                    </a:p>
                  </a:txBody>
                  <a:tcPr/>
                </a:tc>
                <a:tc gridSpan="2">
                  <a:txBody>
                    <a:bodyPr/>
                    <a:lstStyle/>
                    <a:p>
                      <a:pPr algn="ctr">
                        <a:lnSpc>
                          <a:spcPct val="115000"/>
                        </a:lnSpc>
                        <a:spcAft>
                          <a:spcPts val="800"/>
                        </a:spcAft>
                        <a:buNone/>
                      </a:pPr>
                      <a:r>
                        <a:rPr lang="en-ZA" sz="900" b="1" dirty="0">
                          <a:solidFill>
                            <a:srgbClr val="C5CFE8"/>
                          </a:solidFill>
                          <a:effectLst/>
                          <a:latin typeface="Arial" panose="020B0604020202020204" pitchFamily="34" charset="0"/>
                          <a:ea typeface="Times New Roman" panose="02020603050405020304" pitchFamily="18" charset="0"/>
                        </a:rPr>
                        <a:t>Cost Reduction</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F2D4F"/>
                    </a:solidFill>
                  </a:tcPr>
                </a:tc>
                <a:tc hMerge="1">
                  <a:txBody>
                    <a:bodyPr/>
                    <a:lstStyle/>
                    <a:p>
                      <a:endParaRPr lang="en-ZA"/>
                    </a:p>
                  </a:txBody>
                  <a:tcPr/>
                </a:tc>
                <a:extLst>
                  <a:ext uri="{0D108BD9-81ED-4DB2-BD59-A6C34878D82A}">
                    <a16:rowId xmlns:a16="http://schemas.microsoft.com/office/drawing/2014/main" val="1874064889"/>
                  </a:ext>
                </a:extLst>
              </a:tr>
              <a:tr h="0">
                <a:tc>
                  <a:txBody>
                    <a:bodyPr/>
                    <a:lstStyle/>
                    <a:p>
                      <a:pPr algn="l">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Category</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Type</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Total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 of GDP</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Total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 of GDP</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Total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tc>
                  <a:txBody>
                    <a:bodyPr/>
                    <a:lstStyle/>
                    <a:p>
                      <a:pPr algn="ctr">
                        <a:lnSpc>
                          <a:spcPct val="115000"/>
                        </a:lnSpc>
                        <a:spcAft>
                          <a:spcPts val="800"/>
                        </a:spcAft>
                        <a:buNone/>
                      </a:pPr>
                      <a:r>
                        <a:rPr lang="en-ZA" sz="900" b="1">
                          <a:solidFill>
                            <a:srgbClr val="1F2D4F"/>
                          </a:solidFill>
                          <a:effectLst/>
                          <a:latin typeface="Arial" panose="020B0604020202020204" pitchFamily="34" charset="0"/>
                          <a:ea typeface="Times New Roman" panose="02020603050405020304" pitchFamily="18" charset="0"/>
                        </a:rPr>
                        <a:t>% of GDP</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CA0D2"/>
                    </a:solidFill>
                  </a:tcPr>
                </a:tc>
                <a:extLst>
                  <a:ext uri="{0D108BD9-81ED-4DB2-BD59-A6C34878D82A}">
                    <a16:rowId xmlns:a16="http://schemas.microsoft.com/office/drawing/2014/main" val="2933229889"/>
                  </a:ext>
                </a:extLst>
              </a:tr>
              <a:tr h="0">
                <a:tc rowSpan="2">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Direct</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Medical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3 185.7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0.72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1 334.7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0.30</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1 851.0</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0.42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51284947"/>
                  </a:ext>
                </a:extLst>
              </a:tr>
              <a:tr h="0">
                <a:tc vMerge="1">
                  <a:txBody>
                    <a:bodyPr/>
                    <a:lstStyle/>
                    <a:p>
                      <a:endParaRPr lang="en-ZA"/>
                    </a:p>
                  </a:txBody>
                  <a:tcPr/>
                </a:tc>
                <a:tc>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Non-medical</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187.5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0.04</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112.4</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0.03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75.1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0.02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42096636"/>
                  </a:ext>
                </a:extLst>
              </a:tr>
              <a:tr h="0">
                <a:tc rowSpan="2">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Indirect</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Tangible</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6 679.1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1.51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dirty="0">
                          <a:solidFill>
                            <a:srgbClr val="000000"/>
                          </a:solidFill>
                          <a:effectLst/>
                          <a:latin typeface="Arial" panose="020B0604020202020204" pitchFamily="34" charset="0"/>
                          <a:ea typeface="Times New Roman" panose="02020603050405020304" pitchFamily="18" charset="0"/>
                        </a:rPr>
                        <a:t>3 109.7</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0.70</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3 569.4</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0.81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70549047"/>
                  </a:ext>
                </a:extLst>
              </a:tr>
              <a:tr h="0">
                <a:tc vMerge="1">
                  <a:txBody>
                    <a:bodyPr/>
                    <a:lstStyle/>
                    <a:p>
                      <a:endParaRPr lang="en-ZA"/>
                    </a:p>
                  </a:txBody>
                  <a:tcPr/>
                </a:tc>
                <a:tc>
                  <a:txBody>
                    <a:bodyPr/>
                    <a:lstStyle/>
                    <a:p>
                      <a:pPr algn="l">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Intangible</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30 310.5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6.85</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13 141.3</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a:solidFill>
                            <a:srgbClr val="000000"/>
                          </a:solidFill>
                          <a:effectLst/>
                          <a:latin typeface="Arial" panose="020B0604020202020204" pitchFamily="34" charset="0"/>
                          <a:ea typeface="Times New Roman" panose="02020603050405020304" pitchFamily="18" charset="0"/>
                        </a:rPr>
                        <a:t>2.97</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r">
                        <a:lnSpc>
                          <a:spcPct val="115000"/>
                        </a:lnSpc>
                        <a:spcAft>
                          <a:spcPts val="800"/>
                        </a:spcAft>
                        <a:buNone/>
                      </a:pPr>
                      <a:r>
                        <a:rPr lang="en-ZA" sz="900" i="1">
                          <a:solidFill>
                            <a:srgbClr val="000000"/>
                          </a:solidFill>
                          <a:effectLst/>
                          <a:latin typeface="Arial" panose="020B0604020202020204" pitchFamily="34" charset="0"/>
                          <a:ea typeface="Times New Roman" panose="02020603050405020304" pitchFamily="18" charset="0"/>
                        </a:rPr>
                        <a:t>17 169.2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800"/>
                        </a:spcAft>
                        <a:buNone/>
                      </a:pPr>
                      <a:r>
                        <a:rPr lang="en-ZA" sz="900" i="1" dirty="0">
                          <a:solidFill>
                            <a:srgbClr val="000000"/>
                          </a:solidFill>
                          <a:effectLst/>
                          <a:latin typeface="Arial" panose="020B0604020202020204" pitchFamily="34" charset="0"/>
                          <a:ea typeface="Times New Roman" panose="02020603050405020304" pitchFamily="18" charset="0"/>
                        </a:rPr>
                        <a:t>3.88</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1711691"/>
                  </a:ext>
                </a:extLst>
              </a:tr>
              <a:tr h="0">
                <a:tc gridSpan="2">
                  <a:txBody>
                    <a:bodyPr/>
                    <a:lstStyle/>
                    <a:p>
                      <a:pPr algn="l">
                        <a:lnSpc>
                          <a:spcPct val="115000"/>
                        </a:lnSpc>
                        <a:spcAft>
                          <a:spcPts val="800"/>
                        </a:spcAft>
                        <a:buNone/>
                      </a:pPr>
                      <a:r>
                        <a:rPr lang="en-ZA" sz="900" b="1">
                          <a:solidFill>
                            <a:srgbClr val="000000"/>
                          </a:solidFill>
                          <a:effectLst/>
                          <a:latin typeface="Arial" panose="020B0604020202020204" pitchFamily="34" charset="0"/>
                          <a:ea typeface="Times New Roman" panose="02020603050405020304" pitchFamily="18" charset="0"/>
                        </a:rPr>
                        <a:t>Total cost of VAC</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lang="en-ZA"/>
                    </a:p>
                  </a:txBody>
                  <a:tcPr/>
                </a:tc>
                <a:tc>
                  <a:txBody>
                    <a:bodyPr/>
                    <a:lstStyle/>
                    <a:p>
                      <a:pPr algn="r">
                        <a:lnSpc>
                          <a:spcPct val="115000"/>
                        </a:lnSpc>
                        <a:spcAft>
                          <a:spcPts val="800"/>
                        </a:spcAft>
                        <a:buNone/>
                      </a:pPr>
                      <a:r>
                        <a:rPr lang="en-ZA" sz="900" b="1">
                          <a:solidFill>
                            <a:srgbClr val="000000"/>
                          </a:solidFill>
                          <a:effectLst/>
                          <a:latin typeface="Arial" panose="020B0604020202020204" pitchFamily="34" charset="0"/>
                          <a:ea typeface="Times New Roman" panose="02020603050405020304" pitchFamily="18" charset="0"/>
                        </a:rPr>
                        <a:t>40 362.9</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buNone/>
                      </a:pPr>
                      <a:r>
                        <a:rPr lang="en-ZA" sz="900" b="1">
                          <a:solidFill>
                            <a:srgbClr val="000000"/>
                          </a:solidFill>
                          <a:effectLst/>
                          <a:latin typeface="Arial" panose="020B0604020202020204" pitchFamily="34" charset="0"/>
                          <a:ea typeface="Times New Roman" panose="02020603050405020304" pitchFamily="18" charset="0"/>
                        </a:rPr>
                        <a:t>9.12</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r">
                        <a:lnSpc>
                          <a:spcPct val="115000"/>
                        </a:lnSpc>
                        <a:spcAft>
                          <a:spcPts val="800"/>
                        </a:spcAft>
                        <a:buNone/>
                      </a:pPr>
                      <a:r>
                        <a:rPr lang="en-ZA" sz="900" b="1">
                          <a:solidFill>
                            <a:srgbClr val="000000"/>
                          </a:solidFill>
                          <a:effectLst/>
                          <a:latin typeface="Arial" panose="020B0604020202020204" pitchFamily="34" charset="0"/>
                          <a:ea typeface="Times New Roman" panose="02020603050405020304" pitchFamily="18" charset="0"/>
                        </a:rPr>
                        <a:t>17 698.1</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buNone/>
                      </a:pPr>
                      <a:r>
                        <a:rPr lang="en-ZA" sz="900" b="1">
                          <a:solidFill>
                            <a:srgbClr val="000000"/>
                          </a:solidFill>
                          <a:effectLst/>
                          <a:latin typeface="Arial" panose="020B0604020202020204" pitchFamily="34" charset="0"/>
                          <a:ea typeface="Times New Roman" panose="02020603050405020304" pitchFamily="18" charset="0"/>
                        </a:rPr>
                        <a:t>4.00</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r">
                        <a:lnSpc>
                          <a:spcPct val="115000"/>
                        </a:lnSpc>
                        <a:spcAft>
                          <a:spcPts val="800"/>
                        </a:spcAft>
                        <a:buNone/>
                      </a:pPr>
                      <a:r>
                        <a:rPr lang="en-ZA" sz="900" b="1" i="1">
                          <a:solidFill>
                            <a:srgbClr val="000000"/>
                          </a:solidFill>
                          <a:effectLst/>
                          <a:latin typeface="Arial" panose="020B0604020202020204" pitchFamily="34" charset="0"/>
                          <a:ea typeface="Times New Roman" panose="02020603050405020304" pitchFamily="18" charset="0"/>
                        </a:rPr>
                        <a:t>22 664.8</a:t>
                      </a:r>
                      <a:endParaRPr lang="en-ZA" sz="110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Aft>
                          <a:spcPts val="800"/>
                        </a:spcAft>
                        <a:buNone/>
                      </a:pPr>
                      <a:r>
                        <a:rPr lang="en-ZA" sz="900" b="1" i="1" dirty="0">
                          <a:solidFill>
                            <a:srgbClr val="000000"/>
                          </a:solidFill>
                          <a:effectLst/>
                          <a:latin typeface="Arial" panose="020B0604020202020204" pitchFamily="34" charset="0"/>
                          <a:ea typeface="Times New Roman" panose="02020603050405020304" pitchFamily="18" charset="0"/>
                        </a:rPr>
                        <a:t>5.12</a:t>
                      </a:r>
                      <a:endParaRPr lang="en-ZA" sz="1100" dirty="0">
                        <a:effectLst/>
                        <a:latin typeface="Arial" panose="020B0604020202020204" pitchFamily="34" charset="0"/>
                        <a:ea typeface="Arial" panose="020B0604020202020204" pitchFamily="34" charset="0"/>
                      </a:endParaRPr>
                    </a:p>
                  </a:txBody>
                  <a:tcPr marL="17780" marR="177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61380526"/>
                  </a:ext>
                </a:extLst>
              </a:tr>
            </a:tbl>
          </a:graphicData>
        </a:graphic>
      </p:graphicFrame>
      <p:graphicFrame>
        <p:nvGraphicFramePr>
          <p:cNvPr id="7" name="Table 6">
            <a:extLst>
              <a:ext uri="{FF2B5EF4-FFF2-40B4-BE49-F238E27FC236}">
                <a16:creationId xmlns:a16="http://schemas.microsoft.com/office/drawing/2014/main" id="{6C39328E-4C2C-0278-8FEE-33B8AE42D30E}"/>
              </a:ext>
            </a:extLst>
          </p:cNvPr>
          <p:cNvGraphicFramePr>
            <a:graphicFrameLocks noGrp="1"/>
          </p:cNvGraphicFramePr>
          <p:nvPr/>
        </p:nvGraphicFramePr>
        <p:xfrm>
          <a:off x="10334445" y="3053751"/>
          <a:ext cx="208280" cy="365760"/>
        </p:xfrm>
        <a:graphic>
          <a:graphicData uri="http://schemas.openxmlformats.org/drawingml/2006/table">
            <a:tbl>
              <a:tblPr/>
              <a:tblGrid>
                <a:gridCol w="208280">
                  <a:extLst>
                    <a:ext uri="{9D8B030D-6E8A-4147-A177-3AD203B41FA5}">
                      <a16:colId xmlns:a16="http://schemas.microsoft.com/office/drawing/2014/main" val="3099739947"/>
                    </a:ext>
                  </a:extLst>
                </a:gridCol>
              </a:tblGrid>
              <a:tr h="0">
                <a:tc>
                  <a:txBody>
                    <a:bodyPr/>
                    <a:lstStyle/>
                    <a:p>
                      <a:endParaRPr lang="en-ZA"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2577466571"/>
                  </a:ext>
                </a:extLst>
              </a:tr>
            </a:tbl>
          </a:graphicData>
        </a:graphic>
      </p:graphicFrame>
      <p:sp>
        <p:nvSpPr>
          <p:cNvPr id="12" name="TextBox 11">
            <a:extLst>
              <a:ext uri="{FF2B5EF4-FFF2-40B4-BE49-F238E27FC236}">
                <a16:creationId xmlns:a16="http://schemas.microsoft.com/office/drawing/2014/main" id="{8929A99A-F3DD-27E7-B2DF-089774FBBDFC}"/>
              </a:ext>
            </a:extLst>
          </p:cNvPr>
          <p:cNvSpPr txBox="1"/>
          <p:nvPr/>
        </p:nvSpPr>
        <p:spPr>
          <a:xfrm>
            <a:off x="2409057" y="2132613"/>
            <a:ext cx="6052242" cy="276999"/>
          </a:xfrm>
          <a:prstGeom prst="rect">
            <a:avLst/>
          </a:prstGeom>
          <a:noFill/>
        </p:spPr>
        <p:txBody>
          <a:bodyPr wrap="square" rtlCol="0">
            <a:spAutoFit/>
          </a:bodyPr>
          <a:lstStyle/>
          <a:p>
            <a:pPr algn="ctr"/>
            <a:r>
              <a:rPr lang="en-GB" sz="1200" b="1" dirty="0"/>
              <a:t>Modelled impact of 90-90-90 VAC service targets on VAC prevalence</a:t>
            </a:r>
            <a:endParaRPr lang="en-ZA" sz="1200" b="1" dirty="0"/>
          </a:p>
        </p:txBody>
      </p:sp>
      <p:sp>
        <p:nvSpPr>
          <p:cNvPr id="14" name="TextBox 13">
            <a:extLst>
              <a:ext uri="{FF2B5EF4-FFF2-40B4-BE49-F238E27FC236}">
                <a16:creationId xmlns:a16="http://schemas.microsoft.com/office/drawing/2014/main" id="{590FF1E7-E3F8-FCCF-BB9D-B87DE7EFE279}"/>
              </a:ext>
            </a:extLst>
          </p:cNvPr>
          <p:cNvSpPr txBox="1"/>
          <p:nvPr/>
        </p:nvSpPr>
        <p:spPr>
          <a:xfrm>
            <a:off x="2528251" y="4446677"/>
            <a:ext cx="6052242" cy="276999"/>
          </a:xfrm>
          <a:prstGeom prst="rect">
            <a:avLst/>
          </a:prstGeom>
          <a:noFill/>
        </p:spPr>
        <p:txBody>
          <a:bodyPr wrap="square" rtlCol="0">
            <a:spAutoFit/>
          </a:bodyPr>
          <a:lstStyle/>
          <a:p>
            <a:pPr algn="ctr"/>
            <a:r>
              <a:rPr lang="en-GB" sz="1200" b="1" dirty="0"/>
              <a:t>Summarised modelled impact of 90-90-90 VAC service targets on the total cost of VAC</a:t>
            </a:r>
            <a:endParaRPr lang="en-ZA" sz="1200" b="1" dirty="0"/>
          </a:p>
        </p:txBody>
      </p:sp>
      <p:sp>
        <p:nvSpPr>
          <p:cNvPr id="19" name="TextBox 18">
            <a:extLst>
              <a:ext uri="{FF2B5EF4-FFF2-40B4-BE49-F238E27FC236}">
                <a16:creationId xmlns:a16="http://schemas.microsoft.com/office/drawing/2014/main" id="{8052B114-A9DE-1196-0B6C-D24E0B00D157}"/>
              </a:ext>
            </a:extLst>
          </p:cNvPr>
          <p:cNvSpPr txBox="1"/>
          <p:nvPr/>
        </p:nvSpPr>
        <p:spPr>
          <a:xfrm>
            <a:off x="8917962" y="2409612"/>
            <a:ext cx="3041246" cy="3936912"/>
          </a:xfrm>
          <a:prstGeom prst="rect">
            <a:avLst/>
          </a:prstGeom>
          <a:noFill/>
        </p:spPr>
        <p:txBody>
          <a:bodyPr wrap="square" rtlCol="0">
            <a:spAutoFit/>
          </a:bodyPr>
          <a:lstStyle/>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The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potential impact</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of historical achievement of improved coverage of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child protection services on VAC outcomes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was modelled</a:t>
            </a:r>
          </a:p>
          <a:p>
            <a:pPr marL="285750" lvl="0" indent="-285750">
              <a:lnSpc>
                <a:spcPct val="150000"/>
              </a:lnSpc>
              <a:buClr>
                <a:srgbClr val="4472C4">
                  <a:lumMod val="50000"/>
                </a:srgbClr>
              </a:buClr>
              <a:buFont typeface="Arial" panose="020B0604020202020204" pitchFamily="34" charset="0"/>
              <a:buChar char="•"/>
              <a:defRPr/>
            </a:pPr>
            <a:endParaRPr lang="en-GB" sz="1400" spc="-25" dirty="0">
              <a:solidFill>
                <a:prstClr val="black"/>
              </a:solidFill>
              <a:latin typeface="Avenir Oblique"/>
              <a:ea typeface="Times New Roman" panose="02020603050405020304" pitchFamily="18" charset="0"/>
              <a:cs typeface="Times New Roman" panose="02020603050405020304" pitchFamily="18" charset="0"/>
            </a:endParaRPr>
          </a:p>
          <a:p>
            <a:pPr marL="285750" lvl="0" indent="-285750">
              <a:lnSpc>
                <a:spcPct val="150000"/>
              </a:lnSpc>
              <a:buClr>
                <a:srgbClr val="4472C4">
                  <a:lumMod val="50000"/>
                </a:srgbClr>
              </a:buClr>
              <a:buFont typeface="Arial" panose="020B0604020202020204" pitchFamily="34" charset="0"/>
              <a:buChar char="•"/>
              <a:defRPr/>
            </a:pP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Under this model, the total economic cost of VAC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drops</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from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ZMK40.4 billion, or 9.12% of GDP</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to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ZMK17.7 billion, or 4.00% of GDP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 a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total cost reduction of 56.2%, </a:t>
            </a:r>
            <a:r>
              <a:rPr kumimoji="0" lang="en-GB" sz="1400" b="0"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or </a:t>
            </a:r>
            <a:r>
              <a:rPr kumimoji="0" lang="en-GB" sz="1400" b="1" i="0" u="none" strike="noStrike" kern="1200" cap="none" spc="-25" normalizeH="0" baseline="0" noProof="0" dirty="0">
                <a:ln>
                  <a:noFill/>
                </a:ln>
                <a:solidFill>
                  <a:prstClr val="black"/>
                </a:solidFill>
                <a:effectLst/>
                <a:uLnTx/>
                <a:uFillTx/>
                <a:latin typeface="Avenir Oblique"/>
                <a:ea typeface="Times New Roman" panose="02020603050405020304" pitchFamily="18" charset="0"/>
                <a:cs typeface="Times New Roman" panose="02020603050405020304" pitchFamily="18" charset="0"/>
              </a:rPr>
              <a:t>ZMK22.7 billion, equivalent to 5.12% of GDP</a:t>
            </a:r>
            <a:endParaRPr lang="en-GB" sz="1400" b="1" spc="-25" dirty="0">
              <a:solidFill>
                <a:prstClr val="black"/>
              </a:solidFill>
              <a:latin typeface="Avenir Oblique"/>
              <a:ea typeface="Times New Roman" panose="02020603050405020304" pitchFamily="18" charset="0"/>
              <a:cs typeface="Times New Roman" panose="02020603050405020304" pitchFamily="18" charset="0"/>
            </a:endParaRPr>
          </a:p>
        </p:txBody>
      </p:sp>
      <p:pic>
        <p:nvPicPr>
          <p:cNvPr id="9" name="Picture 8" descr="A black background with blue letters&#10;&#10;AI-generated content may be incorrect.">
            <a:extLst>
              <a:ext uri="{FF2B5EF4-FFF2-40B4-BE49-F238E27FC236}">
                <a16:creationId xmlns:a16="http://schemas.microsoft.com/office/drawing/2014/main" id="{84DFDB5D-016D-9933-DEA0-71C565E09E80}"/>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5" name="Picture 14">
            <a:extLst>
              <a:ext uri="{FF2B5EF4-FFF2-40B4-BE49-F238E27FC236}">
                <a16:creationId xmlns:a16="http://schemas.microsoft.com/office/drawing/2014/main" id="{4121DA30-F1FA-B9F3-77FC-E3337F9E32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pic>
        <p:nvPicPr>
          <p:cNvPr id="21" name="Graphic 21">
            <a:extLst>
              <a:ext uri="{FF2B5EF4-FFF2-40B4-BE49-F238E27FC236}">
                <a16:creationId xmlns:a16="http://schemas.microsoft.com/office/drawing/2014/main" id="{C86F10D6-2DF8-9527-661E-2F1DDB5DC6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1444120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C6DD1-3A8B-588D-AED4-A5EF1E57CAF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5FD14A1-2889-D2A9-D0FE-706258CBC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63743" y="1390741"/>
            <a:ext cx="3328092" cy="4680000"/>
          </a:xfrm>
          <a:prstGeom prst="rect">
            <a:avLst/>
          </a:prstGeom>
          <a:noFill/>
        </p:spPr>
      </p:pic>
      <p:pic>
        <p:nvPicPr>
          <p:cNvPr id="27" name="Picture 26" descr="A newspaper with a picture of a group of people&#10;&#10;AI-generated content may be incorrect.">
            <a:extLst>
              <a:ext uri="{FF2B5EF4-FFF2-40B4-BE49-F238E27FC236}">
                <a16:creationId xmlns:a16="http://schemas.microsoft.com/office/drawing/2014/main" id="{FDED813F-3CC9-0025-4DC5-007D3A19E3CD}"/>
              </a:ext>
            </a:extLst>
          </p:cNvPr>
          <p:cNvPicPr>
            <a:picLocks noChangeAspect="1"/>
          </p:cNvPicPr>
          <p:nvPr/>
        </p:nvPicPr>
        <p:blipFill>
          <a:blip r:embed="rId3">
            <a:extLst>
              <a:ext uri="{28A0092B-C50C-407E-A947-70E740481C1C}">
                <a14:useLocalDpi xmlns:a14="http://schemas.microsoft.com/office/drawing/2010/main" val="0"/>
              </a:ext>
            </a:extLst>
          </a:blip>
          <a:srcRect l="1834" t="700" r="11770" b="1"/>
          <a:stretch>
            <a:fillRect/>
          </a:stretch>
        </p:blipFill>
        <p:spPr>
          <a:xfrm>
            <a:off x="7974393" y="1390741"/>
            <a:ext cx="3053864" cy="4680000"/>
          </a:xfrm>
          <a:prstGeom prst="rect">
            <a:avLst/>
          </a:prstGeom>
        </p:spPr>
      </p:pic>
      <p:sp>
        <p:nvSpPr>
          <p:cNvPr id="28" name="Arrow: Right 27">
            <a:extLst>
              <a:ext uri="{FF2B5EF4-FFF2-40B4-BE49-F238E27FC236}">
                <a16:creationId xmlns:a16="http://schemas.microsoft.com/office/drawing/2014/main" id="{73A23EEE-91EE-5D48-C497-4D48D2D77DF5}"/>
              </a:ext>
            </a:extLst>
          </p:cNvPr>
          <p:cNvSpPr/>
          <p:nvPr/>
        </p:nvSpPr>
        <p:spPr>
          <a:xfrm>
            <a:off x="5003692" y="3177033"/>
            <a:ext cx="2458844" cy="1107416"/>
          </a:xfrm>
          <a:prstGeom prst="rightArrow">
            <a:avLst/>
          </a:prstGeom>
          <a:solidFill>
            <a:schemeClr val="accent1">
              <a:lumMod val="40000"/>
              <a:lumOff val="6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4" name="Straight Connector 3">
            <a:extLst>
              <a:ext uri="{FF2B5EF4-FFF2-40B4-BE49-F238E27FC236}">
                <a16:creationId xmlns:a16="http://schemas.microsoft.com/office/drawing/2014/main" id="{F53E77C3-B2C4-8D40-13AF-D2AC48277363}"/>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1698DE9-855E-384F-4478-0EC50C462874}"/>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HOW INVESTMENT CASES ARE USED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CASE STUDY – ZAMBIA</a:t>
            </a:r>
          </a:p>
        </p:txBody>
      </p:sp>
      <p:pic>
        <p:nvPicPr>
          <p:cNvPr id="8" name="Picture 7" descr="A black background with blue letters&#10;&#10;AI-generated content may be incorrect.">
            <a:extLst>
              <a:ext uri="{FF2B5EF4-FFF2-40B4-BE49-F238E27FC236}">
                <a16:creationId xmlns:a16="http://schemas.microsoft.com/office/drawing/2014/main" id="{3EAEB5FB-F630-08B9-7925-E396C3311ADE}"/>
              </a:ext>
            </a:extLst>
          </p:cNvPr>
          <p:cNvPicPr>
            <a:picLocks noChangeAspect="1"/>
          </p:cNvPicPr>
          <p:nvPr/>
        </p:nvPicPr>
        <p:blipFill>
          <a:blip r:embed="rId4">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0" name="Picture 9">
            <a:extLst>
              <a:ext uri="{FF2B5EF4-FFF2-40B4-BE49-F238E27FC236}">
                <a16:creationId xmlns:a16="http://schemas.microsoft.com/office/drawing/2014/main" id="{290367F2-8008-A5DF-3DE9-F3B375A520A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198837" y="6534000"/>
            <a:ext cx="890722" cy="288000"/>
          </a:xfrm>
          <a:prstGeom prst="rect">
            <a:avLst/>
          </a:prstGeom>
        </p:spPr>
      </p:pic>
      <p:pic>
        <p:nvPicPr>
          <p:cNvPr id="12" name="Graphic 21">
            <a:extLst>
              <a:ext uri="{FF2B5EF4-FFF2-40B4-BE49-F238E27FC236}">
                <a16:creationId xmlns:a16="http://schemas.microsoft.com/office/drawing/2014/main" id="{B5A5D9E3-6D34-8789-2914-50D32B1BBA2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49559" y="38181"/>
            <a:ext cx="540000" cy="626400"/>
          </a:xfrm>
          <a:prstGeom prst="rect">
            <a:avLst/>
          </a:prstGeom>
        </p:spPr>
      </p:pic>
    </p:spTree>
    <p:extLst>
      <p:ext uri="{BB962C8B-B14F-4D97-AF65-F5344CB8AC3E}">
        <p14:creationId xmlns:p14="http://schemas.microsoft.com/office/powerpoint/2010/main" val="2536346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5637A-C9F4-ADFB-602E-E9EF5F79F2D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AA08A9-16F6-6BB6-010B-1CA6C963A94D}"/>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AFD99F5-BF62-9217-9034-A28FCEAF7F90}"/>
              </a:ext>
            </a:extLst>
          </p:cNvPr>
          <p:cNvSpPr txBox="1"/>
          <p:nvPr/>
        </p:nvSpPr>
        <p:spPr>
          <a:xfrm>
            <a:off x="4183725" y="2837141"/>
            <a:ext cx="6029950" cy="1754326"/>
          </a:xfrm>
          <a:prstGeom prst="rect">
            <a:avLst/>
          </a:prstGeom>
          <a:noFill/>
        </p:spPr>
        <p:txBody>
          <a:bodyPr wrap="square" rtlCol="0">
            <a:spAutoFit/>
          </a:bodyPr>
          <a:lstStyle/>
          <a:p>
            <a:r>
              <a:rPr lang="en-US" sz="5400" spc="200" dirty="0">
                <a:solidFill>
                  <a:schemeClr val="bg1"/>
                </a:solidFill>
              </a:rPr>
              <a:t>INVESTMENT CASE TOOLS</a:t>
            </a:r>
          </a:p>
        </p:txBody>
      </p:sp>
      <p:cxnSp>
        <p:nvCxnSpPr>
          <p:cNvPr id="6" name="Straight Connector 5">
            <a:extLst>
              <a:ext uri="{FF2B5EF4-FFF2-40B4-BE49-F238E27FC236}">
                <a16:creationId xmlns:a16="http://schemas.microsoft.com/office/drawing/2014/main" id="{1D15FF45-9EED-7174-69BD-086982B52025}"/>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descr="Workflow outline">
            <a:extLst>
              <a:ext uri="{FF2B5EF4-FFF2-40B4-BE49-F238E27FC236}">
                <a16:creationId xmlns:a16="http://schemas.microsoft.com/office/drawing/2014/main" id="{1C242476-9BC5-59C7-7DCF-EAF91173A64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2551647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8F31-297E-B81E-9A01-539AE8D8B3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E76C4D-D7C7-65C9-612B-AC01FEE9B06C}"/>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B301C207-9FA9-67E7-BCC0-02914AD88E99}"/>
              </a:ext>
            </a:extLst>
          </p:cNvPr>
          <p:cNvSpPr txBox="1"/>
          <p:nvPr/>
        </p:nvSpPr>
        <p:spPr>
          <a:xfrm>
            <a:off x="4183725" y="2837141"/>
            <a:ext cx="7943963" cy="1754326"/>
          </a:xfrm>
          <a:prstGeom prst="rect">
            <a:avLst/>
          </a:prstGeom>
          <a:noFill/>
        </p:spPr>
        <p:txBody>
          <a:bodyPr wrap="square" rtlCol="0">
            <a:spAutoFit/>
          </a:bodyPr>
          <a:lstStyle/>
          <a:p>
            <a:r>
              <a:rPr lang="en-US" sz="5400" spc="200" dirty="0">
                <a:solidFill>
                  <a:schemeClr val="bg1"/>
                </a:solidFill>
              </a:rPr>
              <a:t>WHAT IS AN</a:t>
            </a:r>
          </a:p>
          <a:p>
            <a:r>
              <a:rPr lang="en-US" sz="5400" dirty="0">
                <a:solidFill>
                  <a:schemeClr val="bg1"/>
                </a:solidFill>
              </a:rPr>
              <a:t>INVESTMENT CASE?</a:t>
            </a:r>
          </a:p>
        </p:txBody>
      </p:sp>
      <p:cxnSp>
        <p:nvCxnSpPr>
          <p:cNvPr id="6" name="Straight Connector 5">
            <a:extLst>
              <a:ext uri="{FF2B5EF4-FFF2-40B4-BE49-F238E27FC236}">
                <a16:creationId xmlns:a16="http://schemas.microsoft.com/office/drawing/2014/main" id="{37F470C0-7A16-D7CD-EF6E-557B5430E2AA}"/>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1E145F18-7489-543E-31D1-D53B7F11C5C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2725354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740766-B773-200F-3C88-AA8A11DE926D}"/>
              </a:ext>
            </a:extLst>
          </p:cNvPr>
          <p:cNvSpPr txBox="1"/>
          <p:nvPr/>
        </p:nvSpPr>
        <p:spPr>
          <a:xfrm>
            <a:off x="4690297" y="1612237"/>
            <a:ext cx="6953901" cy="4486100"/>
          </a:xfrm>
          <a:prstGeom prst="rect">
            <a:avLst/>
          </a:prstGeom>
          <a:noFill/>
        </p:spPr>
        <p:txBody>
          <a:bodyPr wrap="square" rtlCol="0">
            <a:spAutoFit/>
          </a:bodyPr>
          <a:lstStyle/>
          <a:p>
            <a:pPr marL="285750" indent="-285750">
              <a:lnSpc>
                <a:spcPct val="150000"/>
              </a:lnSpc>
              <a:buClr>
                <a:srgbClr val="001959"/>
              </a:buClr>
              <a:buFont typeface="Arial" panose="020B0604020202020204" pitchFamily="34" charset="0"/>
              <a:buChar char="•"/>
            </a:pPr>
            <a:r>
              <a:rPr lang="en-GB" sz="1600" dirty="0"/>
              <a:t>To enable countries to </a:t>
            </a:r>
            <a:r>
              <a:rPr lang="en-GB" sz="1600" b="1" dirty="0"/>
              <a:t>generate their own </a:t>
            </a:r>
            <a:r>
              <a:rPr lang="en-GB" sz="1600" b="1" u="sng" dirty="0"/>
              <a:t>full</a:t>
            </a:r>
            <a:r>
              <a:rPr lang="en-GB" sz="1600" b="1" dirty="0"/>
              <a:t> investment case evidence </a:t>
            </a:r>
            <a:r>
              <a:rPr lang="en-GB" sz="1600" dirty="0"/>
              <a:t>in support of increased financing for </a:t>
            </a:r>
            <a:r>
              <a:rPr lang="en-GB" sz="1600" b="1" dirty="0"/>
              <a:t>integrated services for child protection</a:t>
            </a:r>
            <a:r>
              <a:rPr lang="en-GB" sz="1600" dirty="0"/>
              <a:t> OSRSG-VAC has developed a</a:t>
            </a:r>
            <a:r>
              <a:rPr lang="en-GB" sz="1600" b="1" dirty="0"/>
              <a:t> toolkit titled </a:t>
            </a:r>
            <a:r>
              <a:rPr lang="en-GB" sz="1600" b="1" i="1" dirty="0"/>
              <a:t>Building the Investment Case for Ending Violence Against Children – Toolkit</a:t>
            </a:r>
          </a:p>
          <a:p>
            <a:pPr>
              <a:lnSpc>
                <a:spcPct val="150000"/>
              </a:lnSpc>
              <a:buClr>
                <a:srgbClr val="001959"/>
              </a:buClr>
            </a:pPr>
            <a:endParaRPr lang="en-GB" sz="1600" dirty="0"/>
          </a:p>
          <a:p>
            <a:pPr marL="285750" indent="-285750">
              <a:lnSpc>
                <a:spcPct val="150000"/>
              </a:lnSpc>
              <a:buClr>
                <a:srgbClr val="001959"/>
              </a:buClr>
              <a:buFont typeface="Arial" panose="020B0604020202020204" pitchFamily="34" charset="0"/>
              <a:buChar char="•"/>
            </a:pPr>
            <a:r>
              <a:rPr lang="en-GB" sz="1600" dirty="0"/>
              <a:t>Using this Toolkit to </a:t>
            </a:r>
            <a:r>
              <a:rPr lang="en-GB" sz="1600" b="1" dirty="0"/>
              <a:t>develop their own country-led investment cases </a:t>
            </a:r>
            <a:r>
              <a:rPr lang="en-GB" sz="1600" dirty="0"/>
              <a:t>will </a:t>
            </a:r>
            <a:r>
              <a:rPr lang="en-GB" sz="1600" b="1" dirty="0"/>
              <a:t>enable States </a:t>
            </a:r>
            <a:r>
              <a:rPr lang="en-GB" sz="1600"/>
              <a:t>to </a:t>
            </a:r>
            <a:r>
              <a:rPr lang="en-GB" sz="1600" b="1"/>
              <a:t>support </a:t>
            </a:r>
            <a:r>
              <a:rPr lang="en-GB" sz="1600" b="1" dirty="0"/>
              <a:t>existing rights-based arguments </a:t>
            </a:r>
            <a:r>
              <a:rPr lang="en-GB" sz="1600" dirty="0"/>
              <a:t>with a clear, country-context specific evidence-based </a:t>
            </a:r>
            <a:r>
              <a:rPr lang="en-GB" sz="1600" b="1" dirty="0"/>
              <a:t>economic argument for investing in children</a:t>
            </a:r>
            <a:r>
              <a:rPr lang="en-GB" sz="1600" dirty="0"/>
              <a:t>, support prioritization of </a:t>
            </a:r>
            <a:r>
              <a:rPr lang="en-GB" sz="1600" b="1" dirty="0"/>
              <a:t>key interventions</a:t>
            </a:r>
            <a:r>
              <a:rPr lang="en-GB" sz="1600" dirty="0"/>
              <a:t>, identify areas of fragmentation, and ultimately demonstrate </a:t>
            </a:r>
            <a:r>
              <a:rPr lang="en-GB" sz="1600" b="1" dirty="0"/>
              <a:t>spending on child protection </a:t>
            </a:r>
            <a:r>
              <a:rPr lang="en-GB" sz="1600" dirty="0"/>
              <a:t>as not only a </a:t>
            </a:r>
            <a:r>
              <a:rPr lang="en-GB" sz="1600" b="1" dirty="0"/>
              <a:t>moral imperative </a:t>
            </a:r>
            <a:r>
              <a:rPr lang="en-GB" sz="1600" dirty="0"/>
              <a:t>for protecting the fundamental rights of every child, but also a </a:t>
            </a:r>
            <a:r>
              <a:rPr lang="en-GB" sz="1600" b="1" dirty="0"/>
              <a:t>sound economic investment</a:t>
            </a:r>
            <a:endParaRPr lang="en-GB" sz="1600" dirty="0"/>
          </a:p>
        </p:txBody>
      </p:sp>
      <p:pic>
        <p:nvPicPr>
          <p:cNvPr id="8" name="Picture 7">
            <a:extLst>
              <a:ext uri="{FF2B5EF4-FFF2-40B4-BE49-F238E27FC236}">
                <a16:creationId xmlns:a16="http://schemas.microsoft.com/office/drawing/2014/main" id="{E6615C17-77DD-0987-4EAB-3BE54EEA384A}"/>
              </a:ext>
            </a:extLst>
          </p:cNvPr>
          <p:cNvPicPr>
            <a:picLocks noChangeAspect="1"/>
          </p:cNvPicPr>
          <p:nvPr/>
        </p:nvPicPr>
        <p:blipFill>
          <a:blip r:embed="rId2"/>
          <a:stretch>
            <a:fillRect/>
          </a:stretch>
        </p:blipFill>
        <p:spPr>
          <a:xfrm>
            <a:off x="802766" y="1310439"/>
            <a:ext cx="3550034" cy="5040000"/>
          </a:xfrm>
          <a:prstGeom prst="rect">
            <a:avLst/>
          </a:prstGeom>
        </p:spPr>
      </p:pic>
      <p:cxnSp>
        <p:nvCxnSpPr>
          <p:cNvPr id="2" name="Straight Connector 1">
            <a:extLst>
              <a:ext uri="{FF2B5EF4-FFF2-40B4-BE49-F238E27FC236}">
                <a16:creationId xmlns:a16="http://schemas.microsoft.com/office/drawing/2014/main" id="{5B1B0FD4-4E23-4ED2-390D-2CD94C4E7C43}"/>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7952E7-17BF-902F-6B0E-C7B9F51E40EC}"/>
              </a:ext>
            </a:extLst>
          </p:cNvPr>
          <p:cNvSpPr txBox="1"/>
          <p:nvPr/>
        </p:nvSpPr>
        <p:spPr>
          <a:xfrm>
            <a:off x="706544" y="432688"/>
            <a:ext cx="8476484"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INVESTMENT CASE TOOLS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DEVELOPING A FULL CASE – THE INVESTMENT CASE TOOLKIT</a:t>
            </a:r>
          </a:p>
        </p:txBody>
      </p:sp>
      <p:pic>
        <p:nvPicPr>
          <p:cNvPr id="6" name="Picture 5" descr="A black background with blue letters&#10;&#10;AI-generated content may be incorrect.">
            <a:extLst>
              <a:ext uri="{FF2B5EF4-FFF2-40B4-BE49-F238E27FC236}">
                <a16:creationId xmlns:a16="http://schemas.microsoft.com/office/drawing/2014/main" id="{4A8C2158-2BE3-F1A5-D8F0-61ED3145EFFE}"/>
              </a:ext>
            </a:extLst>
          </p:cNvPr>
          <p:cNvPicPr>
            <a:picLocks noChangeAspect="1"/>
          </p:cNvPicPr>
          <p:nvPr/>
        </p:nvPicPr>
        <p:blipFill>
          <a:blip r:embed="rId3">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1" name="Picture 10">
            <a:extLst>
              <a:ext uri="{FF2B5EF4-FFF2-40B4-BE49-F238E27FC236}">
                <a16:creationId xmlns:a16="http://schemas.microsoft.com/office/drawing/2014/main" id="{4AF580B3-CF2D-412F-60F2-8B6A333EF36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211520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E0F13-649D-1916-3023-9EF8972D9F7A}"/>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9758B68-67F2-3BE1-4A83-E880CBE76341}"/>
              </a:ext>
            </a:extLst>
          </p:cNvPr>
          <p:cNvSpPr/>
          <p:nvPr/>
        </p:nvSpPr>
        <p:spPr>
          <a:xfrm>
            <a:off x="475072" y="2383644"/>
            <a:ext cx="1800000" cy="70788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0" name="Rectangle: Rounded Corners 9">
            <a:extLst>
              <a:ext uri="{FF2B5EF4-FFF2-40B4-BE49-F238E27FC236}">
                <a16:creationId xmlns:a16="http://schemas.microsoft.com/office/drawing/2014/main" id="{FDE59299-1E45-C1DE-4219-8FA69454AC72}"/>
              </a:ext>
            </a:extLst>
          </p:cNvPr>
          <p:cNvSpPr/>
          <p:nvPr/>
        </p:nvSpPr>
        <p:spPr>
          <a:xfrm>
            <a:off x="2457886" y="2383644"/>
            <a:ext cx="1800000" cy="707886"/>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11" name="Rectangle: Rounded Corners 10">
            <a:extLst>
              <a:ext uri="{FF2B5EF4-FFF2-40B4-BE49-F238E27FC236}">
                <a16:creationId xmlns:a16="http://schemas.microsoft.com/office/drawing/2014/main" id="{A428328A-C086-1169-1561-97BB42885E56}"/>
              </a:ext>
            </a:extLst>
          </p:cNvPr>
          <p:cNvSpPr/>
          <p:nvPr/>
        </p:nvSpPr>
        <p:spPr>
          <a:xfrm>
            <a:off x="5737186" y="2383643"/>
            <a:ext cx="1800000" cy="707885"/>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6" name="Rectangle: Rounded Corners 15">
            <a:extLst>
              <a:ext uri="{FF2B5EF4-FFF2-40B4-BE49-F238E27FC236}">
                <a16:creationId xmlns:a16="http://schemas.microsoft.com/office/drawing/2014/main" id="{0442451E-9810-8CBB-77AD-B15C6185D764}"/>
              </a:ext>
            </a:extLst>
          </p:cNvPr>
          <p:cNvSpPr/>
          <p:nvPr/>
        </p:nvSpPr>
        <p:spPr>
          <a:xfrm>
            <a:off x="7720000" y="2383643"/>
            <a:ext cx="1800000" cy="70788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C6846053-7E0F-E144-A5C6-EDA79279A025}"/>
              </a:ext>
            </a:extLst>
          </p:cNvPr>
          <p:cNvSpPr/>
          <p:nvPr/>
        </p:nvSpPr>
        <p:spPr>
          <a:xfrm>
            <a:off x="9702814" y="2383643"/>
            <a:ext cx="1800000" cy="70788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100E0DE2-6FD3-5BE9-1CCE-3F888DC75B29}"/>
              </a:ext>
            </a:extLst>
          </p:cNvPr>
          <p:cNvSpPr txBox="1"/>
          <p:nvPr/>
        </p:nvSpPr>
        <p:spPr>
          <a:xfrm>
            <a:off x="4377128" y="2229753"/>
            <a:ext cx="1177244" cy="1015663"/>
          </a:xfrm>
          <a:prstGeom prst="rect">
            <a:avLst/>
          </a:prstGeom>
          <a:noFill/>
        </p:spPr>
        <p:txBody>
          <a:bodyPr wrap="square" rtlCol="0">
            <a:spAutoFit/>
          </a:bodyPr>
          <a:lstStyle/>
          <a:p>
            <a:pPr algn="ctr"/>
            <a:r>
              <a:rPr lang="en-ZA" sz="6000" b="1" dirty="0"/>
              <a:t>VS</a:t>
            </a:r>
          </a:p>
        </p:txBody>
      </p:sp>
      <p:cxnSp>
        <p:nvCxnSpPr>
          <p:cNvPr id="22" name="Straight Connector 21">
            <a:extLst>
              <a:ext uri="{FF2B5EF4-FFF2-40B4-BE49-F238E27FC236}">
                <a16:creationId xmlns:a16="http://schemas.microsoft.com/office/drawing/2014/main" id="{1E044C6C-0962-23FC-4BBD-7A0152706018}"/>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909736E-5C9E-AABA-7B9C-0B48D0CCB27E}"/>
              </a:ext>
            </a:extLst>
          </p:cNvPr>
          <p:cNvSpPr txBox="1"/>
          <p:nvPr/>
        </p:nvSpPr>
        <p:spPr>
          <a:xfrm>
            <a:off x="706543" y="454992"/>
            <a:ext cx="11010383"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INVESTMENT CASE TOOLS</a:t>
            </a:r>
          </a:p>
          <a:p>
            <a:pPr lvl="0">
              <a:defRPr/>
            </a:pPr>
            <a:r>
              <a:rPr lang="en-US" sz="2000" spc="300" dirty="0">
                <a:solidFill>
                  <a:srgbClr val="5B9BD5">
                    <a:lumMod val="60000"/>
                    <a:lumOff val="40000"/>
                  </a:srgbClr>
                </a:solidFill>
                <a:latin typeface="Avenir Black" panose="02000503020000020003" pitchFamily="2" charset="0"/>
              </a:rPr>
              <a:t>STARTING THE CONVERSATION – TWO NEW TOOLS</a:t>
            </a:r>
          </a:p>
        </p:txBody>
      </p:sp>
      <p:pic>
        <p:nvPicPr>
          <p:cNvPr id="4" name="Picture 3" descr="A black background with blue letters&#10;&#10;AI-generated content may be incorrect.">
            <a:extLst>
              <a:ext uri="{FF2B5EF4-FFF2-40B4-BE49-F238E27FC236}">
                <a16:creationId xmlns:a16="http://schemas.microsoft.com/office/drawing/2014/main" id="{0B2CFCA8-2BCB-D2BA-F8E9-2D5BBE85FB7B}"/>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7" name="Picture 6">
            <a:extLst>
              <a:ext uri="{FF2B5EF4-FFF2-40B4-BE49-F238E27FC236}">
                <a16:creationId xmlns:a16="http://schemas.microsoft.com/office/drawing/2014/main" id="{DC19724D-E863-91D2-A3D3-2E4E39E2E2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868108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6BC11-1945-7E20-B33F-B3467AE7C6C6}"/>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BAD32141-142A-760C-6FCB-7FB37DC83DB9}"/>
              </a:ext>
            </a:extLst>
          </p:cNvPr>
          <p:cNvSpPr/>
          <p:nvPr/>
        </p:nvSpPr>
        <p:spPr>
          <a:xfrm>
            <a:off x="308649" y="1307890"/>
            <a:ext cx="2520000" cy="720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PROBLEM</a:t>
            </a:r>
          </a:p>
        </p:txBody>
      </p:sp>
      <p:sp>
        <p:nvSpPr>
          <p:cNvPr id="10" name="Rectangle: Rounded Corners 9">
            <a:extLst>
              <a:ext uri="{FF2B5EF4-FFF2-40B4-BE49-F238E27FC236}">
                <a16:creationId xmlns:a16="http://schemas.microsoft.com/office/drawing/2014/main" id="{0B646B53-E957-DCD6-7675-A59D33218B63}"/>
              </a:ext>
            </a:extLst>
          </p:cNvPr>
          <p:cNvSpPr/>
          <p:nvPr/>
        </p:nvSpPr>
        <p:spPr>
          <a:xfrm>
            <a:off x="2995073" y="1307890"/>
            <a:ext cx="2520000" cy="720000"/>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ECONOMIC LOSS</a:t>
            </a:r>
          </a:p>
        </p:txBody>
      </p:sp>
      <p:sp>
        <p:nvSpPr>
          <p:cNvPr id="11" name="Rectangle: Rounded Corners 10">
            <a:extLst>
              <a:ext uri="{FF2B5EF4-FFF2-40B4-BE49-F238E27FC236}">
                <a16:creationId xmlns:a16="http://schemas.microsoft.com/office/drawing/2014/main" id="{8588D2D2-EF8A-B95C-2C4B-9586BB4A72A0}"/>
              </a:ext>
            </a:extLst>
          </p:cNvPr>
          <p:cNvSpPr/>
          <p:nvPr/>
        </p:nvSpPr>
        <p:spPr>
          <a:xfrm>
            <a:off x="6684622" y="1307889"/>
            <a:ext cx="2520000" cy="3240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SOLUTION</a:t>
            </a:r>
          </a:p>
        </p:txBody>
      </p:sp>
      <p:sp>
        <p:nvSpPr>
          <p:cNvPr id="16" name="Rectangle: Rounded Corners 15">
            <a:extLst>
              <a:ext uri="{FF2B5EF4-FFF2-40B4-BE49-F238E27FC236}">
                <a16:creationId xmlns:a16="http://schemas.microsoft.com/office/drawing/2014/main" id="{548612B4-82E9-5FDA-94E6-61783513CB8C}"/>
              </a:ext>
            </a:extLst>
          </p:cNvPr>
          <p:cNvSpPr/>
          <p:nvPr/>
        </p:nvSpPr>
        <p:spPr>
          <a:xfrm>
            <a:off x="6684622" y="1703889"/>
            <a:ext cx="2520000" cy="32400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FINANCIAL COST</a:t>
            </a:r>
          </a:p>
        </p:txBody>
      </p:sp>
      <p:sp>
        <p:nvSpPr>
          <p:cNvPr id="17" name="Rectangle: Rounded Corners 16">
            <a:extLst>
              <a:ext uri="{FF2B5EF4-FFF2-40B4-BE49-F238E27FC236}">
                <a16:creationId xmlns:a16="http://schemas.microsoft.com/office/drawing/2014/main" id="{BDAEA581-3F5A-3ADD-F2AB-ACE633648457}"/>
              </a:ext>
            </a:extLst>
          </p:cNvPr>
          <p:cNvSpPr/>
          <p:nvPr/>
        </p:nvSpPr>
        <p:spPr>
          <a:xfrm>
            <a:off x="9363351" y="1307889"/>
            <a:ext cx="2520000" cy="720000"/>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000" b="1" dirty="0"/>
              <a:t>BENEFIT</a:t>
            </a:r>
          </a:p>
        </p:txBody>
      </p:sp>
      <p:sp>
        <p:nvSpPr>
          <p:cNvPr id="18" name="TextBox 17">
            <a:extLst>
              <a:ext uri="{FF2B5EF4-FFF2-40B4-BE49-F238E27FC236}">
                <a16:creationId xmlns:a16="http://schemas.microsoft.com/office/drawing/2014/main" id="{E909065F-A573-8B52-6390-C79015B1EC55}"/>
              </a:ext>
            </a:extLst>
          </p:cNvPr>
          <p:cNvSpPr txBox="1"/>
          <p:nvPr/>
        </p:nvSpPr>
        <p:spPr>
          <a:xfrm>
            <a:off x="5507378" y="1180133"/>
            <a:ext cx="1177244" cy="1015663"/>
          </a:xfrm>
          <a:prstGeom prst="rect">
            <a:avLst/>
          </a:prstGeom>
          <a:noFill/>
        </p:spPr>
        <p:txBody>
          <a:bodyPr wrap="square" rtlCol="0">
            <a:spAutoFit/>
          </a:bodyPr>
          <a:lstStyle/>
          <a:p>
            <a:pPr algn="ctr"/>
            <a:r>
              <a:rPr lang="en-ZA" sz="6000" b="1" dirty="0"/>
              <a:t>VS</a:t>
            </a:r>
          </a:p>
        </p:txBody>
      </p:sp>
      <p:cxnSp>
        <p:nvCxnSpPr>
          <p:cNvPr id="22" name="Straight Connector 21">
            <a:extLst>
              <a:ext uri="{FF2B5EF4-FFF2-40B4-BE49-F238E27FC236}">
                <a16:creationId xmlns:a16="http://schemas.microsoft.com/office/drawing/2014/main" id="{D7E484D3-EDC6-6219-44C4-CF25AB40CC48}"/>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pic>
        <p:nvPicPr>
          <p:cNvPr id="4" name="Picture 3" descr="A black background with blue letters&#10;&#10;AI-generated content may be incorrect.">
            <a:extLst>
              <a:ext uri="{FF2B5EF4-FFF2-40B4-BE49-F238E27FC236}">
                <a16:creationId xmlns:a16="http://schemas.microsoft.com/office/drawing/2014/main" id="{9300EACE-AE99-A30C-3E0C-F7ABEF23F003}"/>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7" name="Picture 6">
            <a:extLst>
              <a:ext uri="{FF2B5EF4-FFF2-40B4-BE49-F238E27FC236}">
                <a16:creationId xmlns:a16="http://schemas.microsoft.com/office/drawing/2014/main" id="{344B9936-D2BA-A204-C242-16E382281A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cxnSp>
        <p:nvCxnSpPr>
          <p:cNvPr id="3" name="Connector: Elbow 2">
            <a:extLst>
              <a:ext uri="{FF2B5EF4-FFF2-40B4-BE49-F238E27FC236}">
                <a16:creationId xmlns:a16="http://schemas.microsoft.com/office/drawing/2014/main" id="{731FDBE3-7C77-5E0D-7F5D-6DBE09E62790}"/>
              </a:ext>
            </a:extLst>
          </p:cNvPr>
          <p:cNvCxnSpPr>
            <a:cxnSpLocks/>
            <a:stCxn id="8" idx="2"/>
            <a:endCxn id="39" idx="0"/>
          </p:cNvCxnSpPr>
          <p:nvPr/>
        </p:nvCxnSpPr>
        <p:spPr>
          <a:xfrm rot="16200000" flipH="1">
            <a:off x="2059668" y="1536871"/>
            <a:ext cx="444386" cy="1426424"/>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5B779771-2EC0-1AE6-963E-750BE07DC709}"/>
              </a:ext>
            </a:extLst>
          </p:cNvPr>
          <p:cNvCxnSpPr>
            <a:cxnSpLocks/>
            <a:stCxn id="10" idx="2"/>
            <a:endCxn id="37" idx="0"/>
          </p:cNvCxnSpPr>
          <p:nvPr/>
        </p:nvCxnSpPr>
        <p:spPr>
          <a:xfrm rot="5400000">
            <a:off x="3402880" y="1620083"/>
            <a:ext cx="444386" cy="1260000"/>
          </a:xfrm>
          <a:prstGeom prst="bentConnector3">
            <a:avLst>
              <a:gd name="adj1" fmla="val 50000"/>
            </a:avLst>
          </a:prstGeom>
          <a:ln w="38100">
            <a:solidFill>
              <a:srgbClr val="1F2D4F"/>
            </a:solidFill>
            <a:tailEnd type="triangle"/>
          </a:ln>
        </p:spPr>
        <p:style>
          <a:lnRef idx="1">
            <a:schemeClr val="accent1"/>
          </a:lnRef>
          <a:fillRef idx="0">
            <a:schemeClr val="accent1"/>
          </a:fillRef>
          <a:effectRef idx="0">
            <a:schemeClr val="accent1"/>
          </a:effectRef>
          <a:fontRef idx="minor">
            <a:schemeClr val="tx1"/>
          </a:fontRef>
        </p:style>
      </p:cxnSp>
      <p:sp>
        <p:nvSpPr>
          <p:cNvPr id="37" name="Shape 15">
            <a:extLst>
              <a:ext uri="{FF2B5EF4-FFF2-40B4-BE49-F238E27FC236}">
                <a16:creationId xmlns:a16="http://schemas.microsoft.com/office/drawing/2014/main" id="{8C0D833B-382D-9F85-7891-E0A46FDE4019}"/>
              </a:ext>
            </a:extLst>
          </p:cNvPr>
          <p:cNvSpPr/>
          <p:nvPr/>
        </p:nvSpPr>
        <p:spPr>
          <a:xfrm>
            <a:off x="215297" y="2472276"/>
            <a:ext cx="5559552" cy="3205591"/>
          </a:xfrm>
          <a:prstGeom prst="roundRect">
            <a:avLst>
              <a:gd name="adj" fmla="val 1070"/>
            </a:avLst>
          </a:prstGeom>
          <a:solidFill>
            <a:srgbClr val="FFFFFF"/>
          </a:solidFill>
          <a:ln w="13970">
            <a:solidFill>
              <a:srgbClr val="0D2B45"/>
            </a:solidFill>
            <a:prstDash val="solid"/>
          </a:ln>
        </p:spPr>
        <p:txBody>
          <a:bodyPr/>
          <a:lstStyle/>
          <a:p>
            <a:endParaRPr lang="en-ZA"/>
          </a:p>
        </p:txBody>
      </p:sp>
      <p:sp>
        <p:nvSpPr>
          <p:cNvPr id="39" name="Shape 16">
            <a:extLst>
              <a:ext uri="{FF2B5EF4-FFF2-40B4-BE49-F238E27FC236}">
                <a16:creationId xmlns:a16="http://schemas.microsoft.com/office/drawing/2014/main" id="{C0958D14-D82E-1A6C-A3D6-F68E5CD23D64}"/>
              </a:ext>
            </a:extLst>
          </p:cNvPr>
          <p:cNvSpPr/>
          <p:nvPr/>
        </p:nvSpPr>
        <p:spPr>
          <a:xfrm>
            <a:off x="215297" y="2472276"/>
            <a:ext cx="5559552" cy="420624"/>
          </a:xfrm>
          <a:prstGeom prst="roundRect">
            <a:avLst>
              <a:gd name="adj" fmla="val 8696"/>
            </a:avLst>
          </a:prstGeom>
          <a:solidFill>
            <a:srgbClr val="0D2B45"/>
          </a:solidFill>
          <a:ln w="12700">
            <a:solidFill>
              <a:srgbClr val="0D2B45"/>
            </a:solidFill>
            <a:prstDash val="solid"/>
          </a:ln>
        </p:spPr>
        <p:txBody>
          <a:bodyPr/>
          <a:lstStyle/>
          <a:p>
            <a:endParaRPr lang="en-ZA"/>
          </a:p>
        </p:txBody>
      </p:sp>
      <p:sp>
        <p:nvSpPr>
          <p:cNvPr id="41" name="Text 18">
            <a:extLst>
              <a:ext uri="{FF2B5EF4-FFF2-40B4-BE49-F238E27FC236}">
                <a16:creationId xmlns:a16="http://schemas.microsoft.com/office/drawing/2014/main" id="{19BB92B6-A407-5026-B5D1-405A6797ABFC}"/>
              </a:ext>
            </a:extLst>
          </p:cNvPr>
          <p:cNvSpPr/>
          <p:nvPr/>
        </p:nvSpPr>
        <p:spPr>
          <a:xfrm>
            <a:off x="379889" y="2591148"/>
            <a:ext cx="5230368" cy="182880"/>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COST OF VAC TOOL</a:t>
            </a:r>
            <a:endParaRPr lang="en-US" sz="1600" dirty="0"/>
          </a:p>
        </p:txBody>
      </p:sp>
      <p:sp>
        <p:nvSpPr>
          <p:cNvPr id="43" name="Shape 19">
            <a:extLst>
              <a:ext uri="{FF2B5EF4-FFF2-40B4-BE49-F238E27FC236}">
                <a16:creationId xmlns:a16="http://schemas.microsoft.com/office/drawing/2014/main" id="{71035E30-B0EC-F5C7-9916-3074ACC082CF}"/>
              </a:ext>
            </a:extLst>
          </p:cNvPr>
          <p:cNvSpPr/>
          <p:nvPr/>
        </p:nvSpPr>
        <p:spPr>
          <a:xfrm>
            <a:off x="398177" y="3039204"/>
            <a:ext cx="5193792" cy="475488"/>
          </a:xfrm>
          <a:prstGeom prst="rect">
            <a:avLst/>
          </a:prstGeom>
          <a:solidFill>
            <a:srgbClr val="EAF4FB"/>
          </a:solidFill>
          <a:ln w="6350">
            <a:solidFill>
              <a:srgbClr val="D5E6F5"/>
            </a:solidFill>
            <a:prstDash val="solid"/>
          </a:ln>
        </p:spPr>
        <p:txBody>
          <a:bodyPr/>
          <a:lstStyle/>
          <a:p>
            <a:endParaRPr lang="en-ZA"/>
          </a:p>
        </p:txBody>
      </p:sp>
      <p:sp>
        <p:nvSpPr>
          <p:cNvPr id="45" name="Text 20">
            <a:extLst>
              <a:ext uri="{FF2B5EF4-FFF2-40B4-BE49-F238E27FC236}">
                <a16:creationId xmlns:a16="http://schemas.microsoft.com/office/drawing/2014/main" id="{412F16AD-998E-6FBE-BD35-31B389F33D60}"/>
              </a:ext>
            </a:extLst>
          </p:cNvPr>
          <p:cNvSpPr/>
          <p:nvPr/>
        </p:nvSpPr>
        <p:spPr>
          <a:xfrm>
            <a:off x="526193" y="3177362"/>
            <a:ext cx="4937760" cy="201168"/>
          </a:xfrm>
          <a:prstGeom prst="rect">
            <a:avLst/>
          </a:prstGeom>
          <a:noFill/>
          <a:ln/>
        </p:spPr>
        <p:txBody>
          <a:bodyPr wrap="square" lIns="127" tIns="127" rIns="127" bIns="127" rtlCol="0" anchor="ctr"/>
          <a:lstStyle/>
          <a:p>
            <a:pPr marL="0" indent="0" algn="ctr">
              <a:buNone/>
            </a:pPr>
            <a:r>
              <a:rPr lang="en-US" sz="1400" b="1" dirty="0">
                <a:solidFill>
                  <a:srgbClr val="0D2B45"/>
                </a:solidFill>
              </a:rPr>
              <a:t>What might VAC be costing the country?</a:t>
            </a:r>
            <a:endParaRPr lang="en-US" sz="1400" dirty="0"/>
          </a:p>
        </p:txBody>
      </p:sp>
      <p:sp>
        <p:nvSpPr>
          <p:cNvPr id="47" name="Text 22">
            <a:extLst>
              <a:ext uri="{FF2B5EF4-FFF2-40B4-BE49-F238E27FC236}">
                <a16:creationId xmlns:a16="http://schemas.microsoft.com/office/drawing/2014/main" id="{75253BD1-3153-AD73-09D9-EE84C1CA6E45}"/>
              </a:ext>
            </a:extLst>
          </p:cNvPr>
          <p:cNvSpPr/>
          <p:nvPr/>
        </p:nvSpPr>
        <p:spPr>
          <a:xfrm>
            <a:off x="3272093" y="3657504"/>
            <a:ext cx="2242980" cy="1561464"/>
          </a:xfrm>
          <a:prstGeom prst="rect">
            <a:avLst/>
          </a:prstGeom>
          <a:noFill/>
          <a:ln/>
        </p:spPr>
        <p:txBody>
          <a:bodyPr wrap="square" lIns="0" tIns="0" rIns="0" bIns="0" rtlCol="0" anchor="ctr"/>
          <a:lstStyle/>
          <a:p>
            <a:pPr marL="0" indent="0">
              <a:buNone/>
            </a:pPr>
            <a:r>
              <a:rPr lang="en-US" sz="1200" b="1" dirty="0">
                <a:solidFill>
                  <a:srgbClr val="4F96D8"/>
                </a:solidFill>
              </a:rPr>
              <a:t>ESTIMATES:</a:t>
            </a:r>
          </a:p>
          <a:p>
            <a:pPr marL="171450" indent="-171450">
              <a:buFont typeface="Arial" panose="020B0604020202020204" pitchFamily="34" charset="0"/>
              <a:buChar char="•"/>
            </a:pPr>
            <a:r>
              <a:rPr lang="en-US" sz="1200" b="1" dirty="0">
                <a:solidFill>
                  <a:srgbClr val="4F96D8"/>
                </a:solidFill>
              </a:rPr>
              <a:t>Health-related impacts of VAC</a:t>
            </a:r>
          </a:p>
          <a:p>
            <a:pPr marL="171450" indent="-171450">
              <a:buFont typeface="Arial" panose="020B0604020202020204" pitchFamily="34" charset="0"/>
              <a:buChar char="•"/>
            </a:pPr>
            <a:r>
              <a:rPr lang="en-US" sz="1200" b="1" dirty="0">
                <a:solidFill>
                  <a:srgbClr val="4F96D8"/>
                </a:solidFill>
              </a:rPr>
              <a:t>Economic losses associated with VAC</a:t>
            </a:r>
          </a:p>
          <a:p>
            <a:pPr marL="171450" indent="-171450">
              <a:buFont typeface="Arial" panose="020B0604020202020204" pitchFamily="34" charset="0"/>
              <a:buChar char="•"/>
            </a:pPr>
            <a:r>
              <a:rPr lang="en-US" sz="1200" b="1" dirty="0">
                <a:solidFill>
                  <a:srgbClr val="4F96D8"/>
                </a:solidFill>
              </a:rPr>
              <a:t>Overall cost and % of GDP</a:t>
            </a:r>
          </a:p>
          <a:p>
            <a:pPr marL="171450" indent="-171450">
              <a:buFont typeface="Arial" panose="020B0604020202020204" pitchFamily="34" charset="0"/>
              <a:buChar char="•"/>
            </a:pPr>
            <a:r>
              <a:rPr lang="en-US" sz="1200" b="1" dirty="0">
                <a:solidFill>
                  <a:srgbClr val="4F96D8"/>
                </a:solidFill>
              </a:rPr>
              <a:t>Contributions by VAC type and outcome pathway</a:t>
            </a:r>
          </a:p>
          <a:p>
            <a:pPr marL="0" indent="0">
              <a:buNone/>
            </a:pPr>
            <a:endParaRPr lang="en-US" sz="1200" dirty="0"/>
          </a:p>
        </p:txBody>
      </p:sp>
      <p:sp>
        <p:nvSpPr>
          <p:cNvPr id="55" name="Shape 26">
            <a:extLst>
              <a:ext uri="{FF2B5EF4-FFF2-40B4-BE49-F238E27FC236}">
                <a16:creationId xmlns:a16="http://schemas.microsoft.com/office/drawing/2014/main" id="{96F5E1CA-C488-D9BE-F1F8-9FF054111EE5}"/>
              </a:ext>
            </a:extLst>
          </p:cNvPr>
          <p:cNvSpPr/>
          <p:nvPr/>
        </p:nvSpPr>
        <p:spPr>
          <a:xfrm>
            <a:off x="471329" y="5172008"/>
            <a:ext cx="5047488" cy="310896"/>
          </a:xfrm>
          <a:prstGeom prst="rect">
            <a:avLst/>
          </a:prstGeom>
          <a:solidFill>
            <a:srgbClr val="0D2B45"/>
          </a:solidFill>
          <a:ln w="6350">
            <a:solidFill>
              <a:srgbClr val="0D2B45"/>
            </a:solidFill>
            <a:prstDash val="solid"/>
          </a:ln>
        </p:spPr>
        <p:txBody>
          <a:bodyPr/>
          <a:lstStyle/>
          <a:p>
            <a:endParaRPr lang="en-ZA" sz="2000"/>
          </a:p>
        </p:txBody>
      </p:sp>
      <p:sp>
        <p:nvSpPr>
          <p:cNvPr id="57" name="Text 27">
            <a:extLst>
              <a:ext uri="{FF2B5EF4-FFF2-40B4-BE49-F238E27FC236}">
                <a16:creationId xmlns:a16="http://schemas.microsoft.com/office/drawing/2014/main" id="{BB453BF8-FB01-1D2D-7EB5-DF7CF64FE997}"/>
              </a:ext>
            </a:extLst>
          </p:cNvPr>
          <p:cNvSpPr/>
          <p:nvPr/>
        </p:nvSpPr>
        <p:spPr>
          <a:xfrm>
            <a:off x="526193" y="5263448"/>
            <a:ext cx="4937760" cy="118872"/>
          </a:xfrm>
          <a:prstGeom prst="rect">
            <a:avLst/>
          </a:prstGeom>
          <a:noFill/>
          <a:ln/>
        </p:spPr>
        <p:txBody>
          <a:bodyPr wrap="square" lIns="0" tIns="0" rIns="0" bIns="0" rtlCol="0" anchor="ctr"/>
          <a:lstStyle/>
          <a:p>
            <a:pPr marL="0" indent="0" algn="ctr">
              <a:buNone/>
            </a:pPr>
            <a:r>
              <a:rPr lang="en-US" sz="1200" b="1" dirty="0">
                <a:solidFill>
                  <a:srgbClr val="FFFFFF"/>
                </a:solidFill>
              </a:rPr>
              <a:t>QUANTIFYING THE COST OF INACTION</a:t>
            </a:r>
            <a:endParaRPr lang="en-US" sz="1200" dirty="0"/>
          </a:p>
        </p:txBody>
      </p:sp>
      <p:pic>
        <p:nvPicPr>
          <p:cNvPr id="62" name="Picture 61">
            <a:extLst>
              <a:ext uri="{FF2B5EF4-FFF2-40B4-BE49-F238E27FC236}">
                <a16:creationId xmlns:a16="http://schemas.microsoft.com/office/drawing/2014/main" id="{8DDF6866-4C5E-48FB-7CB4-2F5D523F4468}"/>
              </a:ext>
            </a:extLst>
          </p:cNvPr>
          <p:cNvPicPr>
            <a:picLocks noChangeAspect="1"/>
          </p:cNvPicPr>
          <p:nvPr/>
        </p:nvPicPr>
        <p:blipFill>
          <a:blip r:embed="rId4"/>
          <a:stretch>
            <a:fillRect/>
          </a:stretch>
        </p:blipFill>
        <p:spPr>
          <a:xfrm>
            <a:off x="471329" y="3845434"/>
            <a:ext cx="2396641" cy="971948"/>
          </a:xfrm>
          <a:prstGeom prst="rect">
            <a:avLst/>
          </a:prstGeom>
        </p:spPr>
      </p:pic>
      <p:sp>
        <p:nvSpPr>
          <p:cNvPr id="64" name="Shape 15">
            <a:extLst>
              <a:ext uri="{FF2B5EF4-FFF2-40B4-BE49-F238E27FC236}">
                <a16:creationId xmlns:a16="http://schemas.microsoft.com/office/drawing/2014/main" id="{42A857AF-6123-B393-9BAF-CF98638BEE79}"/>
              </a:ext>
            </a:extLst>
          </p:cNvPr>
          <p:cNvSpPr/>
          <p:nvPr/>
        </p:nvSpPr>
        <p:spPr>
          <a:xfrm>
            <a:off x="6417151" y="2472276"/>
            <a:ext cx="5559552" cy="3205591"/>
          </a:xfrm>
          <a:prstGeom prst="roundRect">
            <a:avLst>
              <a:gd name="adj" fmla="val 1070"/>
            </a:avLst>
          </a:prstGeom>
          <a:solidFill>
            <a:srgbClr val="FFFFFF"/>
          </a:solidFill>
          <a:ln w="13970">
            <a:solidFill>
              <a:schemeClr val="accent6">
                <a:lumMod val="75000"/>
              </a:schemeClr>
            </a:solidFill>
            <a:prstDash val="solid"/>
          </a:ln>
        </p:spPr>
        <p:txBody>
          <a:bodyPr/>
          <a:lstStyle/>
          <a:p>
            <a:endParaRPr lang="en-ZA"/>
          </a:p>
        </p:txBody>
      </p:sp>
      <p:sp>
        <p:nvSpPr>
          <p:cNvPr id="66" name="Shape 16">
            <a:extLst>
              <a:ext uri="{FF2B5EF4-FFF2-40B4-BE49-F238E27FC236}">
                <a16:creationId xmlns:a16="http://schemas.microsoft.com/office/drawing/2014/main" id="{D2CA9F50-D2F8-C344-C642-00A1098AE122}"/>
              </a:ext>
            </a:extLst>
          </p:cNvPr>
          <p:cNvSpPr/>
          <p:nvPr/>
        </p:nvSpPr>
        <p:spPr>
          <a:xfrm>
            <a:off x="6417151" y="2472276"/>
            <a:ext cx="5559552" cy="420624"/>
          </a:xfrm>
          <a:prstGeom prst="roundRect">
            <a:avLst>
              <a:gd name="adj" fmla="val 8696"/>
            </a:avLst>
          </a:prstGeom>
          <a:solidFill>
            <a:schemeClr val="accent6">
              <a:lumMod val="75000"/>
            </a:schemeClr>
          </a:solidFill>
          <a:ln w="12700">
            <a:solidFill>
              <a:schemeClr val="accent6">
                <a:lumMod val="75000"/>
              </a:schemeClr>
            </a:solidFill>
            <a:prstDash val="solid"/>
          </a:ln>
        </p:spPr>
        <p:txBody>
          <a:bodyPr/>
          <a:lstStyle/>
          <a:p>
            <a:endParaRPr lang="en-ZA"/>
          </a:p>
        </p:txBody>
      </p:sp>
      <p:sp>
        <p:nvSpPr>
          <p:cNvPr id="68" name="Text 18">
            <a:extLst>
              <a:ext uri="{FF2B5EF4-FFF2-40B4-BE49-F238E27FC236}">
                <a16:creationId xmlns:a16="http://schemas.microsoft.com/office/drawing/2014/main" id="{B7FFC02D-81FB-F25D-BD55-191B2B9F68A4}"/>
              </a:ext>
            </a:extLst>
          </p:cNvPr>
          <p:cNvSpPr/>
          <p:nvPr/>
        </p:nvSpPr>
        <p:spPr>
          <a:xfrm>
            <a:off x="6581743" y="2591148"/>
            <a:ext cx="5230368" cy="182880"/>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RETURN ON INVESTMENT TOOL</a:t>
            </a:r>
            <a:endParaRPr lang="en-US" sz="1600" dirty="0"/>
          </a:p>
        </p:txBody>
      </p:sp>
      <p:sp>
        <p:nvSpPr>
          <p:cNvPr id="70" name="Shape 19">
            <a:extLst>
              <a:ext uri="{FF2B5EF4-FFF2-40B4-BE49-F238E27FC236}">
                <a16:creationId xmlns:a16="http://schemas.microsoft.com/office/drawing/2014/main" id="{2F9B8B3A-396F-6828-4525-B0CCBBE1884E}"/>
              </a:ext>
            </a:extLst>
          </p:cNvPr>
          <p:cNvSpPr/>
          <p:nvPr/>
        </p:nvSpPr>
        <p:spPr>
          <a:xfrm>
            <a:off x="6600031" y="3039204"/>
            <a:ext cx="5193792" cy="475488"/>
          </a:xfrm>
          <a:prstGeom prst="rect">
            <a:avLst/>
          </a:prstGeom>
          <a:solidFill>
            <a:schemeClr val="accent4">
              <a:lumMod val="20000"/>
              <a:lumOff val="80000"/>
            </a:schemeClr>
          </a:solidFill>
          <a:ln w="6350">
            <a:solidFill>
              <a:schemeClr val="accent4">
                <a:lumMod val="20000"/>
                <a:lumOff val="80000"/>
              </a:schemeClr>
            </a:solidFill>
            <a:prstDash val="solid"/>
          </a:ln>
        </p:spPr>
        <p:txBody>
          <a:bodyPr/>
          <a:lstStyle/>
          <a:p>
            <a:endParaRPr lang="en-ZA"/>
          </a:p>
        </p:txBody>
      </p:sp>
      <p:sp>
        <p:nvSpPr>
          <p:cNvPr id="72" name="Text 20">
            <a:extLst>
              <a:ext uri="{FF2B5EF4-FFF2-40B4-BE49-F238E27FC236}">
                <a16:creationId xmlns:a16="http://schemas.microsoft.com/office/drawing/2014/main" id="{57F339DE-18D2-564D-F60E-915A8CE9DF4A}"/>
              </a:ext>
            </a:extLst>
          </p:cNvPr>
          <p:cNvSpPr/>
          <p:nvPr/>
        </p:nvSpPr>
        <p:spPr>
          <a:xfrm>
            <a:off x="6728047" y="3172431"/>
            <a:ext cx="4937760" cy="201168"/>
          </a:xfrm>
          <a:prstGeom prst="rect">
            <a:avLst/>
          </a:prstGeom>
          <a:noFill/>
          <a:ln/>
        </p:spPr>
        <p:txBody>
          <a:bodyPr wrap="square" lIns="127" tIns="127" rIns="127" bIns="127" rtlCol="0" anchor="ctr"/>
          <a:lstStyle/>
          <a:p>
            <a:pPr marL="0" indent="0" algn="ctr">
              <a:buNone/>
            </a:pPr>
            <a:r>
              <a:rPr lang="en-US" sz="1400" b="1" dirty="0">
                <a:solidFill>
                  <a:schemeClr val="accent6">
                    <a:lumMod val="75000"/>
                  </a:schemeClr>
                </a:solidFill>
              </a:rPr>
              <a:t>What might society gain from preventing VAC?</a:t>
            </a:r>
            <a:endParaRPr lang="en-US" sz="1400" dirty="0">
              <a:solidFill>
                <a:schemeClr val="accent6">
                  <a:lumMod val="75000"/>
                </a:schemeClr>
              </a:solidFill>
            </a:endParaRPr>
          </a:p>
        </p:txBody>
      </p:sp>
      <p:sp>
        <p:nvSpPr>
          <p:cNvPr id="74" name="Text 22">
            <a:extLst>
              <a:ext uri="{FF2B5EF4-FFF2-40B4-BE49-F238E27FC236}">
                <a16:creationId xmlns:a16="http://schemas.microsoft.com/office/drawing/2014/main" id="{05A8CCEA-D6D6-1696-6FDC-39B0AD604AC4}"/>
              </a:ext>
            </a:extLst>
          </p:cNvPr>
          <p:cNvSpPr/>
          <p:nvPr/>
        </p:nvSpPr>
        <p:spPr>
          <a:xfrm>
            <a:off x="9473947" y="3657504"/>
            <a:ext cx="2242980" cy="1561464"/>
          </a:xfrm>
          <a:prstGeom prst="rect">
            <a:avLst/>
          </a:prstGeom>
          <a:noFill/>
          <a:ln/>
        </p:spPr>
        <p:txBody>
          <a:bodyPr wrap="square" lIns="0" tIns="0" rIns="0" bIns="0" rtlCol="0" anchor="ctr"/>
          <a:lstStyle/>
          <a:p>
            <a:pPr marL="0" indent="0">
              <a:buNone/>
            </a:pPr>
            <a:r>
              <a:rPr lang="en-US" sz="1200" b="1" dirty="0">
                <a:solidFill>
                  <a:schemeClr val="accent4">
                    <a:lumMod val="75000"/>
                  </a:schemeClr>
                </a:solidFill>
              </a:rPr>
              <a:t>ESTIMATES:</a:t>
            </a:r>
          </a:p>
          <a:p>
            <a:pPr marL="171450" indent="-171450">
              <a:buFont typeface="Arial" panose="020B0604020202020204" pitchFamily="34" charset="0"/>
              <a:buChar char="•"/>
            </a:pPr>
            <a:r>
              <a:rPr lang="en-US" sz="1200" b="1" dirty="0">
                <a:solidFill>
                  <a:schemeClr val="accent4">
                    <a:lumMod val="75000"/>
                  </a:schemeClr>
                </a:solidFill>
              </a:rPr>
              <a:t>Cost of a hypothetical investment</a:t>
            </a:r>
          </a:p>
          <a:p>
            <a:pPr marL="171450" indent="-171450">
              <a:buFont typeface="Arial" panose="020B0604020202020204" pitchFamily="34" charset="0"/>
              <a:buChar char="•"/>
            </a:pPr>
            <a:r>
              <a:rPr lang="en-US" sz="1200" b="1" dirty="0">
                <a:solidFill>
                  <a:schemeClr val="accent4">
                    <a:lumMod val="75000"/>
                  </a:schemeClr>
                </a:solidFill>
              </a:rPr>
              <a:t>Potential economic benefits of implementation</a:t>
            </a:r>
          </a:p>
          <a:p>
            <a:pPr marL="171450" indent="-171450">
              <a:buFont typeface="Arial" panose="020B0604020202020204" pitchFamily="34" charset="0"/>
              <a:buChar char="•"/>
            </a:pPr>
            <a:r>
              <a:rPr lang="en-US" sz="1200" b="1" dirty="0">
                <a:solidFill>
                  <a:schemeClr val="accent4">
                    <a:lumMod val="75000"/>
                  </a:schemeClr>
                </a:solidFill>
              </a:rPr>
              <a:t>Benefit-cost ratio and returns on investment</a:t>
            </a:r>
          </a:p>
          <a:p>
            <a:pPr marL="0" indent="0">
              <a:buNone/>
            </a:pPr>
            <a:endParaRPr lang="en-US" sz="1200" dirty="0"/>
          </a:p>
        </p:txBody>
      </p:sp>
      <p:sp>
        <p:nvSpPr>
          <p:cNvPr id="76" name="Shape 26">
            <a:extLst>
              <a:ext uri="{FF2B5EF4-FFF2-40B4-BE49-F238E27FC236}">
                <a16:creationId xmlns:a16="http://schemas.microsoft.com/office/drawing/2014/main" id="{A06FE35F-7178-1EC4-F1E2-E3AE036A714D}"/>
              </a:ext>
            </a:extLst>
          </p:cNvPr>
          <p:cNvSpPr/>
          <p:nvPr/>
        </p:nvSpPr>
        <p:spPr>
          <a:xfrm>
            <a:off x="6673183" y="5172008"/>
            <a:ext cx="5047488" cy="310896"/>
          </a:xfrm>
          <a:prstGeom prst="rect">
            <a:avLst/>
          </a:prstGeom>
          <a:solidFill>
            <a:schemeClr val="accent6">
              <a:lumMod val="75000"/>
            </a:schemeClr>
          </a:solidFill>
          <a:ln w="6350">
            <a:solidFill>
              <a:schemeClr val="accent6">
                <a:lumMod val="75000"/>
              </a:schemeClr>
            </a:solidFill>
            <a:prstDash val="solid"/>
          </a:ln>
        </p:spPr>
        <p:txBody>
          <a:bodyPr/>
          <a:lstStyle/>
          <a:p>
            <a:endParaRPr lang="en-ZA" sz="2000"/>
          </a:p>
        </p:txBody>
      </p:sp>
      <p:sp>
        <p:nvSpPr>
          <p:cNvPr id="78" name="Text 27">
            <a:extLst>
              <a:ext uri="{FF2B5EF4-FFF2-40B4-BE49-F238E27FC236}">
                <a16:creationId xmlns:a16="http://schemas.microsoft.com/office/drawing/2014/main" id="{B93E0BD4-1C24-7B00-27B0-84F10841D92E}"/>
              </a:ext>
            </a:extLst>
          </p:cNvPr>
          <p:cNvSpPr/>
          <p:nvPr/>
        </p:nvSpPr>
        <p:spPr>
          <a:xfrm>
            <a:off x="6728047" y="5263448"/>
            <a:ext cx="4937760" cy="118872"/>
          </a:xfrm>
          <a:prstGeom prst="rect">
            <a:avLst/>
          </a:prstGeom>
          <a:noFill/>
          <a:ln/>
        </p:spPr>
        <p:txBody>
          <a:bodyPr wrap="square" lIns="0" tIns="0" rIns="0" bIns="0" rtlCol="0" anchor="ctr"/>
          <a:lstStyle/>
          <a:p>
            <a:pPr marL="0" indent="0" algn="ctr">
              <a:buNone/>
            </a:pPr>
            <a:r>
              <a:rPr lang="en-US" sz="1200" b="1" dirty="0">
                <a:solidFill>
                  <a:srgbClr val="FFFFFF"/>
                </a:solidFill>
              </a:rPr>
              <a:t>QUANTIFYING THE BENEFIT OF ACTION</a:t>
            </a:r>
            <a:endParaRPr lang="en-US" sz="1200" dirty="0"/>
          </a:p>
        </p:txBody>
      </p:sp>
      <p:pic>
        <p:nvPicPr>
          <p:cNvPr id="80" name="Picture 79">
            <a:extLst>
              <a:ext uri="{FF2B5EF4-FFF2-40B4-BE49-F238E27FC236}">
                <a16:creationId xmlns:a16="http://schemas.microsoft.com/office/drawing/2014/main" id="{1E36113B-2237-CFBF-1A6F-32A77A00BB4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673183" y="3846549"/>
            <a:ext cx="2396641" cy="969717"/>
          </a:xfrm>
          <a:prstGeom prst="rect">
            <a:avLst/>
          </a:prstGeom>
        </p:spPr>
      </p:pic>
      <p:cxnSp>
        <p:nvCxnSpPr>
          <p:cNvPr id="81" name="Connector: Elbow 80">
            <a:extLst>
              <a:ext uri="{FF2B5EF4-FFF2-40B4-BE49-F238E27FC236}">
                <a16:creationId xmlns:a16="http://schemas.microsoft.com/office/drawing/2014/main" id="{4B0C2582-564B-AA0B-DA67-C9C1B5745F16}"/>
              </a:ext>
            </a:extLst>
          </p:cNvPr>
          <p:cNvCxnSpPr>
            <a:cxnSpLocks/>
            <a:stCxn id="16" idx="2"/>
            <a:endCxn id="66" idx="0"/>
          </p:cNvCxnSpPr>
          <p:nvPr/>
        </p:nvCxnSpPr>
        <p:spPr>
          <a:xfrm rot="16200000" flipH="1">
            <a:off x="8348581" y="1623929"/>
            <a:ext cx="444387" cy="1252305"/>
          </a:xfrm>
          <a:prstGeom prst="bentConnector3">
            <a:avLst>
              <a:gd name="adj1" fmla="val 50000"/>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7805F112-DEEA-D978-3CFE-CD81EC7C79AE}"/>
              </a:ext>
            </a:extLst>
          </p:cNvPr>
          <p:cNvCxnSpPr>
            <a:cxnSpLocks/>
            <a:stCxn id="17" idx="2"/>
            <a:endCxn id="66" idx="0"/>
          </p:cNvCxnSpPr>
          <p:nvPr/>
        </p:nvCxnSpPr>
        <p:spPr>
          <a:xfrm rot="5400000">
            <a:off x="9687946" y="1536870"/>
            <a:ext cx="444387" cy="1426424"/>
          </a:xfrm>
          <a:prstGeom prst="bentConnector3">
            <a:avLst>
              <a:gd name="adj1" fmla="val 50000"/>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3" name="Text 42">
            <a:extLst>
              <a:ext uri="{FF2B5EF4-FFF2-40B4-BE49-F238E27FC236}">
                <a16:creationId xmlns:a16="http://schemas.microsoft.com/office/drawing/2014/main" id="{FC63C566-ACDF-F766-4C88-BACA8AAF4D8F}"/>
              </a:ext>
            </a:extLst>
          </p:cNvPr>
          <p:cNvSpPr/>
          <p:nvPr/>
        </p:nvSpPr>
        <p:spPr>
          <a:xfrm>
            <a:off x="215297" y="5869141"/>
            <a:ext cx="11761406" cy="700859"/>
          </a:xfrm>
          <a:prstGeom prst="rect">
            <a:avLst/>
          </a:prstGeom>
          <a:noFill/>
          <a:ln/>
        </p:spPr>
        <p:txBody>
          <a:bodyPr wrap="square" lIns="254" tIns="254" rIns="254" bIns="254" rtlCol="0" anchor="ctr"/>
          <a:lstStyle/>
          <a:p>
            <a:pPr algn="ctr"/>
            <a:r>
              <a:rPr lang="en-US" sz="1600" b="1" dirty="0"/>
              <a:t>Both tools – still under ongoing development – generate indicative, high-level, order-of-magnitude estimates of selected, monetizable impacts, based on available data and explicit assumptions. They support initial analyses, advocacy and investment case discussions, but do not replace dedicated country-level studies, nor do they capture all relevant rights-based impacts, costs and benefits.</a:t>
            </a:r>
          </a:p>
        </p:txBody>
      </p:sp>
      <p:sp>
        <p:nvSpPr>
          <p:cNvPr id="5" name="TextBox 4">
            <a:extLst>
              <a:ext uri="{FF2B5EF4-FFF2-40B4-BE49-F238E27FC236}">
                <a16:creationId xmlns:a16="http://schemas.microsoft.com/office/drawing/2014/main" id="{D66B14EC-AA93-22BC-9715-DADD142D4DD0}"/>
              </a:ext>
            </a:extLst>
          </p:cNvPr>
          <p:cNvSpPr txBox="1"/>
          <p:nvPr/>
        </p:nvSpPr>
        <p:spPr>
          <a:xfrm>
            <a:off x="706544" y="454992"/>
            <a:ext cx="7461721"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INVESTMENT CASE TOOLS</a:t>
            </a:r>
          </a:p>
          <a:p>
            <a:pPr lvl="0">
              <a:defRPr/>
            </a:pPr>
            <a:r>
              <a:rPr lang="en-US" sz="2000" spc="300" dirty="0">
                <a:solidFill>
                  <a:srgbClr val="5B9BD5">
                    <a:lumMod val="60000"/>
                    <a:lumOff val="40000"/>
                  </a:srgbClr>
                </a:solidFill>
                <a:latin typeface="Avenir Black" panose="02000503020000020003" pitchFamily="2" charset="0"/>
              </a:rPr>
              <a:t>STARTING THE CONVERSATION – TWO NEW TOOLS</a:t>
            </a:r>
          </a:p>
        </p:txBody>
      </p:sp>
    </p:spTree>
    <p:extLst>
      <p:ext uri="{BB962C8B-B14F-4D97-AF65-F5344CB8AC3E}">
        <p14:creationId xmlns:p14="http://schemas.microsoft.com/office/powerpoint/2010/main" val="781202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up)">
                                      <p:cBhvr>
                                        <p:cTn id="13" dur="500"/>
                                        <p:tgtEl>
                                          <p:spTgt spid="3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up)">
                                      <p:cBhvr>
                                        <p:cTn id="16" dur="500"/>
                                        <p:tgtEl>
                                          <p:spTgt spid="41"/>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up)">
                                      <p:cBhvr>
                                        <p:cTn id="19" dur="500"/>
                                        <p:tgtEl>
                                          <p:spTgt spid="3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up)">
                                      <p:cBhvr>
                                        <p:cTn id="22" dur="500"/>
                                        <p:tgtEl>
                                          <p:spTgt spid="45"/>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500"/>
                                        <p:tgtEl>
                                          <p:spTgt spid="43"/>
                                        </p:tgtEl>
                                      </p:cBhvr>
                                    </p:animEffect>
                                  </p:childTnLst>
                                </p:cTn>
                              </p:par>
                              <p:par>
                                <p:cTn id="26" presetID="22" presetClass="entr" presetSubtype="1" fill="hold" nodeType="with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wipe(up)">
                                      <p:cBhvr>
                                        <p:cTn id="28" dur="500"/>
                                        <p:tgtEl>
                                          <p:spTgt spid="62"/>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wipe(up)">
                                      <p:cBhvr>
                                        <p:cTn id="31" dur="500"/>
                                        <p:tgtEl>
                                          <p:spTgt spid="4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up)">
                                      <p:cBhvr>
                                        <p:cTn id="34" dur="500"/>
                                        <p:tgtEl>
                                          <p:spTgt spid="5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up)">
                                      <p:cBhvr>
                                        <p:cTn id="37" dur="50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wipe(up)">
                                      <p:cBhvr>
                                        <p:cTn id="42" dur="500"/>
                                        <p:tgtEl>
                                          <p:spTgt spid="81"/>
                                        </p:tgtEl>
                                      </p:cBhvr>
                                    </p:animEffect>
                                  </p:childTnLst>
                                </p:cTn>
                              </p:par>
                              <p:par>
                                <p:cTn id="43" presetID="22" presetClass="entr" presetSubtype="1" fill="hold" nodeType="with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wipe(up)">
                                      <p:cBhvr>
                                        <p:cTn id="45" dur="500"/>
                                        <p:tgtEl>
                                          <p:spTgt spid="82"/>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68"/>
                                        </p:tgtEl>
                                        <p:attrNameLst>
                                          <p:attrName>style.visibility</p:attrName>
                                        </p:attrNameLst>
                                      </p:cBhvr>
                                      <p:to>
                                        <p:strVal val="visible"/>
                                      </p:to>
                                    </p:set>
                                    <p:animEffect transition="in" filter="wipe(up)">
                                      <p:cBhvr>
                                        <p:cTn id="48" dur="500"/>
                                        <p:tgtEl>
                                          <p:spTgt spid="68"/>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wipe(up)">
                                      <p:cBhvr>
                                        <p:cTn id="51" dur="500"/>
                                        <p:tgtEl>
                                          <p:spTgt spid="66"/>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64"/>
                                        </p:tgtEl>
                                        <p:attrNameLst>
                                          <p:attrName>style.visibility</p:attrName>
                                        </p:attrNameLst>
                                      </p:cBhvr>
                                      <p:to>
                                        <p:strVal val="visible"/>
                                      </p:to>
                                    </p:set>
                                    <p:animEffect transition="in" filter="wipe(up)">
                                      <p:cBhvr>
                                        <p:cTn id="54" dur="500"/>
                                        <p:tgtEl>
                                          <p:spTgt spid="64"/>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wipe(up)">
                                      <p:cBhvr>
                                        <p:cTn id="57" dur="500"/>
                                        <p:tgtEl>
                                          <p:spTgt spid="72"/>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70"/>
                                        </p:tgtEl>
                                        <p:attrNameLst>
                                          <p:attrName>style.visibility</p:attrName>
                                        </p:attrNameLst>
                                      </p:cBhvr>
                                      <p:to>
                                        <p:strVal val="visible"/>
                                      </p:to>
                                    </p:set>
                                    <p:animEffect transition="in" filter="wipe(up)">
                                      <p:cBhvr>
                                        <p:cTn id="60" dur="500"/>
                                        <p:tgtEl>
                                          <p:spTgt spid="70"/>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74"/>
                                        </p:tgtEl>
                                        <p:attrNameLst>
                                          <p:attrName>style.visibility</p:attrName>
                                        </p:attrNameLst>
                                      </p:cBhvr>
                                      <p:to>
                                        <p:strVal val="visible"/>
                                      </p:to>
                                    </p:set>
                                    <p:animEffect transition="in" filter="wipe(up)">
                                      <p:cBhvr>
                                        <p:cTn id="63" dur="500"/>
                                        <p:tgtEl>
                                          <p:spTgt spid="74"/>
                                        </p:tgtEl>
                                      </p:cBhvr>
                                    </p:animEffect>
                                  </p:childTnLst>
                                </p:cTn>
                              </p:par>
                              <p:par>
                                <p:cTn id="64" presetID="22" presetClass="entr" presetSubtype="1" fill="hold" nodeType="with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wipe(up)">
                                      <p:cBhvr>
                                        <p:cTn id="66" dur="500"/>
                                        <p:tgtEl>
                                          <p:spTgt spid="80"/>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76"/>
                                        </p:tgtEl>
                                        <p:attrNameLst>
                                          <p:attrName>style.visibility</p:attrName>
                                        </p:attrNameLst>
                                      </p:cBhvr>
                                      <p:to>
                                        <p:strVal val="visible"/>
                                      </p:to>
                                    </p:set>
                                    <p:animEffect transition="in" filter="wipe(up)">
                                      <p:cBhvr>
                                        <p:cTn id="69" dur="500"/>
                                        <p:tgtEl>
                                          <p:spTgt spid="76"/>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78"/>
                                        </p:tgtEl>
                                        <p:attrNameLst>
                                          <p:attrName>style.visibility</p:attrName>
                                        </p:attrNameLst>
                                      </p:cBhvr>
                                      <p:to>
                                        <p:strVal val="visible"/>
                                      </p:to>
                                    </p:set>
                                    <p:animEffect transition="in" filter="wipe(up)">
                                      <p:cBhvr>
                                        <p:cTn id="72" dur="500"/>
                                        <p:tgtEl>
                                          <p:spTgt spid="78"/>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3" grpId="0" animBg="1"/>
      <p:bldP spid="45" grpId="0" animBg="1"/>
      <p:bldP spid="47" grpId="0" animBg="1"/>
      <p:bldP spid="55" grpId="0" animBg="1"/>
      <p:bldP spid="57" grpId="0" animBg="1"/>
      <p:bldP spid="64" grpId="0" animBg="1"/>
      <p:bldP spid="66" grpId="0" animBg="1"/>
      <p:bldP spid="68" grpId="0" animBg="1"/>
      <p:bldP spid="70" grpId="0" animBg="1"/>
      <p:bldP spid="72" grpId="0" animBg="1"/>
      <p:bldP spid="74" grpId="0" animBg="1"/>
      <p:bldP spid="76" grpId="0" animBg="1"/>
      <p:bldP spid="78" grpId="0" animBg="1"/>
      <p:bldP spid="9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5E551-31EF-D524-7311-A5AA7EC81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99B00D-4CD3-F1E5-52EF-E558DCACB10E}"/>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B344510C-F866-F62B-74DE-89C9809A9007}"/>
              </a:ext>
            </a:extLst>
          </p:cNvPr>
          <p:cNvSpPr txBox="1"/>
          <p:nvPr/>
        </p:nvSpPr>
        <p:spPr>
          <a:xfrm>
            <a:off x="4183725" y="2837141"/>
            <a:ext cx="8937050" cy="1754326"/>
          </a:xfrm>
          <a:prstGeom prst="rect">
            <a:avLst/>
          </a:prstGeom>
          <a:noFill/>
        </p:spPr>
        <p:txBody>
          <a:bodyPr wrap="square" rtlCol="0">
            <a:spAutoFit/>
          </a:bodyPr>
          <a:lstStyle/>
          <a:p>
            <a:r>
              <a:rPr lang="en-US" sz="5400" spc="200" dirty="0">
                <a:solidFill>
                  <a:schemeClr val="bg1"/>
                </a:solidFill>
              </a:rPr>
              <a:t>TURNING EVIDENCE INTO FINANCED ACTION</a:t>
            </a:r>
          </a:p>
        </p:txBody>
      </p:sp>
      <p:cxnSp>
        <p:nvCxnSpPr>
          <p:cNvPr id="6" name="Straight Connector 5">
            <a:extLst>
              <a:ext uri="{FF2B5EF4-FFF2-40B4-BE49-F238E27FC236}">
                <a16:creationId xmlns:a16="http://schemas.microsoft.com/office/drawing/2014/main" id="{526BB925-0860-4DD6-9D8D-6D55BD2E9423}"/>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5158B299-A963-CCD4-4E19-CB89FDCD936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2789090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045E-0951-F529-7ADB-8B1E5804DF61}"/>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9DF270D-F08B-2992-BFC5-4EFE4897818B}"/>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6E59A85-B7A5-B2D4-3054-0029CF3F40D4}"/>
              </a:ext>
            </a:extLst>
          </p:cNvPr>
          <p:cNvSpPr txBox="1"/>
          <p:nvPr/>
        </p:nvSpPr>
        <p:spPr>
          <a:xfrm>
            <a:off x="706544" y="454992"/>
            <a:ext cx="10037656" cy="707886"/>
          </a:xfrm>
          <a:prstGeom prst="rect">
            <a:avLst/>
          </a:prstGeom>
          <a:noFill/>
        </p:spPr>
        <p:txBody>
          <a:bodyPr wrap="square" rtlCol="0">
            <a:spAutoFit/>
          </a:bodyPr>
          <a:lstStyle/>
          <a:p>
            <a:r>
              <a:rPr lang="en-GB" sz="2000" b="1" spc="300" dirty="0">
                <a:solidFill>
                  <a:srgbClr val="001959"/>
                </a:solidFill>
                <a:latin typeface="Avenir Black" panose="02000503020000020003" pitchFamily="2" charset="0"/>
              </a:rPr>
              <a:t>TURNING EVIDENCE INTO FINANCED 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KEY AGENTS OF CHANGE &amp; THEIR ROLES</a:t>
            </a:r>
          </a:p>
        </p:txBody>
      </p:sp>
      <p:sp>
        <p:nvSpPr>
          <p:cNvPr id="2" name="TextBox 1">
            <a:extLst>
              <a:ext uri="{FF2B5EF4-FFF2-40B4-BE49-F238E27FC236}">
                <a16:creationId xmlns:a16="http://schemas.microsoft.com/office/drawing/2014/main" id="{E82392D6-7854-0077-5698-94567611CADE}"/>
              </a:ext>
            </a:extLst>
          </p:cNvPr>
          <p:cNvSpPr txBox="1"/>
          <p:nvPr/>
        </p:nvSpPr>
        <p:spPr>
          <a:xfrm>
            <a:off x="475072" y="1366075"/>
            <a:ext cx="11428855" cy="5000728"/>
          </a:xfrm>
          <a:prstGeom prst="rect">
            <a:avLst/>
          </a:prstGeom>
          <a:noFill/>
        </p:spPr>
        <p:txBody>
          <a:bodyPr wrap="square" rtlCol="0">
            <a:spAutoFit/>
          </a:bodyPr>
          <a:lstStyle/>
          <a:p>
            <a:pPr lvl="0">
              <a:lnSpc>
                <a:spcPts val="2400"/>
              </a:lnSpc>
              <a:buClr>
                <a:srgbClr val="4472C4">
                  <a:lumMod val="50000"/>
                </a:srgbClr>
              </a:buClr>
              <a:defRPr/>
            </a:pPr>
            <a:r>
              <a:rPr lang="en-GB" sz="1600" dirty="0"/>
              <a:t>Child protection is inherently multisectoral, so securing greater investment requires action from actors across government and beyond. Their roles are complementary, and engagement should occur throughout the development of the investment case:</a:t>
            </a:r>
          </a:p>
          <a:p>
            <a:pPr lvl="0">
              <a:lnSpc>
                <a:spcPts val="2400"/>
              </a:lnSpc>
              <a:buClr>
                <a:srgbClr val="4472C4">
                  <a:lumMod val="50000"/>
                </a:srgbClr>
              </a:buClr>
              <a:defRPr/>
            </a:pPr>
            <a:endParaRPr lang="en-GB" sz="1600" b="1" dirty="0"/>
          </a:p>
          <a:p>
            <a:pPr marL="285750" lvl="0" indent="-285750">
              <a:lnSpc>
                <a:spcPts val="2400"/>
              </a:lnSpc>
              <a:buClr>
                <a:srgbClr val="4472C4">
                  <a:lumMod val="50000"/>
                </a:srgbClr>
              </a:buClr>
              <a:buFont typeface="Arial" panose="020B0604020202020204" pitchFamily="34" charset="0"/>
              <a:buChar char="•"/>
              <a:defRPr/>
            </a:pPr>
            <a:r>
              <a:rPr lang="en-GB" sz="1600" b="1" dirty="0"/>
              <a:t>Government leaders: </a:t>
            </a:r>
            <a:r>
              <a:rPr lang="en-GB" sz="1600" dirty="0"/>
              <a:t>Establish the mandate, appoint an accountable lead and champion an integrated response.</a:t>
            </a:r>
          </a:p>
          <a:p>
            <a:pPr marL="285750" lvl="0" indent="-285750">
              <a:lnSpc>
                <a:spcPts val="2400"/>
              </a:lnSpc>
              <a:buClr>
                <a:srgbClr val="4472C4">
                  <a:lumMod val="50000"/>
                </a:srgbClr>
              </a:buClr>
              <a:buFont typeface="Arial" panose="020B0604020202020204" pitchFamily="34" charset="0"/>
              <a:buChar char="•"/>
              <a:defRPr/>
            </a:pPr>
            <a:endParaRPr lang="en-GB" sz="1600" b="1" dirty="0"/>
          </a:p>
          <a:p>
            <a:pPr marL="285750" lvl="0" indent="-285750">
              <a:lnSpc>
                <a:spcPts val="2400"/>
              </a:lnSpc>
              <a:buClr>
                <a:srgbClr val="4472C4">
                  <a:lumMod val="50000"/>
                </a:srgbClr>
              </a:buClr>
              <a:buFont typeface="Arial" panose="020B0604020202020204" pitchFamily="34" charset="0"/>
              <a:buChar char="•"/>
              <a:defRPr/>
            </a:pPr>
            <a:r>
              <a:rPr lang="en-GB" sz="1600" b="1" dirty="0"/>
              <a:t>Finance, planning and budget ministries: </a:t>
            </a:r>
            <a:r>
              <a:rPr lang="en-GB" sz="1600" dirty="0"/>
              <a:t>Assess affordability and financing needs, and connect the investment case to plans and budgets.</a:t>
            </a:r>
          </a:p>
          <a:p>
            <a:pPr marL="285750" lvl="0" indent="-285750">
              <a:lnSpc>
                <a:spcPts val="2400"/>
              </a:lnSpc>
              <a:buClr>
                <a:srgbClr val="4472C4">
                  <a:lumMod val="50000"/>
                </a:srgbClr>
              </a:buClr>
              <a:buFont typeface="Arial" panose="020B0604020202020204" pitchFamily="34" charset="0"/>
              <a:buChar char="•"/>
              <a:defRPr/>
            </a:pPr>
            <a:endParaRPr lang="en-GB" sz="1600" b="1" dirty="0"/>
          </a:p>
          <a:p>
            <a:pPr marL="285750" lvl="0" indent="-285750">
              <a:lnSpc>
                <a:spcPts val="2400"/>
              </a:lnSpc>
              <a:buClr>
                <a:srgbClr val="4472C4">
                  <a:lumMod val="50000"/>
                </a:srgbClr>
              </a:buClr>
              <a:buFont typeface="Arial" panose="020B0604020202020204" pitchFamily="34" charset="0"/>
              <a:buChar char="•"/>
              <a:defRPr/>
            </a:pPr>
            <a:r>
              <a:rPr lang="en-GB" sz="1600" b="1" dirty="0"/>
              <a:t>Sector ministries and local authorities: </a:t>
            </a:r>
            <a:r>
              <a:rPr lang="en-GB" sz="1600" dirty="0"/>
              <a:t>Translate the proposed response into services, activities, staffing requirements and performance targets.</a:t>
            </a:r>
          </a:p>
          <a:p>
            <a:pPr marL="285750" lvl="0" indent="-285750">
              <a:lnSpc>
                <a:spcPts val="2400"/>
              </a:lnSpc>
              <a:buClr>
                <a:srgbClr val="4472C4">
                  <a:lumMod val="50000"/>
                </a:srgbClr>
              </a:buClr>
              <a:buFont typeface="Arial" panose="020B0604020202020204" pitchFamily="34" charset="0"/>
              <a:buChar char="•"/>
              <a:defRPr/>
            </a:pPr>
            <a:endParaRPr lang="en-GB" sz="1600" b="1" dirty="0"/>
          </a:p>
          <a:p>
            <a:pPr marL="285750" lvl="0" indent="-285750">
              <a:lnSpc>
                <a:spcPts val="2400"/>
              </a:lnSpc>
              <a:buClr>
                <a:srgbClr val="4472C4">
                  <a:lumMod val="50000"/>
                </a:srgbClr>
              </a:buClr>
              <a:buFont typeface="Arial" panose="020B0604020202020204" pitchFamily="34" charset="0"/>
              <a:buChar char="•"/>
              <a:defRPr/>
            </a:pPr>
            <a:r>
              <a:rPr lang="en-GB" sz="1600" b="1" dirty="0"/>
              <a:t>Civil society, survivors and oversight bodies: </a:t>
            </a:r>
            <a:r>
              <a:rPr lang="en-GB" sz="1600" dirty="0"/>
              <a:t>Bring lived experience into the process, safeguard rights and equity, build demand and strengthen accountability.</a:t>
            </a:r>
          </a:p>
          <a:p>
            <a:pPr marL="285750" lvl="0" indent="-285750">
              <a:lnSpc>
                <a:spcPts val="2400"/>
              </a:lnSpc>
              <a:buClr>
                <a:srgbClr val="4472C4">
                  <a:lumMod val="50000"/>
                </a:srgbClr>
              </a:buClr>
              <a:buFont typeface="Arial" panose="020B0604020202020204" pitchFamily="34" charset="0"/>
              <a:buChar char="•"/>
              <a:defRPr/>
            </a:pPr>
            <a:endParaRPr lang="en-GB" sz="1600" b="1" dirty="0"/>
          </a:p>
          <a:p>
            <a:pPr marL="285750" lvl="0" indent="-285750">
              <a:lnSpc>
                <a:spcPts val="2400"/>
              </a:lnSpc>
              <a:buClr>
                <a:srgbClr val="4472C4">
                  <a:lumMod val="50000"/>
                </a:srgbClr>
              </a:buClr>
              <a:buFont typeface="Arial" panose="020B0604020202020204" pitchFamily="34" charset="0"/>
              <a:buChar char="•"/>
              <a:defRPr/>
            </a:pPr>
            <a:r>
              <a:rPr lang="en-GB" sz="1600" b="1" dirty="0"/>
              <a:t>Researchers and development partners: </a:t>
            </a:r>
            <a:r>
              <a:rPr lang="en-GB" sz="1600" dirty="0"/>
              <a:t>Strengthen the evidence base, analytical capacity and implementation support, while aligning assistance with national priorities.</a:t>
            </a:r>
            <a:endParaRPr lang="en-GB" sz="1600" spc="-25" dirty="0">
              <a:solidFill>
                <a:prstClr val="black"/>
              </a:solidFill>
              <a:latin typeface="Avenir Oblique"/>
              <a:ea typeface="Times New Roman" panose="02020603050405020304" pitchFamily="18" charset="0"/>
              <a:cs typeface="Times New Roman" panose="02020603050405020304" pitchFamily="18" charset="0"/>
            </a:endParaRPr>
          </a:p>
        </p:txBody>
      </p:sp>
      <p:pic>
        <p:nvPicPr>
          <p:cNvPr id="7" name="Picture 6" descr="A black background with blue letters&#10;&#10;AI-generated content may be incorrect.">
            <a:extLst>
              <a:ext uri="{FF2B5EF4-FFF2-40B4-BE49-F238E27FC236}">
                <a16:creationId xmlns:a16="http://schemas.microsoft.com/office/drawing/2014/main" id="{3108AB22-90A1-A855-ECED-7CE098EF6EBA}"/>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0" name="Picture 9">
            <a:extLst>
              <a:ext uri="{FF2B5EF4-FFF2-40B4-BE49-F238E27FC236}">
                <a16:creationId xmlns:a16="http://schemas.microsoft.com/office/drawing/2014/main" id="{0C08AA5A-510A-2C0A-5E79-1DFE25EEBC6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2558972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92D2F-6A20-4500-50AF-E9BE6A0D7CD0}"/>
            </a:ext>
          </a:extLst>
        </p:cNvPr>
        <p:cNvGrpSpPr/>
        <p:nvPr/>
      </p:nvGrpSpPr>
      <p:grpSpPr>
        <a:xfrm>
          <a:off x="0" y="0"/>
          <a:ext cx="0" cy="0"/>
          <a:chOff x="0" y="0"/>
          <a:chExt cx="0" cy="0"/>
        </a:xfrm>
      </p:grpSpPr>
      <p:pic>
        <p:nvPicPr>
          <p:cNvPr id="8" name="Picture 7" descr="A black background with blue letters&#10;&#10;AI-generated content may be incorrect.">
            <a:extLst>
              <a:ext uri="{FF2B5EF4-FFF2-40B4-BE49-F238E27FC236}">
                <a16:creationId xmlns:a16="http://schemas.microsoft.com/office/drawing/2014/main" id="{388084E6-2C8A-85C2-DB5B-7395AC4AA4B0}"/>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1" name="Picture 10">
            <a:extLst>
              <a:ext uri="{FF2B5EF4-FFF2-40B4-BE49-F238E27FC236}">
                <a16:creationId xmlns:a16="http://schemas.microsoft.com/office/drawing/2014/main" id="{F222AFF4-F1C3-56E1-F45A-278647D5EE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cxnSp>
        <p:nvCxnSpPr>
          <p:cNvPr id="4" name="Straight Connector 3">
            <a:extLst>
              <a:ext uri="{FF2B5EF4-FFF2-40B4-BE49-F238E27FC236}">
                <a16:creationId xmlns:a16="http://schemas.microsoft.com/office/drawing/2014/main" id="{0706D0AE-6282-0965-DEED-EAC6AE753503}"/>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A3DAABB-67C5-DD30-9F8C-57AFED80D147}"/>
              </a:ext>
            </a:extLst>
          </p:cNvPr>
          <p:cNvSpPr txBox="1"/>
          <p:nvPr/>
        </p:nvSpPr>
        <p:spPr>
          <a:xfrm>
            <a:off x="706543" y="454992"/>
            <a:ext cx="11085869" cy="707886"/>
          </a:xfrm>
          <a:prstGeom prst="rect">
            <a:avLst/>
          </a:prstGeom>
          <a:noFill/>
        </p:spPr>
        <p:txBody>
          <a:bodyPr wrap="square" rtlCol="0">
            <a:spAutoFit/>
          </a:bodyPr>
          <a:lstStyle/>
          <a:p>
            <a:r>
              <a:rPr lang="en-GB" sz="2000" b="1" spc="300" dirty="0">
                <a:solidFill>
                  <a:srgbClr val="001959"/>
                </a:solidFill>
                <a:latin typeface="Avenir Black" panose="02000503020000020003" pitchFamily="2" charset="0"/>
              </a:rPr>
              <a:t>TURNING EVIDENCE INTO FINANCED 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INTEGRATE THE INVESTMENT CASE INTO PUBLIC FINANCE MANAGEMENT</a:t>
            </a:r>
          </a:p>
        </p:txBody>
      </p:sp>
      <p:sp>
        <p:nvSpPr>
          <p:cNvPr id="10" name="TextBox 9">
            <a:extLst>
              <a:ext uri="{FF2B5EF4-FFF2-40B4-BE49-F238E27FC236}">
                <a16:creationId xmlns:a16="http://schemas.microsoft.com/office/drawing/2014/main" id="{1991D67A-46F1-88B2-2BA7-78EFF9F21DF2}"/>
              </a:ext>
            </a:extLst>
          </p:cNvPr>
          <p:cNvSpPr txBox="1"/>
          <p:nvPr/>
        </p:nvSpPr>
        <p:spPr>
          <a:xfrm>
            <a:off x="475072" y="1311765"/>
            <a:ext cx="11428855" cy="5109347"/>
          </a:xfrm>
          <a:prstGeom prst="rect">
            <a:avLst/>
          </a:prstGeom>
          <a:noFill/>
        </p:spPr>
        <p:txBody>
          <a:bodyPr wrap="square" rtlCol="0">
            <a:spAutoFit/>
          </a:bodyPr>
          <a:lstStyle/>
          <a:p>
            <a:pPr lvl="0">
              <a:lnSpc>
                <a:spcPts val="2400"/>
              </a:lnSpc>
              <a:buClr>
                <a:srgbClr val="4472C4">
                  <a:lumMod val="50000"/>
                </a:srgbClr>
              </a:buClr>
              <a:defRPr/>
            </a:pPr>
            <a:r>
              <a:rPr lang="en-GB" sz="1600" dirty="0"/>
              <a:t>Advocacy shouldn’t merely target a once-off increase in funding, but rather seek to embed prevention and response within the routine systems through which governments set priorities, allocate resources, manage personnel and monitor performance:</a:t>
            </a:r>
          </a:p>
          <a:p>
            <a:pPr lvl="0">
              <a:lnSpc>
                <a:spcPts val="2400"/>
              </a:lnSpc>
              <a:buClr>
                <a:srgbClr val="4472C4">
                  <a:lumMod val="50000"/>
                </a:srgbClr>
              </a:buClr>
              <a:defRPr/>
            </a:pPr>
            <a:endParaRPr lang="en-GB" sz="1600" b="1" dirty="0"/>
          </a:p>
          <a:p>
            <a:pPr marL="285750" lvl="0" indent="-285750">
              <a:lnSpc>
                <a:spcPts val="3600"/>
              </a:lnSpc>
              <a:buClr>
                <a:srgbClr val="4472C4">
                  <a:lumMod val="50000"/>
                </a:srgbClr>
              </a:buClr>
              <a:buFont typeface="Arial" panose="020B0604020202020204" pitchFamily="34" charset="0"/>
              <a:buChar char="•"/>
              <a:defRPr/>
            </a:pPr>
            <a:r>
              <a:rPr lang="en-GB" sz="1600" b="1" dirty="0"/>
              <a:t>National planning: </a:t>
            </a:r>
            <a:r>
              <a:rPr lang="en-GB" sz="1600" dirty="0"/>
              <a:t>Make prevention a national and sector priority</a:t>
            </a:r>
            <a:endParaRPr lang="en-GB" sz="1600" spc="-25" dirty="0">
              <a:solidFill>
                <a:prstClr val="black"/>
              </a:solidFill>
              <a:cs typeface="Times New Roman" panose="02020603050405020304" pitchFamily="18" charset="0"/>
            </a:endParaRP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Economic growth strategy: </a:t>
            </a:r>
            <a:r>
              <a:rPr lang="en-GB" sz="1600" spc="-25" dirty="0">
                <a:solidFill>
                  <a:prstClr val="black"/>
                </a:solidFill>
                <a:cs typeface="Times New Roman" panose="02020603050405020304" pitchFamily="18" charset="0"/>
              </a:rPr>
              <a:t>Frame prevention as an investment in human capital and economic growth</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Departmental planning: </a:t>
            </a:r>
            <a:r>
              <a:rPr lang="en-GB" sz="1600" spc="-25" dirty="0">
                <a:solidFill>
                  <a:prstClr val="black"/>
                </a:solidFill>
                <a:cs typeface="Times New Roman" panose="02020603050405020304" pitchFamily="18" charset="0"/>
              </a:rPr>
              <a:t>Include clear activities, outputs and performance targets</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Budget reforms: </a:t>
            </a:r>
            <a:r>
              <a:rPr lang="en-GB" sz="1600" spc="-25" dirty="0">
                <a:solidFill>
                  <a:prstClr val="black"/>
                </a:solidFill>
                <a:cs typeface="Times New Roman" panose="02020603050405020304" pitchFamily="18" charset="0"/>
              </a:rPr>
              <a:t>Make prevention spending and results visible in programme budgets</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Budget formulation: </a:t>
            </a:r>
            <a:r>
              <a:rPr lang="en-GB" sz="1600" spc="-25" dirty="0">
                <a:solidFill>
                  <a:prstClr val="black"/>
                </a:solidFill>
                <a:cs typeface="Times New Roman" panose="02020603050405020304" pitchFamily="18" charset="0"/>
              </a:rPr>
              <a:t>Translate costed plans into programmes, budget lines and medium-term needs</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Budget approval: </a:t>
            </a:r>
            <a:r>
              <a:rPr lang="en-GB" sz="1600" spc="-25" dirty="0">
                <a:solidFill>
                  <a:prstClr val="black"/>
                </a:solidFill>
                <a:cs typeface="Times New Roman" panose="02020603050405020304" pitchFamily="18" charset="0"/>
              </a:rPr>
              <a:t>Use investment case evidence to secure adequate allocations</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Budget execution: </a:t>
            </a:r>
            <a:r>
              <a:rPr lang="en-GB" sz="1600" spc="-25" dirty="0">
                <a:solidFill>
                  <a:prstClr val="black"/>
                </a:solidFill>
                <a:cs typeface="Times New Roman" panose="02020603050405020304" pitchFamily="18" charset="0"/>
              </a:rPr>
              <a:t>Track releases, spending and implementation bottlenecks</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Budget tagging: </a:t>
            </a:r>
            <a:r>
              <a:rPr lang="en-GB" sz="1600" spc="-25" dirty="0">
                <a:solidFill>
                  <a:prstClr val="black"/>
                </a:solidFill>
                <a:cs typeface="Times New Roman" panose="02020603050405020304" pitchFamily="18" charset="0"/>
              </a:rPr>
              <a:t>Identify and track prevention expenditure across government</a:t>
            </a:r>
          </a:p>
          <a:p>
            <a:pPr marL="285750" lvl="0" indent="-285750">
              <a:lnSpc>
                <a:spcPts val="3600"/>
              </a:lnSpc>
              <a:buClr>
                <a:srgbClr val="4472C4">
                  <a:lumMod val="50000"/>
                </a:srgbClr>
              </a:buClr>
              <a:buFont typeface="Arial" panose="020B0604020202020204" pitchFamily="34" charset="0"/>
              <a:buChar char="•"/>
              <a:defRPr/>
            </a:pPr>
            <a:r>
              <a:rPr lang="en-GB" sz="1600" b="1" spc="-25" dirty="0">
                <a:solidFill>
                  <a:prstClr val="black"/>
                </a:solidFill>
                <a:cs typeface="Times New Roman" panose="02020603050405020304" pitchFamily="18" charset="0"/>
              </a:rPr>
              <a:t>Human resource management: </a:t>
            </a:r>
            <a:r>
              <a:rPr lang="en-GB" sz="1600" spc="-25" dirty="0">
                <a:solidFill>
                  <a:prstClr val="black"/>
                </a:solidFill>
                <a:cs typeface="Times New Roman" panose="02020603050405020304" pitchFamily="18" charset="0"/>
              </a:rPr>
              <a:t>Establish workforce requirements and sufficient funded posts</a:t>
            </a:r>
            <a:endParaRPr lang="en-GB" sz="1600" dirty="0"/>
          </a:p>
        </p:txBody>
      </p:sp>
    </p:spTree>
    <p:extLst>
      <p:ext uri="{BB962C8B-B14F-4D97-AF65-F5344CB8AC3E}">
        <p14:creationId xmlns:p14="http://schemas.microsoft.com/office/powerpoint/2010/main" val="3159008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3E54-BDA1-F64D-C630-CE87CA02E8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046436-0C3E-2B04-6D18-AECD15F27D7D}"/>
              </a:ext>
            </a:extLst>
          </p:cNvPr>
          <p:cNvSpPr/>
          <p:nvPr/>
        </p:nvSpPr>
        <p:spPr>
          <a:xfrm>
            <a:off x="-61877" y="-55002"/>
            <a:ext cx="12375339" cy="7005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B127200-4D95-4D30-217D-EFC8C80FCDCA}"/>
              </a:ext>
            </a:extLst>
          </p:cNvPr>
          <p:cNvSpPr txBox="1"/>
          <p:nvPr/>
        </p:nvSpPr>
        <p:spPr>
          <a:xfrm>
            <a:off x="767741" y="2875002"/>
            <a:ext cx="10656519" cy="1107996"/>
          </a:xfrm>
          <a:prstGeom prst="rect">
            <a:avLst/>
          </a:prstGeom>
          <a:noFill/>
        </p:spPr>
        <p:txBody>
          <a:bodyPr wrap="square" rtlCol="0">
            <a:spAutoFit/>
          </a:bodyPr>
          <a:lstStyle/>
          <a:p>
            <a:pPr algn="ctr"/>
            <a:r>
              <a:rPr lang="en-US" sz="6600" b="1" spc="150" dirty="0">
                <a:solidFill>
                  <a:srgbClr val="001959"/>
                </a:solidFill>
                <a:latin typeface="Amasis MT Pro Light" panose="020F0502020204030204" pitchFamily="18" charset="0"/>
              </a:rPr>
              <a:t>THANK YOU</a:t>
            </a:r>
          </a:p>
        </p:txBody>
      </p:sp>
      <p:pic>
        <p:nvPicPr>
          <p:cNvPr id="8" name="Picture 7" descr="A black background with blue letters&#10;&#10;AI-generated content may be incorrect.">
            <a:extLst>
              <a:ext uri="{FF2B5EF4-FFF2-40B4-BE49-F238E27FC236}">
                <a16:creationId xmlns:a16="http://schemas.microsoft.com/office/drawing/2014/main" id="{7A3E1F19-AA39-F7D8-CC65-FABF7D2958A3}"/>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922850" y="473076"/>
            <a:ext cx="3702855" cy="779228"/>
          </a:xfrm>
          <a:prstGeom prst="rect">
            <a:avLst/>
          </a:prstGeom>
        </p:spPr>
      </p:pic>
      <p:pic>
        <p:nvPicPr>
          <p:cNvPr id="10" name="Picture 9">
            <a:extLst>
              <a:ext uri="{FF2B5EF4-FFF2-40B4-BE49-F238E27FC236}">
                <a16:creationId xmlns:a16="http://schemas.microsoft.com/office/drawing/2014/main" id="{933B50BE-04FB-F220-065C-8C9ED352D87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411650" y="400727"/>
            <a:ext cx="2857500" cy="923925"/>
          </a:xfrm>
          <a:prstGeom prst="rect">
            <a:avLst/>
          </a:prstGeom>
        </p:spPr>
      </p:pic>
      <p:sp>
        <p:nvSpPr>
          <p:cNvPr id="12" name="TextBox 11">
            <a:extLst>
              <a:ext uri="{FF2B5EF4-FFF2-40B4-BE49-F238E27FC236}">
                <a16:creationId xmlns:a16="http://schemas.microsoft.com/office/drawing/2014/main" id="{91FB05ED-BC5A-6A65-A7FF-1F867F915DBB}"/>
              </a:ext>
            </a:extLst>
          </p:cNvPr>
          <p:cNvSpPr txBox="1"/>
          <p:nvPr/>
        </p:nvSpPr>
        <p:spPr>
          <a:xfrm>
            <a:off x="1414733" y="5744818"/>
            <a:ext cx="3076850" cy="400110"/>
          </a:xfrm>
          <a:prstGeom prst="rect">
            <a:avLst/>
          </a:prstGeom>
          <a:noFill/>
        </p:spPr>
        <p:txBody>
          <a:bodyPr wrap="square" rtlCol="0">
            <a:spAutoFit/>
          </a:bodyPr>
          <a:lstStyle/>
          <a:p>
            <a:r>
              <a:rPr lang="en-US" sz="2000" b="1" spc="300" dirty="0">
                <a:solidFill>
                  <a:schemeClr val="accent1">
                    <a:lumMod val="50000"/>
                  </a:schemeClr>
                </a:solidFill>
                <a:latin typeface="Avenir Book" panose="02000503020000020003"/>
              </a:rPr>
              <a:t>SIMON </a:t>
            </a:r>
            <a:r>
              <a:rPr lang="en-US" sz="2000" spc="300" dirty="0">
                <a:solidFill>
                  <a:schemeClr val="accent5">
                    <a:lumMod val="60000"/>
                    <a:lumOff val="40000"/>
                  </a:schemeClr>
                </a:solidFill>
                <a:latin typeface="Avenir Book" panose="02000503020000020003"/>
              </a:rPr>
              <a:t>HALVEY</a:t>
            </a:r>
          </a:p>
        </p:txBody>
      </p:sp>
      <p:sp>
        <p:nvSpPr>
          <p:cNvPr id="14" name="TextBox 13">
            <a:extLst>
              <a:ext uri="{FF2B5EF4-FFF2-40B4-BE49-F238E27FC236}">
                <a16:creationId xmlns:a16="http://schemas.microsoft.com/office/drawing/2014/main" id="{413A04EF-1E35-70DE-129E-6BCC188CF581}"/>
              </a:ext>
            </a:extLst>
          </p:cNvPr>
          <p:cNvSpPr txBox="1"/>
          <p:nvPr/>
        </p:nvSpPr>
        <p:spPr>
          <a:xfrm>
            <a:off x="1414733" y="6052753"/>
            <a:ext cx="2449166" cy="738664"/>
          </a:xfrm>
          <a:prstGeom prst="rect">
            <a:avLst/>
          </a:prstGeom>
          <a:noFill/>
        </p:spPr>
        <p:txBody>
          <a:bodyPr wrap="square" rtlCol="0">
            <a:spAutoFit/>
          </a:bodyPr>
          <a:lstStyle/>
          <a:p>
            <a:r>
              <a:rPr lang="en-ZA" sz="1400" dirty="0">
                <a:solidFill>
                  <a:schemeClr val="bg1">
                    <a:lumMod val="50000"/>
                  </a:schemeClr>
                </a:solidFill>
                <a:latin typeface="Avenir Book" panose="02000503020000020003"/>
              </a:rPr>
              <a:t>Senior Economist </a:t>
            </a:r>
          </a:p>
          <a:p>
            <a:r>
              <a:rPr lang="en-ZA" sz="1400" dirty="0">
                <a:solidFill>
                  <a:schemeClr val="bg1">
                    <a:lumMod val="50000"/>
                  </a:schemeClr>
                </a:solidFill>
                <a:latin typeface="Avenir Book" panose="02000503020000020003"/>
              </a:rPr>
              <a:t>Cornerstone Economic Research</a:t>
            </a:r>
            <a:br>
              <a:rPr lang="en-ZA" sz="1400" dirty="0">
                <a:solidFill>
                  <a:schemeClr val="bg1">
                    <a:lumMod val="50000"/>
                  </a:schemeClr>
                </a:solidFill>
                <a:latin typeface="Avenir Book" panose="02000503020000020003"/>
              </a:rPr>
            </a:br>
            <a:r>
              <a:rPr lang="en-ZA" sz="1400" dirty="0">
                <a:solidFill>
                  <a:schemeClr val="bg1">
                    <a:lumMod val="50000"/>
                  </a:schemeClr>
                </a:solidFill>
                <a:latin typeface="Avenir Book" panose="02000503020000020003"/>
              </a:rPr>
              <a:t>South Africa</a:t>
            </a:r>
            <a:endParaRPr lang="en-US" sz="1400" b="1" dirty="0">
              <a:solidFill>
                <a:schemeClr val="bg1">
                  <a:lumMod val="50000"/>
                </a:schemeClr>
              </a:solidFill>
              <a:latin typeface="Avenir Book" panose="02000503020000020003"/>
            </a:endParaRPr>
          </a:p>
        </p:txBody>
      </p:sp>
      <p:pic>
        <p:nvPicPr>
          <p:cNvPr id="16" name="Picture 15">
            <a:extLst>
              <a:ext uri="{FF2B5EF4-FFF2-40B4-BE49-F238E27FC236}">
                <a16:creationId xmlns:a16="http://schemas.microsoft.com/office/drawing/2014/main" id="{6BD5FDDF-6F29-97A1-5966-8C4ABEA8437E}"/>
              </a:ext>
            </a:extLst>
          </p:cNvPr>
          <p:cNvPicPr>
            <a:picLocks noChangeAspect="1"/>
          </p:cNvPicPr>
          <p:nvPr/>
        </p:nvPicPr>
        <p:blipFill rotWithShape="1">
          <a:blip r:embed="rId4"/>
          <a:srcRect t="12193" b="24150"/>
          <a:stretch/>
        </p:blipFill>
        <p:spPr>
          <a:xfrm>
            <a:off x="317195" y="5837527"/>
            <a:ext cx="1041589" cy="897394"/>
          </a:xfrm>
          <a:prstGeom prst="rect">
            <a:avLst/>
          </a:prstGeom>
        </p:spPr>
      </p:pic>
    </p:spTree>
    <p:extLst>
      <p:ext uri="{BB962C8B-B14F-4D97-AF65-F5344CB8AC3E}">
        <p14:creationId xmlns:p14="http://schemas.microsoft.com/office/powerpoint/2010/main" val="390558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23928C8-E03F-D145-AB17-B25B34FC424A}"/>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A033E9C-5E23-AB4B-B687-91B879BA6D4E}"/>
              </a:ext>
            </a:extLst>
          </p:cNvPr>
          <p:cNvSpPr txBox="1"/>
          <p:nvPr/>
        </p:nvSpPr>
        <p:spPr>
          <a:xfrm>
            <a:off x="706544" y="454992"/>
            <a:ext cx="9265357"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IS AN INVESTMENT CASE?</a:t>
            </a:r>
          </a:p>
          <a:p>
            <a:r>
              <a:rPr lang="en-US" sz="2000" spc="300" dirty="0">
                <a:solidFill>
                  <a:schemeClr val="accent5">
                    <a:lumMod val="60000"/>
                    <a:lumOff val="40000"/>
                  </a:schemeClr>
                </a:solidFill>
                <a:latin typeface="Avenir Black" panose="02000503020000020003" pitchFamily="2" charset="0"/>
              </a:rPr>
              <a:t>ADVOCACY FOR SPENDING ON SOCIAL SERVICES</a:t>
            </a:r>
          </a:p>
        </p:txBody>
      </p:sp>
      <p:sp>
        <p:nvSpPr>
          <p:cNvPr id="4" name="TextBox 3">
            <a:extLst>
              <a:ext uri="{FF2B5EF4-FFF2-40B4-BE49-F238E27FC236}">
                <a16:creationId xmlns:a16="http://schemas.microsoft.com/office/drawing/2014/main" id="{25FC0248-84E3-EDEA-E808-910A3DF0B138}"/>
              </a:ext>
            </a:extLst>
          </p:cNvPr>
          <p:cNvSpPr txBox="1"/>
          <p:nvPr/>
        </p:nvSpPr>
        <p:spPr>
          <a:xfrm>
            <a:off x="475072" y="1277640"/>
            <a:ext cx="11032985" cy="5436360"/>
          </a:xfrm>
          <a:prstGeom prst="rect">
            <a:avLst/>
          </a:prstGeom>
          <a:noFill/>
        </p:spPr>
        <p:txBody>
          <a:bodyPr wrap="square" rtlCol="0">
            <a:spAutoFit/>
          </a:bodyPr>
          <a:lstStyle/>
          <a:p>
            <a:pPr marL="285750" indent="-285750">
              <a:lnSpc>
                <a:spcPts val="2200"/>
              </a:lnSpc>
              <a:buClr>
                <a:srgbClr val="001959"/>
              </a:buClr>
              <a:buFont typeface="Arial" panose="020B0604020202020204" pitchFamily="34" charset="0"/>
              <a:buChar char="•"/>
            </a:pPr>
            <a:r>
              <a:rPr lang="en-US" spc="-25" dirty="0">
                <a:latin typeface="Avenir Oblique"/>
                <a:ea typeface="Times New Roman" panose="02020603050405020304" pitchFamily="18" charset="0"/>
                <a:cs typeface="Times New Roman" panose="02020603050405020304" pitchFamily="18" charset="0"/>
              </a:rPr>
              <a:t>Different types of advocacy for increased expenditure on social services – and especially those for child protection</a:t>
            </a:r>
          </a:p>
          <a:p>
            <a:pPr marL="742950" lvl="1" indent="-285750">
              <a:lnSpc>
                <a:spcPts val="2200"/>
              </a:lnSpc>
              <a:buClr>
                <a:srgbClr val="001959"/>
              </a:buClr>
              <a:buFont typeface="Courier New" panose="02070309020205020404" pitchFamily="49" charset="0"/>
              <a:buChar char="o"/>
            </a:pPr>
            <a:r>
              <a:rPr lang="en-US" sz="1600" spc="-25" dirty="0">
                <a:latin typeface="Avenir Oblique"/>
                <a:ea typeface="Times New Roman" panose="02020603050405020304" pitchFamily="18" charset="0"/>
                <a:cs typeface="Times New Roman" panose="02020603050405020304" pitchFamily="18" charset="0"/>
              </a:rPr>
              <a:t>Foundation: </a:t>
            </a:r>
            <a:r>
              <a:rPr lang="en-GB" sz="1600" spc="-25" dirty="0">
                <a:latin typeface="Avenir Oblique"/>
                <a:ea typeface="Times New Roman" panose="02020603050405020304" pitchFamily="18" charset="0"/>
                <a:cs typeface="Times New Roman" panose="02020603050405020304" pitchFamily="18" charset="0"/>
              </a:rPr>
              <a:t>Rights, dignity, equality and protection</a:t>
            </a:r>
          </a:p>
          <a:p>
            <a:pPr marL="1200150" lvl="2" indent="-285750">
              <a:lnSpc>
                <a:spcPts val="2200"/>
              </a:lnSpc>
              <a:buClr>
                <a:srgbClr val="001959"/>
              </a:buClr>
              <a:buFont typeface="Arial" panose="020B0604020202020204" pitchFamily="34" charset="0"/>
              <a:buChar char="•"/>
            </a:pPr>
            <a:r>
              <a:rPr lang="en-GB" sz="1400" spc="-25" dirty="0">
                <a:latin typeface="Avenir Oblique"/>
                <a:ea typeface="Times New Roman" panose="02020603050405020304" pitchFamily="18" charset="0"/>
                <a:cs typeface="Times New Roman" panose="02020603050405020304" pitchFamily="18" charset="0"/>
              </a:rPr>
              <a:t>Every child has a claim to safety and protection. These rights, and government obligations, do not depend on whether protecting that child produces a positive economic return.</a:t>
            </a:r>
            <a:endParaRPr lang="en-US" sz="1400" spc="-25" dirty="0">
              <a:latin typeface="Avenir Oblique"/>
              <a:ea typeface="Times New Roman" panose="02020603050405020304" pitchFamily="18" charset="0"/>
              <a:cs typeface="Times New Roman" panose="02020603050405020304" pitchFamily="18" charset="0"/>
            </a:endParaRPr>
          </a:p>
          <a:p>
            <a:pPr marL="742950" lvl="1" indent="-285750">
              <a:lnSpc>
                <a:spcPts val="2200"/>
              </a:lnSpc>
              <a:buClr>
                <a:srgbClr val="001959"/>
              </a:buClr>
              <a:buFont typeface="Courier New" panose="02070309020205020404" pitchFamily="49" charset="0"/>
              <a:buChar char="o"/>
            </a:pPr>
            <a:r>
              <a:rPr lang="en-US" sz="1600" spc="-25" dirty="0">
                <a:latin typeface="Avenir Oblique"/>
                <a:ea typeface="Times New Roman" panose="02020603050405020304" pitchFamily="18" charset="0"/>
                <a:cs typeface="Times New Roman" panose="02020603050405020304" pitchFamily="18" charset="0"/>
              </a:rPr>
              <a:t>Supporting lens: Economic evidence</a:t>
            </a:r>
          </a:p>
          <a:p>
            <a:pPr marL="1200150" lvl="2" indent="-285750">
              <a:lnSpc>
                <a:spcPts val="2200"/>
              </a:lnSpc>
              <a:buClr>
                <a:srgbClr val="001959"/>
              </a:buClr>
              <a:buFont typeface="Arial" panose="020B0604020202020204" pitchFamily="34" charset="0"/>
              <a:buChar char="•"/>
            </a:pPr>
            <a:r>
              <a:rPr lang="en-US" sz="1400" spc="-25" dirty="0">
                <a:latin typeface="Avenir Oblique"/>
                <a:ea typeface="Times New Roman" panose="02020603050405020304" pitchFamily="18" charset="0"/>
                <a:cs typeface="Times New Roman" panose="02020603050405020304" pitchFamily="18" charset="0"/>
              </a:rPr>
              <a:t>Economic arguments can </a:t>
            </a:r>
            <a:r>
              <a:rPr lang="en-GB" sz="1400" spc="-25" dirty="0">
                <a:latin typeface="Avenir Oblique"/>
                <a:ea typeface="Times New Roman" panose="02020603050405020304" pitchFamily="18" charset="0"/>
                <a:cs typeface="Times New Roman" panose="02020603050405020304" pitchFamily="18" charset="0"/>
              </a:rPr>
              <a:t>help make selected consequences of violence and benefits of action legible to finance and planning systems, strengthening arguments about prioritisation, affordability and financing.</a:t>
            </a:r>
          </a:p>
          <a:p>
            <a:pPr marL="1200150" lvl="2" indent="-285750">
              <a:lnSpc>
                <a:spcPts val="2200"/>
              </a:lnSpc>
              <a:buClr>
                <a:srgbClr val="001959"/>
              </a:buClr>
              <a:buFont typeface="Arial" panose="020B0604020202020204" pitchFamily="34" charset="0"/>
              <a:buChar char="•"/>
            </a:pPr>
            <a:endParaRPr lang="en-US" sz="1400" spc="-25" dirty="0">
              <a:latin typeface="Avenir Oblique"/>
              <a:ea typeface="Times New Roman" panose="02020603050405020304" pitchFamily="18" charset="0"/>
              <a:cs typeface="Times New Roman" panose="02020603050405020304" pitchFamily="18" charset="0"/>
            </a:endParaRPr>
          </a:p>
          <a:p>
            <a:pPr marL="285750" indent="-285750">
              <a:lnSpc>
                <a:spcPts val="2200"/>
              </a:lnSpc>
              <a:buClr>
                <a:srgbClr val="001959"/>
              </a:buClr>
              <a:buFont typeface="Arial" panose="020B0604020202020204" pitchFamily="34" charset="0"/>
              <a:buChar char="•"/>
            </a:pPr>
            <a:r>
              <a:rPr lang="en-US" spc="-25" dirty="0">
                <a:latin typeface="Avenir Oblique"/>
                <a:ea typeface="Times New Roman" panose="02020603050405020304" pitchFamily="18" charset="0"/>
                <a:cs typeface="Times New Roman" panose="02020603050405020304" pitchFamily="18" charset="0"/>
              </a:rPr>
              <a:t>Rights-based arguments for child protection are ubiquitous and incontrovertible</a:t>
            </a:r>
          </a:p>
          <a:p>
            <a:pPr marL="742950" lvl="1" indent="-285750">
              <a:lnSpc>
                <a:spcPts val="2200"/>
              </a:lnSpc>
              <a:buClr>
                <a:srgbClr val="001959"/>
              </a:buClr>
              <a:buFont typeface="Courier New" panose="02070309020205020404" pitchFamily="49" charset="0"/>
              <a:buChar char="o"/>
            </a:pPr>
            <a:r>
              <a:rPr lang="en-US" sz="1400" spc="-25" dirty="0">
                <a:latin typeface="Avenir Oblique"/>
                <a:ea typeface="Times New Roman" panose="02020603050405020304" pitchFamily="18" charset="0"/>
                <a:cs typeface="Times New Roman" panose="02020603050405020304" pitchFamily="18" charset="0"/>
              </a:rPr>
              <a:t>Almost all state Constitutions contain specific laws relating to child protection, and most states have dedicated Child Laws</a:t>
            </a:r>
          </a:p>
          <a:p>
            <a:pPr marL="742950" lvl="1" indent="-285750">
              <a:lnSpc>
                <a:spcPts val="2200"/>
              </a:lnSpc>
              <a:buClr>
                <a:srgbClr val="001959"/>
              </a:buClr>
              <a:buFont typeface="Courier New" panose="02070309020205020404" pitchFamily="49" charset="0"/>
              <a:buChar char="o"/>
            </a:pPr>
            <a:r>
              <a:rPr lang="en-US" sz="1400" spc="-25" dirty="0">
                <a:latin typeface="Avenir Oblique"/>
                <a:ea typeface="Times New Roman" panose="02020603050405020304" pitchFamily="18" charset="0"/>
                <a:cs typeface="Times New Roman" panose="02020603050405020304" pitchFamily="18" charset="0"/>
              </a:rPr>
              <a:t>However, these mandates often remain under-funded – of 155 countries surveyed in the Global Status Report on Ending VAC, 80% had at least one national action plan to end VAC, but less than 25% of those had funded their plans</a:t>
            </a:r>
          </a:p>
          <a:p>
            <a:pPr marL="742950" lvl="1" indent="-285750">
              <a:lnSpc>
                <a:spcPts val="2200"/>
              </a:lnSpc>
              <a:buClr>
                <a:srgbClr val="001959"/>
              </a:buClr>
              <a:buFont typeface="Arial" panose="020B0604020202020204" pitchFamily="34" charset="0"/>
              <a:buChar char="•"/>
            </a:pPr>
            <a:endParaRPr lang="en-US" sz="1600" spc="-25" dirty="0">
              <a:latin typeface="Avenir Oblique"/>
              <a:ea typeface="Times New Roman" panose="02020603050405020304" pitchFamily="18" charset="0"/>
              <a:cs typeface="Times New Roman" panose="02020603050405020304" pitchFamily="18" charset="0"/>
            </a:endParaRPr>
          </a:p>
          <a:p>
            <a:pPr marL="285750" indent="-285750">
              <a:lnSpc>
                <a:spcPts val="2200"/>
              </a:lnSpc>
              <a:buClr>
                <a:srgbClr val="001959"/>
              </a:buClr>
              <a:buFont typeface="Arial" panose="020B0604020202020204" pitchFamily="34" charset="0"/>
              <a:buChar char="•"/>
            </a:pPr>
            <a:r>
              <a:rPr lang="en-US" spc="-25" dirty="0">
                <a:latin typeface="Avenir Oblique"/>
                <a:ea typeface="Times New Roman" panose="02020603050405020304" pitchFamily="18" charset="0"/>
                <a:cs typeface="Times New Roman" panose="02020603050405020304" pitchFamily="18" charset="0"/>
              </a:rPr>
              <a:t>Evidence-based economic arguments for child protection are far less clear</a:t>
            </a:r>
          </a:p>
          <a:p>
            <a:pPr marL="742950" lvl="1" indent="-285750">
              <a:lnSpc>
                <a:spcPts val="2200"/>
              </a:lnSpc>
              <a:buClr>
                <a:srgbClr val="001959"/>
              </a:buClr>
              <a:buFont typeface="Courier New" panose="02070309020205020404" pitchFamily="49" charset="0"/>
              <a:buChar char="o"/>
            </a:pPr>
            <a:r>
              <a:rPr lang="en-US" sz="1400" spc="-25" dirty="0">
                <a:latin typeface="Avenir Oblique"/>
                <a:ea typeface="Times New Roman" panose="02020603050405020304" pitchFamily="18" charset="0"/>
                <a:cs typeface="Times New Roman" panose="02020603050405020304" pitchFamily="18" charset="0"/>
              </a:rPr>
              <a:t>Governments must justify spending priorities in an environment of increasing demand for social services coupled with heightened fiscal pressures </a:t>
            </a:r>
          </a:p>
          <a:p>
            <a:pPr marL="742950" lvl="1" indent="-285750">
              <a:lnSpc>
                <a:spcPts val="2200"/>
              </a:lnSpc>
              <a:buClr>
                <a:srgbClr val="001959"/>
              </a:buClr>
              <a:buFont typeface="Courier New" panose="02070309020205020404" pitchFamily="49" charset="0"/>
              <a:buChar char="o"/>
            </a:pPr>
            <a:r>
              <a:rPr lang="en-US" sz="1400" spc="-25" dirty="0">
                <a:latin typeface="Avenir Oblique"/>
                <a:ea typeface="Times New Roman" panose="02020603050405020304" pitchFamily="18" charset="0"/>
                <a:cs typeface="Times New Roman" panose="02020603050405020304" pitchFamily="18" charset="0"/>
              </a:rPr>
              <a:t>Child protection expenditures are typically a very small part of government budgets and often under-prioritized</a:t>
            </a:r>
          </a:p>
          <a:p>
            <a:pPr marL="742950" lvl="1" indent="-285750">
              <a:lnSpc>
                <a:spcPts val="2200"/>
              </a:lnSpc>
              <a:buClr>
                <a:srgbClr val="001959"/>
              </a:buClr>
              <a:buFont typeface="Courier New" panose="02070309020205020404" pitchFamily="49" charset="0"/>
              <a:buChar char="o"/>
            </a:pPr>
            <a:r>
              <a:rPr lang="en-US" sz="1400" spc="-25" dirty="0">
                <a:latin typeface="Avenir Oblique"/>
                <a:ea typeface="Times New Roman" panose="02020603050405020304" pitchFamily="18" charset="0"/>
                <a:cs typeface="Times New Roman" panose="02020603050405020304" pitchFamily="18" charset="0"/>
              </a:rPr>
              <a:t>This is largely due to the economics of child protection expenditures – the costs of violence against children (VAC) and the benefits of expenditure to end VAC are not easily observed, nor are they easily quantified in economic terms</a:t>
            </a:r>
          </a:p>
          <a:p>
            <a:pPr marL="742950" lvl="1" indent="-285750">
              <a:lnSpc>
                <a:spcPts val="2200"/>
              </a:lnSpc>
              <a:buClr>
                <a:srgbClr val="001959"/>
              </a:buClr>
              <a:buFont typeface="Arial" panose="020B0604020202020204" pitchFamily="34" charset="0"/>
              <a:buChar char="•"/>
            </a:pPr>
            <a:endParaRPr lang="en-US" sz="1600" spc="-25" dirty="0">
              <a:latin typeface="Avenir Oblique"/>
              <a:ea typeface="Times New Roman" panose="02020603050405020304" pitchFamily="18" charset="0"/>
              <a:cs typeface="Times New Roman" panose="02020603050405020304" pitchFamily="18" charset="0"/>
            </a:endParaRPr>
          </a:p>
        </p:txBody>
      </p:sp>
      <p:pic>
        <p:nvPicPr>
          <p:cNvPr id="9" name="Picture 8" descr="A black background with blue letters&#10;&#10;AI-generated content may be incorrect.">
            <a:extLst>
              <a:ext uri="{FF2B5EF4-FFF2-40B4-BE49-F238E27FC236}">
                <a16:creationId xmlns:a16="http://schemas.microsoft.com/office/drawing/2014/main" id="{1A25BA35-4C03-4B9C-13BD-20FEF3297A01}"/>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1" name="Picture 10">
            <a:extLst>
              <a:ext uri="{FF2B5EF4-FFF2-40B4-BE49-F238E27FC236}">
                <a16:creationId xmlns:a16="http://schemas.microsoft.com/office/drawing/2014/main" id="{6D5F7926-F346-3A75-3F8A-FFB5A2B277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4291620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CE91C-F600-F81B-D420-F04A1B81AF1B}"/>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A649679-4FC6-437F-CB98-938CE73D3B03}"/>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pic>
        <p:nvPicPr>
          <p:cNvPr id="5" name="Picture 4" descr="A black background with blue letters&#10;&#10;AI-generated content may be incorrect.">
            <a:extLst>
              <a:ext uri="{FF2B5EF4-FFF2-40B4-BE49-F238E27FC236}">
                <a16:creationId xmlns:a16="http://schemas.microsoft.com/office/drawing/2014/main" id="{4EA9EC17-4ADD-9A60-F18E-67C7ECDCA517}"/>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52586" y="6498000"/>
            <a:ext cx="1710704" cy="360000"/>
          </a:xfrm>
          <a:prstGeom prst="rect">
            <a:avLst/>
          </a:prstGeom>
        </p:spPr>
      </p:pic>
      <p:sp>
        <p:nvSpPr>
          <p:cNvPr id="2" name="TextBox 1">
            <a:extLst>
              <a:ext uri="{FF2B5EF4-FFF2-40B4-BE49-F238E27FC236}">
                <a16:creationId xmlns:a16="http://schemas.microsoft.com/office/drawing/2014/main" id="{12652450-8029-935A-5F0C-E8E25AF405F2}"/>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IS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spc="300" dirty="0">
                <a:solidFill>
                  <a:srgbClr val="5B9BD5">
                    <a:lumMod val="60000"/>
                    <a:lumOff val="40000"/>
                  </a:srgbClr>
                </a:solidFill>
                <a:latin typeface="Avenir Black" panose="02000503020000020003" pitchFamily="2" charset="0"/>
              </a:rPr>
              <a:t>A DEFINITION</a:t>
            </a:r>
            <a:endPar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endParaRPr>
          </a:p>
        </p:txBody>
      </p:sp>
      <p:sp>
        <p:nvSpPr>
          <p:cNvPr id="6" name="TextBox 5">
            <a:extLst>
              <a:ext uri="{FF2B5EF4-FFF2-40B4-BE49-F238E27FC236}">
                <a16:creationId xmlns:a16="http://schemas.microsoft.com/office/drawing/2014/main" id="{36C3ED9B-964D-656F-E93C-87504A5FEDA6}"/>
              </a:ext>
            </a:extLst>
          </p:cNvPr>
          <p:cNvSpPr txBox="1"/>
          <p:nvPr/>
        </p:nvSpPr>
        <p:spPr>
          <a:xfrm>
            <a:off x="1077172" y="1463686"/>
            <a:ext cx="10037656" cy="3416320"/>
          </a:xfrm>
          <a:prstGeom prst="rect">
            <a:avLst/>
          </a:prstGeom>
          <a:noFill/>
        </p:spPr>
        <p:txBody>
          <a:bodyPr wrap="square" rtlCol="0">
            <a:spAutoFit/>
          </a:bodyPr>
          <a:lstStyle/>
          <a:p>
            <a:pPr algn="ctr"/>
            <a:r>
              <a:rPr lang="en-GB" sz="3600" b="1" i="1" spc="300" dirty="0">
                <a:latin typeface="Avenir Black" panose="02000503020000020003" pitchFamily="2" charset="0"/>
              </a:rPr>
              <a:t>Investment cases use economic evidence to strengthen financing and implementation decisions by examining the costs of inaction, the resources required for a response, and the benefits that action may generate</a:t>
            </a:r>
            <a:endParaRPr kumimoji="0" lang="en-US" sz="3600" b="0" i="1" u="none" strike="noStrike" kern="1200" cap="none" spc="300" normalizeH="0" baseline="0" noProof="0" dirty="0">
              <a:ln>
                <a:noFill/>
              </a:ln>
              <a:effectLst/>
              <a:uLnTx/>
              <a:uFillTx/>
              <a:latin typeface="Avenir Black" panose="02000503020000020003" pitchFamily="2" charset="0"/>
              <a:ea typeface="+mn-ea"/>
              <a:cs typeface="+mn-cs"/>
            </a:endParaRPr>
          </a:p>
        </p:txBody>
      </p:sp>
      <p:pic>
        <p:nvPicPr>
          <p:cNvPr id="7" name="Picture 6" descr="A black background with blue letters&#10;&#10;AI-generated content may be incorrect.">
            <a:extLst>
              <a:ext uri="{FF2B5EF4-FFF2-40B4-BE49-F238E27FC236}">
                <a16:creationId xmlns:a16="http://schemas.microsoft.com/office/drawing/2014/main" id="{09208BE8-19FB-0DBD-1EF5-308AF1C6324C}"/>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9" name="Picture 8">
            <a:extLst>
              <a:ext uri="{FF2B5EF4-FFF2-40B4-BE49-F238E27FC236}">
                <a16:creationId xmlns:a16="http://schemas.microsoft.com/office/drawing/2014/main" id="{A09D3720-E0F1-BCC4-FE91-C5D2BDAB05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
        <p:nvSpPr>
          <p:cNvPr id="8" name="TextBox 7">
            <a:extLst>
              <a:ext uri="{FF2B5EF4-FFF2-40B4-BE49-F238E27FC236}">
                <a16:creationId xmlns:a16="http://schemas.microsoft.com/office/drawing/2014/main" id="{14B17A25-E86B-AAE2-3F7B-655725908B32}"/>
              </a:ext>
            </a:extLst>
          </p:cNvPr>
          <p:cNvSpPr txBox="1"/>
          <p:nvPr/>
        </p:nvSpPr>
        <p:spPr>
          <a:xfrm>
            <a:off x="1077172" y="5365837"/>
            <a:ext cx="10037656" cy="830997"/>
          </a:xfrm>
          <a:prstGeom prst="rect">
            <a:avLst/>
          </a:prstGeom>
          <a:noFill/>
        </p:spPr>
        <p:txBody>
          <a:bodyPr wrap="square" rtlCol="0">
            <a:spAutoFit/>
          </a:bodyPr>
          <a:lstStyle/>
          <a:p>
            <a:pPr algn="ctr"/>
            <a:r>
              <a:rPr lang="en-GB" sz="2400" b="1" i="1" spc="300" dirty="0">
                <a:latin typeface="Avenir Black" panose="02000503020000020003" pitchFamily="2" charset="0"/>
              </a:rPr>
              <a:t>They provide an additional lens on the case for action, rather than the ethical basis for action</a:t>
            </a:r>
            <a:endParaRPr kumimoji="0" lang="en-US" sz="2400" b="0" i="1" u="none" strike="noStrike" kern="1200" cap="none" spc="300" normalizeH="0" baseline="0" noProof="0" dirty="0">
              <a:ln>
                <a:noFill/>
              </a:ln>
              <a:effectLst/>
              <a:uLnTx/>
              <a:uFillTx/>
              <a:latin typeface="Avenir Black" panose="02000503020000020003" pitchFamily="2" charset="0"/>
              <a:ea typeface="+mn-ea"/>
              <a:cs typeface="+mn-cs"/>
            </a:endParaRPr>
          </a:p>
        </p:txBody>
      </p:sp>
    </p:spTree>
    <p:extLst>
      <p:ext uri="{BB962C8B-B14F-4D97-AF65-F5344CB8AC3E}">
        <p14:creationId xmlns:p14="http://schemas.microsoft.com/office/powerpoint/2010/main" val="192301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CE91C-F600-F81B-D420-F04A1B81AF1B}"/>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A649679-4FC6-437F-CB98-938CE73D3B03}"/>
              </a:ext>
            </a:extLst>
          </p:cNvPr>
          <p:cNvCxnSpPr/>
          <p:nvPr/>
        </p:nvCxnSpPr>
        <p:spPr>
          <a:xfrm>
            <a:off x="475072" y="347869"/>
            <a:ext cx="0" cy="815009"/>
          </a:xfrm>
          <a:prstGeom prst="line">
            <a:avLst/>
          </a:prstGeom>
          <a:ln w="38100">
            <a:solidFill>
              <a:srgbClr val="00195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39B9C27-EEB5-0429-4AFA-D8A6EE7AC25C}"/>
              </a:ext>
            </a:extLst>
          </p:cNvPr>
          <p:cNvSpPr txBox="1"/>
          <p:nvPr/>
        </p:nvSpPr>
        <p:spPr>
          <a:xfrm>
            <a:off x="706544" y="454992"/>
            <a:ext cx="1003765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WHAT IS AN INVESTMENT CASE?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rgbClr val="5B9BD5">
                    <a:lumMod val="60000"/>
                    <a:lumOff val="40000"/>
                  </a:srgbClr>
                </a:solidFill>
                <a:effectLst/>
                <a:uLnTx/>
                <a:uFillTx/>
                <a:latin typeface="Avenir Black" panose="02000503020000020003" pitchFamily="2" charset="0"/>
                <a:ea typeface="+mn-ea"/>
                <a:cs typeface="+mn-cs"/>
              </a:rPr>
              <a:t>THE COMPONENTS OF AN INVESTMENT CASE</a:t>
            </a:r>
          </a:p>
        </p:txBody>
      </p:sp>
      <p:sp>
        <p:nvSpPr>
          <p:cNvPr id="8" name="Rectangle: Rounded Corners 7">
            <a:extLst>
              <a:ext uri="{FF2B5EF4-FFF2-40B4-BE49-F238E27FC236}">
                <a16:creationId xmlns:a16="http://schemas.microsoft.com/office/drawing/2014/main" id="{C426F409-4994-DA96-3790-260E322D0BDA}"/>
              </a:ext>
            </a:extLst>
          </p:cNvPr>
          <p:cNvSpPr/>
          <p:nvPr/>
        </p:nvSpPr>
        <p:spPr>
          <a:xfrm>
            <a:off x="616458" y="2353857"/>
            <a:ext cx="1800000" cy="1080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a:t>
            </a:r>
          </a:p>
          <a:p>
            <a:pPr algn="ctr"/>
            <a:r>
              <a:rPr lang="en-ZA" sz="2000" dirty="0"/>
              <a:t>PROBLEM</a:t>
            </a:r>
          </a:p>
        </p:txBody>
      </p:sp>
      <p:sp>
        <p:nvSpPr>
          <p:cNvPr id="10" name="Rectangle: Rounded Corners 9">
            <a:extLst>
              <a:ext uri="{FF2B5EF4-FFF2-40B4-BE49-F238E27FC236}">
                <a16:creationId xmlns:a16="http://schemas.microsoft.com/office/drawing/2014/main" id="{83453BDD-9BFF-B9F8-7A02-29C9305580A8}"/>
              </a:ext>
            </a:extLst>
          </p:cNvPr>
          <p:cNvSpPr/>
          <p:nvPr/>
        </p:nvSpPr>
        <p:spPr>
          <a:xfrm>
            <a:off x="2599272" y="2353856"/>
            <a:ext cx="1800000" cy="1080000"/>
          </a:xfrm>
          <a:prstGeom prst="roundRect">
            <a:avLst/>
          </a:prstGeom>
          <a:solidFill>
            <a:srgbClr val="1F2D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an associated</a:t>
            </a:r>
          </a:p>
          <a:p>
            <a:pPr algn="ctr"/>
            <a:r>
              <a:rPr lang="en-ZA" sz="2000" dirty="0"/>
              <a:t>ECONOMIC LOSS</a:t>
            </a:r>
          </a:p>
        </p:txBody>
      </p:sp>
      <p:sp>
        <p:nvSpPr>
          <p:cNvPr id="11" name="Rectangle: Rounded Corners 10">
            <a:extLst>
              <a:ext uri="{FF2B5EF4-FFF2-40B4-BE49-F238E27FC236}">
                <a16:creationId xmlns:a16="http://schemas.microsoft.com/office/drawing/2014/main" id="{B82CD4D0-99D2-6887-CF4A-080DB24B2058}"/>
              </a:ext>
            </a:extLst>
          </p:cNvPr>
          <p:cNvSpPr/>
          <p:nvPr/>
        </p:nvSpPr>
        <p:spPr>
          <a:xfrm>
            <a:off x="5878572" y="2353855"/>
            <a:ext cx="1800000" cy="10800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 proposed </a:t>
            </a:r>
          </a:p>
          <a:p>
            <a:pPr algn="ctr"/>
            <a:r>
              <a:rPr lang="en-ZA" sz="2000" dirty="0"/>
              <a:t>SOLUTION</a:t>
            </a:r>
          </a:p>
        </p:txBody>
      </p:sp>
      <p:sp>
        <p:nvSpPr>
          <p:cNvPr id="16" name="Rectangle: Rounded Corners 15">
            <a:extLst>
              <a:ext uri="{FF2B5EF4-FFF2-40B4-BE49-F238E27FC236}">
                <a16:creationId xmlns:a16="http://schemas.microsoft.com/office/drawing/2014/main" id="{C5ECD96D-82CF-74E9-8D32-F0A01AA9B866}"/>
              </a:ext>
            </a:extLst>
          </p:cNvPr>
          <p:cNvSpPr/>
          <p:nvPr/>
        </p:nvSpPr>
        <p:spPr>
          <a:xfrm>
            <a:off x="7861386" y="2353855"/>
            <a:ext cx="1800000" cy="108000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FINANCIAL COST</a:t>
            </a:r>
          </a:p>
          <a:p>
            <a:pPr algn="ctr"/>
            <a:r>
              <a:rPr lang="en-ZA" sz="1400" dirty="0"/>
              <a:t>of implementation</a:t>
            </a:r>
            <a:endParaRPr lang="en-ZA" sz="1050" dirty="0"/>
          </a:p>
        </p:txBody>
      </p:sp>
      <p:sp>
        <p:nvSpPr>
          <p:cNvPr id="17" name="Rectangle: Rounded Corners 16">
            <a:extLst>
              <a:ext uri="{FF2B5EF4-FFF2-40B4-BE49-F238E27FC236}">
                <a16:creationId xmlns:a16="http://schemas.microsoft.com/office/drawing/2014/main" id="{E94B506F-E337-EACD-B66B-131EF08D8A8F}"/>
              </a:ext>
            </a:extLst>
          </p:cNvPr>
          <p:cNvSpPr/>
          <p:nvPr/>
        </p:nvSpPr>
        <p:spPr>
          <a:xfrm>
            <a:off x="9844200" y="2353855"/>
            <a:ext cx="1800000" cy="1080000"/>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dirty="0"/>
              <a:t>There is a</a:t>
            </a:r>
          </a:p>
          <a:p>
            <a:pPr algn="ctr"/>
            <a:r>
              <a:rPr lang="en-ZA" sz="2000" dirty="0"/>
              <a:t>BENEFIT</a:t>
            </a:r>
          </a:p>
          <a:p>
            <a:pPr algn="ctr"/>
            <a:r>
              <a:rPr lang="en-ZA" sz="1400" dirty="0"/>
              <a:t>that accrues</a:t>
            </a:r>
            <a:endParaRPr lang="en-ZA" sz="1050" dirty="0"/>
          </a:p>
        </p:txBody>
      </p:sp>
      <p:sp>
        <p:nvSpPr>
          <p:cNvPr id="18" name="TextBox 17">
            <a:extLst>
              <a:ext uri="{FF2B5EF4-FFF2-40B4-BE49-F238E27FC236}">
                <a16:creationId xmlns:a16="http://schemas.microsoft.com/office/drawing/2014/main" id="{F5194397-5412-99A3-C9E6-63A7A180DD34}"/>
              </a:ext>
            </a:extLst>
          </p:cNvPr>
          <p:cNvSpPr txBox="1"/>
          <p:nvPr/>
        </p:nvSpPr>
        <p:spPr>
          <a:xfrm>
            <a:off x="4518514" y="2386023"/>
            <a:ext cx="1177244" cy="1015663"/>
          </a:xfrm>
          <a:prstGeom prst="rect">
            <a:avLst/>
          </a:prstGeom>
          <a:noFill/>
        </p:spPr>
        <p:txBody>
          <a:bodyPr wrap="square" rtlCol="0">
            <a:spAutoFit/>
          </a:bodyPr>
          <a:lstStyle/>
          <a:p>
            <a:pPr algn="ctr"/>
            <a:r>
              <a:rPr lang="en-ZA" sz="6000" b="1" dirty="0"/>
              <a:t>VS</a:t>
            </a:r>
          </a:p>
        </p:txBody>
      </p:sp>
      <p:sp>
        <p:nvSpPr>
          <p:cNvPr id="32" name="Right Brace 31">
            <a:extLst>
              <a:ext uri="{FF2B5EF4-FFF2-40B4-BE49-F238E27FC236}">
                <a16:creationId xmlns:a16="http://schemas.microsoft.com/office/drawing/2014/main" id="{470B49FF-FEF0-30FA-742E-44EA121C06C2}"/>
              </a:ext>
            </a:extLst>
          </p:cNvPr>
          <p:cNvSpPr/>
          <p:nvPr/>
        </p:nvSpPr>
        <p:spPr>
          <a:xfrm rot="5400000">
            <a:off x="5769357" y="-1902356"/>
            <a:ext cx="653287" cy="11684832"/>
          </a:xfrm>
          <a:prstGeom prst="rightBrace">
            <a:avLst/>
          </a:prstGeom>
          <a:ln w="762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33" name="Rectangle: Rounded Corners 32">
            <a:extLst>
              <a:ext uri="{FF2B5EF4-FFF2-40B4-BE49-F238E27FC236}">
                <a16:creationId xmlns:a16="http://schemas.microsoft.com/office/drawing/2014/main" id="{1689601C-6C34-75D0-130D-951DA6C285DD}"/>
              </a:ext>
            </a:extLst>
          </p:cNvPr>
          <p:cNvSpPr/>
          <p:nvPr/>
        </p:nvSpPr>
        <p:spPr>
          <a:xfrm>
            <a:off x="1627057" y="4385325"/>
            <a:ext cx="8937885" cy="118800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The</a:t>
            </a:r>
          </a:p>
          <a:p>
            <a:pPr algn="ctr"/>
            <a:r>
              <a:rPr lang="en-ZA" sz="3200" dirty="0"/>
              <a:t>INVESTMENT CASE</a:t>
            </a:r>
          </a:p>
        </p:txBody>
      </p:sp>
      <p:pic>
        <p:nvPicPr>
          <p:cNvPr id="7" name="Picture 6" descr="A black background with blue letters&#10;&#10;AI-generated content may be incorrect.">
            <a:extLst>
              <a:ext uri="{FF2B5EF4-FFF2-40B4-BE49-F238E27FC236}">
                <a16:creationId xmlns:a16="http://schemas.microsoft.com/office/drawing/2014/main" id="{AC70F46E-806B-A6C9-3EF6-97A47DD4BF92}"/>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13" name="Picture 12">
            <a:extLst>
              <a:ext uri="{FF2B5EF4-FFF2-40B4-BE49-F238E27FC236}">
                <a16:creationId xmlns:a16="http://schemas.microsoft.com/office/drawing/2014/main" id="{227CCF17-E5E7-77A7-F944-24BF5BCD545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183445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up)">
                                      <p:cBhvr>
                                        <p:cTn id="31" dur="500"/>
                                        <p:tgtEl>
                                          <p:spTgt spid="32"/>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up)">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6" grpId="0" animBg="1"/>
      <p:bldP spid="17" grpId="0" animBg="1"/>
      <p:bldP spid="18" grpId="0"/>
      <p:bldP spid="32"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85B01-D760-139F-C9FB-A7240615B8E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F08D0E-3DB6-F552-488F-BD885108D539}"/>
              </a:ext>
            </a:extLst>
          </p:cNvPr>
          <p:cNvSpPr/>
          <p:nvPr/>
        </p:nvSpPr>
        <p:spPr>
          <a:xfrm>
            <a:off x="0" y="0"/>
            <a:ext cx="12375339" cy="700581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DD363C1-976B-3E37-AD3A-5F55D6798305}"/>
              </a:ext>
            </a:extLst>
          </p:cNvPr>
          <p:cNvSpPr txBox="1"/>
          <p:nvPr/>
        </p:nvSpPr>
        <p:spPr>
          <a:xfrm>
            <a:off x="4183725" y="2837141"/>
            <a:ext cx="8937050" cy="1754326"/>
          </a:xfrm>
          <a:prstGeom prst="rect">
            <a:avLst/>
          </a:prstGeom>
          <a:noFill/>
        </p:spPr>
        <p:txBody>
          <a:bodyPr wrap="square" rtlCol="0">
            <a:spAutoFit/>
          </a:bodyPr>
          <a:lstStyle/>
          <a:p>
            <a:r>
              <a:rPr lang="en-US" sz="5400" dirty="0">
                <a:solidFill>
                  <a:schemeClr val="bg1"/>
                </a:solidFill>
              </a:rPr>
              <a:t>WHY AN INVESTMENT</a:t>
            </a:r>
          </a:p>
          <a:p>
            <a:r>
              <a:rPr lang="en-US" sz="5400" dirty="0">
                <a:solidFill>
                  <a:schemeClr val="bg1"/>
                </a:solidFill>
              </a:rPr>
              <a:t>CASE FOR ENDING VAC?</a:t>
            </a:r>
          </a:p>
        </p:txBody>
      </p:sp>
      <p:cxnSp>
        <p:nvCxnSpPr>
          <p:cNvPr id="6" name="Straight Connector 5">
            <a:extLst>
              <a:ext uri="{FF2B5EF4-FFF2-40B4-BE49-F238E27FC236}">
                <a16:creationId xmlns:a16="http://schemas.microsoft.com/office/drawing/2014/main" id="{4655B58A-0817-72F2-0777-2D1844501EDD}"/>
              </a:ext>
            </a:extLst>
          </p:cNvPr>
          <p:cNvCxnSpPr>
            <a:cxnSpLocks/>
          </p:cNvCxnSpPr>
          <p:nvPr/>
        </p:nvCxnSpPr>
        <p:spPr>
          <a:xfrm>
            <a:off x="3936073" y="3322419"/>
            <a:ext cx="0" cy="78377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E36A21D9-BBB7-2A5B-94D8-FC21085EC11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757600" y="3264304"/>
            <a:ext cx="900000" cy="900000"/>
          </a:xfrm>
          <a:prstGeom prst="rect">
            <a:avLst/>
          </a:prstGeom>
        </p:spPr>
      </p:pic>
    </p:spTree>
    <p:extLst>
      <p:ext uri="{BB962C8B-B14F-4D97-AF65-F5344CB8AC3E}">
        <p14:creationId xmlns:p14="http://schemas.microsoft.com/office/powerpoint/2010/main" val="3615699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D577C-B619-ADA5-D9C6-BDFE2E745F3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74CA21C-6CED-4ACD-6B6B-3389201092A0}"/>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189417F-3476-505C-1677-651FBB92804A}"/>
              </a:ext>
            </a:extLst>
          </p:cNvPr>
          <p:cNvSpPr txBox="1"/>
          <p:nvPr/>
        </p:nvSpPr>
        <p:spPr>
          <a:xfrm>
            <a:off x="706544" y="454992"/>
            <a:ext cx="10316436"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r>
              <a:rPr lang="en-US" sz="2000" spc="300" dirty="0">
                <a:solidFill>
                  <a:schemeClr val="accent5">
                    <a:lumMod val="60000"/>
                    <a:lumOff val="40000"/>
                  </a:schemeClr>
                </a:solidFill>
                <a:latin typeface="Avenir Black" panose="02000503020000020003" pitchFamily="2" charset="0"/>
              </a:rPr>
              <a:t>THE HIGH PREVALENCE OF VAC</a:t>
            </a:r>
          </a:p>
        </p:txBody>
      </p:sp>
      <p:sp>
        <p:nvSpPr>
          <p:cNvPr id="7" name="Rectangle 6">
            <a:extLst>
              <a:ext uri="{FF2B5EF4-FFF2-40B4-BE49-F238E27FC236}">
                <a16:creationId xmlns:a16="http://schemas.microsoft.com/office/drawing/2014/main" id="{D983F791-0938-4188-4399-94A3A60854BE}"/>
              </a:ext>
            </a:extLst>
          </p:cNvPr>
          <p:cNvSpPr/>
          <p:nvPr/>
        </p:nvSpPr>
        <p:spPr>
          <a:xfrm>
            <a:off x="475072" y="14541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400" b="1" dirty="0">
                <a:solidFill>
                  <a:schemeClr val="tx1">
                    <a:lumMod val="75000"/>
                    <a:lumOff val="25000"/>
                  </a:schemeClr>
                </a:solidFill>
              </a:rPr>
              <a:t>246 million children</a:t>
            </a:r>
            <a:r>
              <a:rPr lang="en-ZA" sz="1400" dirty="0">
                <a:solidFill>
                  <a:schemeClr val="tx1">
                    <a:lumMod val="75000"/>
                    <a:lumOff val="25000"/>
                  </a:schemeClr>
                </a:solidFill>
              </a:rPr>
              <a:t> experience violence in and around schools</a:t>
            </a:r>
          </a:p>
        </p:txBody>
      </p:sp>
      <p:sp>
        <p:nvSpPr>
          <p:cNvPr id="10" name="Rectangle 9">
            <a:extLst>
              <a:ext uri="{FF2B5EF4-FFF2-40B4-BE49-F238E27FC236}">
                <a16:creationId xmlns:a16="http://schemas.microsoft.com/office/drawing/2014/main" id="{8543A4F2-2BF6-D590-A010-1FB2BBBD0E7B}"/>
              </a:ext>
            </a:extLst>
          </p:cNvPr>
          <p:cNvSpPr/>
          <p:nvPr/>
        </p:nvSpPr>
        <p:spPr>
          <a:xfrm>
            <a:off x="475070" y="2248193"/>
            <a:ext cx="2234241" cy="194756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rPr>
              <a:t>Suicide is the fourth leading</a:t>
            </a:r>
          </a:p>
          <a:p>
            <a:pPr algn="ctr"/>
            <a:r>
              <a:rPr lang="en-GB" sz="1400" dirty="0">
                <a:solidFill>
                  <a:schemeClr val="tx1">
                    <a:lumMod val="75000"/>
                    <a:lumOff val="25000"/>
                  </a:schemeClr>
                </a:solidFill>
              </a:rPr>
              <a:t>cause of death among</a:t>
            </a:r>
          </a:p>
          <a:p>
            <a:pPr algn="ctr"/>
            <a:r>
              <a:rPr lang="en-GB" sz="1400" dirty="0">
                <a:solidFill>
                  <a:schemeClr val="tx1">
                    <a:lumMod val="75000"/>
                    <a:lumOff val="25000"/>
                  </a:schemeClr>
                </a:solidFill>
              </a:rPr>
              <a:t>adolescents aged 15 to 19, and </a:t>
            </a:r>
            <a:r>
              <a:rPr lang="en-GB" sz="1400" b="1" dirty="0">
                <a:solidFill>
                  <a:schemeClr val="tx1">
                    <a:lumMod val="75000"/>
                    <a:lumOff val="25000"/>
                  </a:schemeClr>
                </a:solidFill>
              </a:rPr>
              <a:t>almost 46,000 adolescents </a:t>
            </a:r>
            <a:r>
              <a:rPr lang="en-GB" sz="1400" dirty="0">
                <a:solidFill>
                  <a:schemeClr val="tx1">
                    <a:lumMod val="75000"/>
                    <a:lumOff val="25000"/>
                  </a:schemeClr>
                </a:solidFill>
              </a:rPr>
              <a:t>aged 10 to 19 end their own lives each year – about 1 every</a:t>
            </a:r>
          </a:p>
          <a:p>
            <a:pPr algn="ctr"/>
            <a:r>
              <a:rPr lang="en-GB" sz="1400" dirty="0">
                <a:solidFill>
                  <a:schemeClr val="tx1">
                    <a:lumMod val="75000"/>
                    <a:lumOff val="25000"/>
                  </a:schemeClr>
                </a:solidFill>
              </a:rPr>
              <a:t>11 minutes</a:t>
            </a:r>
            <a:endParaRPr lang="en-ZA" sz="1400" dirty="0">
              <a:solidFill>
                <a:schemeClr val="tx1">
                  <a:lumMod val="75000"/>
                  <a:lumOff val="25000"/>
                </a:schemeClr>
              </a:solidFill>
            </a:endParaRPr>
          </a:p>
        </p:txBody>
      </p:sp>
      <p:sp>
        <p:nvSpPr>
          <p:cNvPr id="11" name="Rectangle 10">
            <a:extLst>
              <a:ext uri="{FF2B5EF4-FFF2-40B4-BE49-F238E27FC236}">
                <a16:creationId xmlns:a16="http://schemas.microsoft.com/office/drawing/2014/main" id="{CD9F4C1E-1F27-D1A9-2CCF-513A7065E152}"/>
              </a:ext>
            </a:extLst>
          </p:cNvPr>
          <p:cNvSpPr/>
          <p:nvPr/>
        </p:nvSpPr>
        <p:spPr>
          <a:xfrm>
            <a:off x="475070" y="42698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Children account for 38%</a:t>
            </a:r>
          </a:p>
          <a:p>
            <a:pPr algn="ctr"/>
            <a:r>
              <a:rPr lang="en-GB" sz="1400" dirty="0">
                <a:solidFill>
                  <a:schemeClr val="tx1">
                    <a:lumMod val="75000"/>
                    <a:lumOff val="25000"/>
                  </a:schemeClr>
                </a:solidFill>
              </a:rPr>
              <a:t>of all identified victims of</a:t>
            </a:r>
          </a:p>
          <a:p>
            <a:pPr algn="ctr"/>
            <a:r>
              <a:rPr lang="en-GB" sz="1400" dirty="0">
                <a:solidFill>
                  <a:schemeClr val="tx1">
                    <a:lumMod val="75000"/>
                    <a:lumOff val="25000"/>
                  </a:schemeClr>
                </a:solidFill>
              </a:rPr>
              <a:t>trafficking</a:t>
            </a:r>
            <a:endParaRPr lang="en-ZA" sz="1400" dirty="0">
              <a:solidFill>
                <a:schemeClr val="tx1">
                  <a:lumMod val="75000"/>
                  <a:lumOff val="25000"/>
                </a:schemeClr>
              </a:solidFill>
            </a:endParaRPr>
          </a:p>
        </p:txBody>
      </p:sp>
      <p:sp>
        <p:nvSpPr>
          <p:cNvPr id="12" name="Rectangle 11">
            <a:extLst>
              <a:ext uri="{FF2B5EF4-FFF2-40B4-BE49-F238E27FC236}">
                <a16:creationId xmlns:a16="http://schemas.microsoft.com/office/drawing/2014/main" id="{FFB70684-F779-161E-8281-36701DCEA7D4}"/>
              </a:ext>
            </a:extLst>
          </p:cNvPr>
          <p:cNvSpPr/>
          <p:nvPr/>
        </p:nvSpPr>
        <p:spPr>
          <a:xfrm>
            <a:off x="484313" y="5063893"/>
            <a:ext cx="2234241" cy="116790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rPr>
              <a:t>Around </a:t>
            </a:r>
            <a:r>
              <a:rPr lang="en-GB" sz="1400" b="1" dirty="0">
                <a:solidFill>
                  <a:schemeClr val="tx1">
                    <a:lumMod val="75000"/>
                    <a:lumOff val="25000"/>
                  </a:schemeClr>
                </a:solidFill>
              </a:rPr>
              <a:t>1 in 8 women and girls</a:t>
            </a:r>
            <a:r>
              <a:rPr lang="en-GB" sz="1400" dirty="0">
                <a:solidFill>
                  <a:schemeClr val="tx1">
                    <a:lumMod val="75000"/>
                    <a:lumOff val="25000"/>
                  </a:schemeClr>
                </a:solidFill>
              </a:rPr>
              <a:t>, and </a:t>
            </a:r>
            <a:r>
              <a:rPr lang="en-GB" sz="1400" b="1" dirty="0">
                <a:solidFill>
                  <a:schemeClr val="tx1">
                    <a:lumMod val="75000"/>
                    <a:lumOff val="25000"/>
                  </a:schemeClr>
                </a:solidFill>
              </a:rPr>
              <a:t>1 in 11 men and boys</a:t>
            </a:r>
            <a:r>
              <a:rPr lang="en-GB" sz="1400" dirty="0">
                <a:solidFill>
                  <a:schemeClr val="tx1">
                    <a:lumMod val="75000"/>
                    <a:lumOff val="25000"/>
                  </a:schemeClr>
                </a:solidFill>
              </a:rPr>
              <a:t>, experienced rape or sexual assault before the age of 18</a:t>
            </a:r>
            <a:endParaRPr lang="en-ZA" sz="1400" dirty="0">
              <a:solidFill>
                <a:schemeClr val="tx1">
                  <a:lumMod val="75000"/>
                  <a:lumOff val="25000"/>
                </a:schemeClr>
              </a:solidFill>
            </a:endParaRPr>
          </a:p>
        </p:txBody>
      </p:sp>
      <p:sp>
        <p:nvSpPr>
          <p:cNvPr id="13" name="Rectangle 12">
            <a:extLst>
              <a:ext uri="{FF2B5EF4-FFF2-40B4-BE49-F238E27FC236}">
                <a16:creationId xmlns:a16="http://schemas.microsoft.com/office/drawing/2014/main" id="{86024C44-6289-603D-F0A1-8AF03E6D0D57}"/>
              </a:ext>
            </a:extLst>
          </p:cNvPr>
          <p:cNvSpPr/>
          <p:nvPr/>
        </p:nvSpPr>
        <p:spPr>
          <a:xfrm>
            <a:off x="2784076" y="14541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160 million children </a:t>
            </a:r>
            <a:r>
              <a:rPr lang="en-GB" sz="1400" dirty="0">
                <a:solidFill>
                  <a:schemeClr val="tx1">
                    <a:lumMod val="75000"/>
                    <a:lumOff val="25000"/>
                  </a:schemeClr>
                </a:solidFill>
              </a:rPr>
              <a:t>are</a:t>
            </a:r>
          </a:p>
          <a:p>
            <a:pPr algn="ctr"/>
            <a:r>
              <a:rPr lang="en-GB" sz="1400" dirty="0">
                <a:solidFill>
                  <a:schemeClr val="tx1">
                    <a:lumMod val="75000"/>
                    <a:lumOff val="25000"/>
                  </a:schemeClr>
                </a:solidFill>
              </a:rPr>
              <a:t>engaged in child labour</a:t>
            </a:r>
            <a:endParaRPr lang="en-ZA" sz="1400" dirty="0">
              <a:solidFill>
                <a:schemeClr val="tx1">
                  <a:lumMod val="75000"/>
                  <a:lumOff val="25000"/>
                </a:schemeClr>
              </a:solidFill>
            </a:endParaRPr>
          </a:p>
        </p:txBody>
      </p:sp>
      <p:sp>
        <p:nvSpPr>
          <p:cNvPr id="14" name="Rectangle 13">
            <a:extLst>
              <a:ext uri="{FF2B5EF4-FFF2-40B4-BE49-F238E27FC236}">
                <a16:creationId xmlns:a16="http://schemas.microsoft.com/office/drawing/2014/main" id="{F0190A2D-15A7-D7C7-6F47-10BAC3922209}"/>
              </a:ext>
            </a:extLst>
          </p:cNvPr>
          <p:cNvSpPr/>
          <p:nvPr/>
        </p:nvSpPr>
        <p:spPr>
          <a:xfrm>
            <a:off x="2784074" y="2248193"/>
            <a:ext cx="2234241" cy="194756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1.6 billion children </a:t>
            </a:r>
          </a:p>
          <a:p>
            <a:pPr algn="ctr"/>
            <a:r>
              <a:rPr lang="en-GB" sz="1400" dirty="0">
                <a:solidFill>
                  <a:schemeClr val="tx1">
                    <a:lumMod val="75000"/>
                    <a:lumOff val="25000"/>
                  </a:schemeClr>
                </a:solidFill>
              </a:rPr>
              <a:t>regularly face violent</a:t>
            </a:r>
          </a:p>
          <a:p>
            <a:pPr algn="ctr"/>
            <a:r>
              <a:rPr lang="en-GB" sz="1400" dirty="0">
                <a:solidFill>
                  <a:schemeClr val="tx1">
                    <a:lumMod val="75000"/>
                    <a:lumOff val="25000"/>
                  </a:schemeClr>
                </a:solidFill>
              </a:rPr>
              <a:t>punishment at home; and</a:t>
            </a:r>
          </a:p>
          <a:p>
            <a:pPr algn="ctr"/>
            <a:r>
              <a:rPr lang="en-GB" sz="1400" dirty="0">
                <a:solidFill>
                  <a:schemeClr val="tx1">
                    <a:lumMod val="75000"/>
                    <a:lumOff val="25000"/>
                  </a:schemeClr>
                </a:solidFill>
              </a:rPr>
              <a:t>more than two thirds of</a:t>
            </a:r>
          </a:p>
          <a:p>
            <a:pPr algn="ctr"/>
            <a:r>
              <a:rPr lang="en-GB" sz="1400" dirty="0">
                <a:solidFill>
                  <a:schemeClr val="tx1">
                    <a:lumMod val="75000"/>
                    <a:lumOff val="25000"/>
                  </a:schemeClr>
                </a:solidFill>
              </a:rPr>
              <a:t>these children are subjected</a:t>
            </a:r>
          </a:p>
          <a:p>
            <a:pPr algn="ctr"/>
            <a:r>
              <a:rPr lang="en-GB" sz="1400" dirty="0">
                <a:solidFill>
                  <a:schemeClr val="tx1">
                    <a:lumMod val="75000"/>
                    <a:lumOff val="25000"/>
                  </a:schemeClr>
                </a:solidFill>
              </a:rPr>
              <a:t>to both physical punishment</a:t>
            </a:r>
          </a:p>
          <a:p>
            <a:pPr algn="ctr"/>
            <a:r>
              <a:rPr lang="en-GB" sz="1400" dirty="0">
                <a:solidFill>
                  <a:schemeClr val="tx1">
                    <a:lumMod val="75000"/>
                    <a:lumOff val="25000"/>
                  </a:schemeClr>
                </a:solidFill>
              </a:rPr>
              <a:t>and psychological</a:t>
            </a:r>
          </a:p>
          <a:p>
            <a:pPr algn="ctr"/>
            <a:r>
              <a:rPr lang="en-GB" sz="1400" dirty="0">
                <a:solidFill>
                  <a:schemeClr val="tx1">
                    <a:lumMod val="75000"/>
                    <a:lumOff val="25000"/>
                  </a:schemeClr>
                </a:solidFill>
              </a:rPr>
              <a:t>aggression</a:t>
            </a:r>
            <a:endParaRPr lang="en-ZA" sz="1400" dirty="0">
              <a:solidFill>
                <a:schemeClr val="tx1">
                  <a:lumMod val="75000"/>
                  <a:lumOff val="25000"/>
                </a:schemeClr>
              </a:solidFill>
            </a:endParaRPr>
          </a:p>
        </p:txBody>
      </p:sp>
      <p:sp>
        <p:nvSpPr>
          <p:cNvPr id="15" name="Rectangle 14">
            <a:extLst>
              <a:ext uri="{FF2B5EF4-FFF2-40B4-BE49-F238E27FC236}">
                <a16:creationId xmlns:a16="http://schemas.microsoft.com/office/drawing/2014/main" id="{790398C0-ECC6-B3F6-D66C-E365B908E84F}"/>
              </a:ext>
            </a:extLst>
          </p:cNvPr>
          <p:cNvSpPr/>
          <p:nvPr/>
        </p:nvSpPr>
        <p:spPr>
          <a:xfrm>
            <a:off x="2784074" y="42698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15% of children </a:t>
            </a:r>
            <a:r>
              <a:rPr lang="en-GB" sz="1400" dirty="0">
                <a:solidFill>
                  <a:schemeClr val="tx1">
                    <a:lumMod val="75000"/>
                    <a:lumOff val="25000"/>
                  </a:schemeClr>
                </a:solidFill>
              </a:rPr>
              <a:t>have</a:t>
            </a:r>
          </a:p>
          <a:p>
            <a:pPr algn="ctr"/>
            <a:r>
              <a:rPr lang="en-GB" sz="1400" dirty="0">
                <a:solidFill>
                  <a:schemeClr val="tx1">
                    <a:lumMod val="75000"/>
                    <a:lumOff val="25000"/>
                  </a:schemeClr>
                </a:solidFill>
              </a:rPr>
              <a:t>reported cyberbullying</a:t>
            </a:r>
          </a:p>
          <a:p>
            <a:pPr algn="ctr"/>
            <a:r>
              <a:rPr lang="en-GB" sz="1400" dirty="0">
                <a:solidFill>
                  <a:schemeClr val="tx1">
                    <a:lumMod val="75000"/>
                    <a:lumOff val="25000"/>
                  </a:schemeClr>
                </a:solidFill>
              </a:rPr>
              <a:t>victimization</a:t>
            </a:r>
            <a:endParaRPr lang="en-ZA" sz="1400" dirty="0">
              <a:solidFill>
                <a:schemeClr val="tx1">
                  <a:lumMod val="75000"/>
                  <a:lumOff val="25000"/>
                </a:schemeClr>
              </a:solidFill>
            </a:endParaRPr>
          </a:p>
        </p:txBody>
      </p:sp>
      <p:sp>
        <p:nvSpPr>
          <p:cNvPr id="16" name="Rectangle 15">
            <a:extLst>
              <a:ext uri="{FF2B5EF4-FFF2-40B4-BE49-F238E27FC236}">
                <a16:creationId xmlns:a16="http://schemas.microsoft.com/office/drawing/2014/main" id="{65DCDD6E-FA74-5040-D10F-4A1F0E240F65}"/>
              </a:ext>
            </a:extLst>
          </p:cNvPr>
          <p:cNvSpPr/>
          <p:nvPr/>
        </p:nvSpPr>
        <p:spPr>
          <a:xfrm>
            <a:off x="2793317" y="5063893"/>
            <a:ext cx="2234241" cy="116790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rPr>
              <a:t>More than </a:t>
            </a:r>
            <a:r>
              <a:rPr lang="en-GB" sz="1400" b="1" dirty="0">
                <a:solidFill>
                  <a:schemeClr val="tx1">
                    <a:lumMod val="75000"/>
                    <a:lumOff val="25000"/>
                  </a:schemeClr>
                </a:solidFill>
              </a:rPr>
              <a:t>300 million</a:t>
            </a:r>
          </a:p>
          <a:p>
            <a:pPr algn="ctr"/>
            <a:r>
              <a:rPr lang="en-GB" sz="1400" b="1" dirty="0">
                <a:solidFill>
                  <a:schemeClr val="tx1">
                    <a:lumMod val="75000"/>
                    <a:lumOff val="25000"/>
                  </a:schemeClr>
                </a:solidFill>
              </a:rPr>
              <a:t>children</a:t>
            </a:r>
            <a:r>
              <a:rPr lang="en-GB" sz="1400" dirty="0">
                <a:solidFill>
                  <a:schemeClr val="tx1">
                    <a:lumMod val="75000"/>
                    <a:lumOff val="25000"/>
                  </a:schemeClr>
                </a:solidFill>
              </a:rPr>
              <a:t> per year are victims of online sexual exploitation and abuse</a:t>
            </a:r>
            <a:endParaRPr lang="en-ZA" sz="1400" dirty="0">
              <a:solidFill>
                <a:schemeClr val="tx1">
                  <a:lumMod val="75000"/>
                  <a:lumOff val="25000"/>
                </a:schemeClr>
              </a:solidFill>
            </a:endParaRPr>
          </a:p>
        </p:txBody>
      </p:sp>
      <p:sp>
        <p:nvSpPr>
          <p:cNvPr id="17" name="Rectangle 16">
            <a:extLst>
              <a:ext uri="{FF2B5EF4-FFF2-40B4-BE49-F238E27FC236}">
                <a16:creationId xmlns:a16="http://schemas.microsoft.com/office/drawing/2014/main" id="{3C06F92E-B523-EB3B-B9CC-6DEA2EC4009B}"/>
              </a:ext>
            </a:extLst>
          </p:cNvPr>
          <p:cNvSpPr/>
          <p:nvPr/>
        </p:nvSpPr>
        <p:spPr>
          <a:xfrm>
            <a:off x="5102323" y="14541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rPr>
              <a:t>At least </a:t>
            </a:r>
            <a:r>
              <a:rPr lang="en-GB" sz="1400" b="1" dirty="0">
                <a:solidFill>
                  <a:schemeClr val="tx1">
                    <a:lumMod val="75000"/>
                    <a:lumOff val="25000"/>
                  </a:schemeClr>
                </a:solidFill>
              </a:rPr>
              <a:t>230 million girls</a:t>
            </a:r>
          </a:p>
          <a:p>
            <a:pPr algn="ctr"/>
            <a:r>
              <a:rPr lang="en-GB" sz="1400" b="1" dirty="0">
                <a:solidFill>
                  <a:schemeClr val="tx1">
                    <a:lumMod val="75000"/>
                    <a:lumOff val="25000"/>
                  </a:schemeClr>
                </a:solidFill>
              </a:rPr>
              <a:t>and women </a:t>
            </a:r>
            <a:r>
              <a:rPr lang="en-GB" sz="1400" dirty="0">
                <a:solidFill>
                  <a:schemeClr val="tx1">
                    <a:lumMod val="75000"/>
                    <a:lumOff val="25000"/>
                  </a:schemeClr>
                </a:solidFill>
              </a:rPr>
              <a:t>alive today have undergone FGM</a:t>
            </a:r>
            <a:endParaRPr lang="en-ZA" sz="1400" dirty="0">
              <a:solidFill>
                <a:schemeClr val="tx1">
                  <a:lumMod val="75000"/>
                  <a:lumOff val="25000"/>
                </a:schemeClr>
              </a:solidFill>
            </a:endParaRPr>
          </a:p>
        </p:txBody>
      </p:sp>
      <p:sp>
        <p:nvSpPr>
          <p:cNvPr id="18" name="Rectangle 17">
            <a:extLst>
              <a:ext uri="{FF2B5EF4-FFF2-40B4-BE49-F238E27FC236}">
                <a16:creationId xmlns:a16="http://schemas.microsoft.com/office/drawing/2014/main" id="{937A0C85-D788-4427-BD86-2E09E23D502A}"/>
              </a:ext>
            </a:extLst>
          </p:cNvPr>
          <p:cNvSpPr/>
          <p:nvPr/>
        </p:nvSpPr>
        <p:spPr>
          <a:xfrm>
            <a:off x="5102321" y="2248193"/>
            <a:ext cx="2234241" cy="194756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More than 30% of children</a:t>
            </a:r>
          </a:p>
          <a:p>
            <a:pPr algn="ctr"/>
            <a:r>
              <a:rPr lang="en-GB" sz="1400" dirty="0">
                <a:solidFill>
                  <a:schemeClr val="tx1">
                    <a:lumMod val="75000"/>
                    <a:lumOff val="25000"/>
                  </a:schemeClr>
                </a:solidFill>
              </a:rPr>
              <a:t>living with disability in 25</a:t>
            </a:r>
          </a:p>
          <a:p>
            <a:pPr algn="ctr"/>
            <a:r>
              <a:rPr lang="en-GB" sz="1400" dirty="0">
                <a:solidFill>
                  <a:schemeClr val="tx1">
                    <a:lumMod val="75000"/>
                    <a:lumOff val="25000"/>
                  </a:schemeClr>
                </a:solidFill>
              </a:rPr>
              <a:t>countries have experienced</a:t>
            </a:r>
          </a:p>
          <a:p>
            <a:pPr algn="ctr"/>
            <a:r>
              <a:rPr lang="en-GB" sz="1400" dirty="0">
                <a:solidFill>
                  <a:schemeClr val="tx1">
                    <a:lumMod val="75000"/>
                    <a:lumOff val="25000"/>
                  </a:schemeClr>
                </a:solidFill>
              </a:rPr>
              <a:t>violence, and they are twice</a:t>
            </a:r>
          </a:p>
          <a:p>
            <a:pPr algn="ctr"/>
            <a:r>
              <a:rPr lang="en-GB" sz="1400" dirty="0">
                <a:solidFill>
                  <a:schemeClr val="tx1">
                    <a:lumMod val="75000"/>
                    <a:lumOff val="25000"/>
                  </a:schemeClr>
                </a:solidFill>
              </a:rPr>
              <a:t>as likely to face neglect and/</a:t>
            </a:r>
          </a:p>
          <a:p>
            <a:pPr algn="ctr"/>
            <a:r>
              <a:rPr lang="en-GB" sz="1400" dirty="0">
                <a:solidFill>
                  <a:schemeClr val="tx1">
                    <a:lumMod val="75000"/>
                    <a:lumOff val="25000"/>
                  </a:schemeClr>
                </a:solidFill>
              </a:rPr>
              <a:t>or sexual, physical or mental</a:t>
            </a:r>
          </a:p>
          <a:p>
            <a:pPr algn="ctr"/>
            <a:r>
              <a:rPr lang="en-GB" sz="1400" dirty="0">
                <a:solidFill>
                  <a:schemeClr val="tx1">
                    <a:lumMod val="75000"/>
                    <a:lumOff val="25000"/>
                  </a:schemeClr>
                </a:solidFill>
              </a:rPr>
              <a:t>abuse as children living</a:t>
            </a:r>
          </a:p>
          <a:p>
            <a:pPr algn="ctr"/>
            <a:r>
              <a:rPr lang="en-GB" sz="1400" dirty="0">
                <a:solidFill>
                  <a:schemeClr val="tx1">
                    <a:lumMod val="75000"/>
                    <a:lumOff val="25000"/>
                  </a:schemeClr>
                </a:solidFill>
              </a:rPr>
              <a:t>without disability</a:t>
            </a:r>
            <a:endParaRPr lang="en-ZA" sz="14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2417A200-4DF5-EC04-BC94-4DC386DBB82B}"/>
              </a:ext>
            </a:extLst>
          </p:cNvPr>
          <p:cNvSpPr/>
          <p:nvPr/>
        </p:nvSpPr>
        <p:spPr>
          <a:xfrm>
            <a:off x="5102321" y="4269823"/>
            <a:ext cx="2234241" cy="72000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rPr>
              <a:t>Around </a:t>
            </a:r>
            <a:r>
              <a:rPr lang="en-GB" sz="1400" b="1" dirty="0">
                <a:solidFill>
                  <a:schemeClr val="tx1">
                    <a:lumMod val="75000"/>
                    <a:lumOff val="25000"/>
                  </a:schemeClr>
                </a:solidFill>
              </a:rPr>
              <a:t>12 million girls </a:t>
            </a:r>
            <a:r>
              <a:rPr lang="en-GB" sz="1400" dirty="0">
                <a:solidFill>
                  <a:schemeClr val="tx1">
                    <a:lumMod val="75000"/>
                    <a:lumOff val="25000"/>
                  </a:schemeClr>
                </a:solidFill>
              </a:rPr>
              <a:t>each year are married during childhood</a:t>
            </a:r>
            <a:endParaRPr lang="en-ZA" sz="1400" dirty="0">
              <a:solidFill>
                <a:schemeClr val="tx1">
                  <a:lumMod val="75000"/>
                  <a:lumOff val="25000"/>
                </a:schemeClr>
              </a:solidFill>
            </a:endParaRPr>
          </a:p>
        </p:txBody>
      </p:sp>
      <p:sp>
        <p:nvSpPr>
          <p:cNvPr id="20" name="Rectangle 19">
            <a:extLst>
              <a:ext uri="{FF2B5EF4-FFF2-40B4-BE49-F238E27FC236}">
                <a16:creationId xmlns:a16="http://schemas.microsoft.com/office/drawing/2014/main" id="{6D842128-B669-E810-E970-F6023ADB6F74}"/>
              </a:ext>
            </a:extLst>
          </p:cNvPr>
          <p:cNvSpPr/>
          <p:nvPr/>
        </p:nvSpPr>
        <p:spPr>
          <a:xfrm>
            <a:off x="5111564" y="5063893"/>
            <a:ext cx="2234241" cy="116790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lumMod val="75000"/>
                    <a:lumOff val="25000"/>
                  </a:schemeClr>
                </a:solidFill>
              </a:rPr>
              <a:t>1 in 6 children</a:t>
            </a:r>
            <a:r>
              <a:rPr lang="en-GB" sz="1400" dirty="0">
                <a:solidFill>
                  <a:schemeClr val="tx1">
                    <a:lumMod val="75000"/>
                    <a:lumOff val="25000"/>
                  </a:schemeClr>
                </a:solidFill>
              </a:rPr>
              <a:t> live in areas</a:t>
            </a:r>
          </a:p>
          <a:p>
            <a:pPr algn="ctr"/>
            <a:r>
              <a:rPr lang="en-GB" sz="1400" dirty="0">
                <a:solidFill>
                  <a:schemeClr val="tx1">
                    <a:lumMod val="75000"/>
                    <a:lumOff val="25000"/>
                  </a:schemeClr>
                </a:solidFill>
              </a:rPr>
              <a:t>affected by armed conflict</a:t>
            </a:r>
            <a:endParaRPr lang="en-ZA" sz="1400" dirty="0">
              <a:solidFill>
                <a:schemeClr val="tx1">
                  <a:lumMod val="75000"/>
                  <a:lumOff val="25000"/>
                </a:schemeClr>
              </a:solidFill>
            </a:endParaRPr>
          </a:p>
        </p:txBody>
      </p:sp>
      <p:sp>
        <p:nvSpPr>
          <p:cNvPr id="21" name="TextBox 20">
            <a:extLst>
              <a:ext uri="{FF2B5EF4-FFF2-40B4-BE49-F238E27FC236}">
                <a16:creationId xmlns:a16="http://schemas.microsoft.com/office/drawing/2014/main" id="{24D581C2-9893-A17F-8D92-5950DBE9E9FE}"/>
              </a:ext>
            </a:extLst>
          </p:cNvPr>
          <p:cNvSpPr txBox="1"/>
          <p:nvPr/>
        </p:nvSpPr>
        <p:spPr>
          <a:xfrm>
            <a:off x="7831971" y="1454123"/>
            <a:ext cx="4115613" cy="4567917"/>
          </a:xfrm>
          <a:prstGeom prst="rect">
            <a:avLst/>
          </a:prstGeom>
          <a:noFill/>
        </p:spPr>
        <p:txBody>
          <a:bodyPr wrap="square" rtlCol="0">
            <a:spAutoFit/>
          </a:bodyPr>
          <a:lstStyle/>
          <a:p>
            <a:pPr marL="285750" indent="-285750">
              <a:lnSpc>
                <a:spcPts val="2700"/>
              </a:lnSpc>
              <a:buClr>
                <a:srgbClr val="001959"/>
              </a:buClr>
              <a:buFont typeface="Arial" panose="020B0604020202020204" pitchFamily="34" charset="0"/>
              <a:buChar char="•"/>
            </a:pPr>
            <a:r>
              <a:rPr lang="en-GB" spc="-25" dirty="0">
                <a:latin typeface="Avenir Oblique"/>
                <a:ea typeface="Times New Roman" panose="02020603050405020304" pitchFamily="18" charset="0"/>
                <a:cs typeface="Times New Roman" panose="02020603050405020304" pitchFamily="18" charset="0"/>
              </a:rPr>
              <a:t>Violence against children is widespread</a:t>
            </a:r>
          </a:p>
          <a:p>
            <a:pPr>
              <a:lnSpc>
                <a:spcPts val="2700"/>
              </a:lnSpc>
              <a:buClr>
                <a:srgbClr val="001959"/>
              </a:buClr>
            </a:pPr>
            <a:endParaRPr lang="en-US" spc="-25" dirty="0">
              <a:latin typeface="Avenir Oblique"/>
              <a:ea typeface="Times New Roman" panose="02020603050405020304" pitchFamily="18" charset="0"/>
              <a:cs typeface="Times New Roman" panose="02020603050405020304" pitchFamily="18" charset="0"/>
            </a:endParaRPr>
          </a:p>
          <a:p>
            <a:pPr marL="285750" indent="-285750">
              <a:lnSpc>
                <a:spcPts val="2700"/>
              </a:lnSpc>
              <a:buClr>
                <a:srgbClr val="001959"/>
              </a:buClr>
              <a:buFont typeface="Arial" panose="020B0604020202020204" pitchFamily="34" charset="0"/>
              <a:buChar char="•"/>
            </a:pPr>
            <a:r>
              <a:rPr lang="en-GB" spc="-25" dirty="0">
                <a:latin typeface="Avenir Oblique"/>
                <a:ea typeface="Times New Roman" panose="02020603050405020304" pitchFamily="18" charset="0"/>
                <a:cs typeface="Times New Roman" panose="02020603050405020304" pitchFamily="18" charset="0"/>
              </a:rPr>
              <a:t>More than half of the world’s children are exposed to some form of violence every year</a:t>
            </a:r>
          </a:p>
          <a:p>
            <a:pPr marL="285750" indent="-285750">
              <a:lnSpc>
                <a:spcPts val="2700"/>
              </a:lnSpc>
              <a:buClr>
                <a:srgbClr val="001959"/>
              </a:buClr>
              <a:buFont typeface="Arial" panose="020B0604020202020204" pitchFamily="34" charset="0"/>
              <a:buChar char="•"/>
            </a:pPr>
            <a:endParaRPr lang="en-GB" spc="-25" dirty="0">
              <a:latin typeface="Avenir Oblique"/>
              <a:ea typeface="Times New Roman" panose="02020603050405020304" pitchFamily="18" charset="0"/>
              <a:cs typeface="Times New Roman" panose="02020603050405020304" pitchFamily="18" charset="0"/>
            </a:endParaRPr>
          </a:p>
          <a:p>
            <a:pPr marL="285750" indent="-285750">
              <a:lnSpc>
                <a:spcPts val="2700"/>
              </a:lnSpc>
              <a:buClr>
                <a:srgbClr val="001959"/>
              </a:buClr>
              <a:buFont typeface="Arial" panose="020B0604020202020204" pitchFamily="34" charset="0"/>
              <a:buChar char="•"/>
            </a:pPr>
            <a:r>
              <a:rPr lang="en-GB" spc="-25" dirty="0">
                <a:latin typeface="Avenir Oblique"/>
                <a:ea typeface="Times New Roman" panose="02020603050405020304" pitchFamily="18" charset="0"/>
                <a:cs typeface="Times New Roman" panose="02020603050405020304" pitchFamily="18" charset="0"/>
              </a:rPr>
              <a:t>Children’s vulnerability to violence is exacerbated by diverse and often interlinked drivers, including poverty, social inequalities, gender discrimination, conflict, climate change, forced displacement, food insecurity, and harmful social norms</a:t>
            </a:r>
            <a:endParaRPr lang="en-US" spc="-25" dirty="0">
              <a:latin typeface="Avenir Oblique"/>
              <a:ea typeface="Times New Roman" panose="02020603050405020304" pitchFamily="18" charset="0"/>
              <a:cs typeface="Times New Roman" panose="02020603050405020304" pitchFamily="18" charset="0"/>
            </a:endParaRPr>
          </a:p>
        </p:txBody>
      </p:sp>
      <p:pic>
        <p:nvPicPr>
          <p:cNvPr id="9" name="Picture 8" descr="A black background with blue letters&#10;&#10;AI-generated content may be incorrect.">
            <a:extLst>
              <a:ext uri="{FF2B5EF4-FFF2-40B4-BE49-F238E27FC236}">
                <a16:creationId xmlns:a16="http://schemas.microsoft.com/office/drawing/2014/main" id="{315709F4-1A5E-028D-72AE-BD55EFE70D87}"/>
              </a:ext>
            </a:extLst>
          </p:cNvPr>
          <p:cNvPicPr>
            <a:picLocks noChangeAspect="1"/>
          </p:cNvPicPr>
          <p:nvPr/>
        </p:nvPicPr>
        <p:blipFill>
          <a:blip r:embed="rId2">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23" name="Picture 22">
            <a:extLst>
              <a:ext uri="{FF2B5EF4-FFF2-40B4-BE49-F238E27FC236}">
                <a16:creationId xmlns:a16="http://schemas.microsoft.com/office/drawing/2014/main" id="{BE46EF41-1D6F-690A-0E09-6631F3A0EC0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495522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A0889-CA3D-C54D-A2A6-A736C58BBF84}"/>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EA07111-AA9E-181E-8D66-DF5E422CB895}"/>
              </a:ext>
            </a:extLst>
          </p:cNvPr>
          <p:cNvGraphicFramePr>
            <a:graphicFrameLocks/>
          </p:cNvGraphicFramePr>
          <p:nvPr>
            <p:extLst>
              <p:ext uri="{D42A27DB-BD31-4B8C-83A1-F6EECF244321}">
                <p14:modId xmlns:p14="http://schemas.microsoft.com/office/powerpoint/2010/main" val="542130862"/>
              </p:ext>
            </p:extLst>
          </p:nvPr>
        </p:nvGraphicFramePr>
        <p:xfrm>
          <a:off x="162962" y="797312"/>
          <a:ext cx="7887530" cy="579097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D78FF0A5-9FDA-9115-BA9E-2D1A73614131}"/>
              </a:ext>
            </a:extLst>
          </p:cNvPr>
          <p:cNvSpPr txBox="1"/>
          <p:nvPr/>
        </p:nvSpPr>
        <p:spPr>
          <a:xfrm>
            <a:off x="10789169" y="572748"/>
            <a:ext cx="1152000" cy="360000"/>
          </a:xfrm>
          <a:prstGeom prst="rect">
            <a:avLst/>
          </a:prstGeom>
          <a:solidFill>
            <a:srgbClr val="C00000"/>
          </a:solidFill>
          <a:ln w="19050">
            <a:solidFill>
              <a:srgbClr val="C00000"/>
            </a:solidFill>
          </a:ln>
        </p:spPr>
        <p:txBody>
          <a:bodyPr vert="horz" wrap="square" rtlCol="0" anchor="ctr">
            <a:spAutoFit/>
          </a:bodyPr>
          <a:lstStyle/>
          <a:p>
            <a:pPr algn="ctr"/>
            <a:r>
              <a:rPr lang="en-US" sz="1600" b="1" dirty="0"/>
              <a:t>Child 2</a:t>
            </a:r>
            <a:endParaRPr lang="en-ZA" sz="1600" b="1" dirty="0"/>
          </a:p>
        </p:txBody>
      </p:sp>
      <p:sp>
        <p:nvSpPr>
          <p:cNvPr id="13" name="TextBox 12">
            <a:extLst>
              <a:ext uri="{FF2B5EF4-FFF2-40B4-BE49-F238E27FC236}">
                <a16:creationId xmlns:a16="http://schemas.microsoft.com/office/drawing/2014/main" id="{D0F46177-47DE-3E80-25CD-152952C42B9B}"/>
              </a:ext>
            </a:extLst>
          </p:cNvPr>
          <p:cNvSpPr txBox="1"/>
          <p:nvPr/>
        </p:nvSpPr>
        <p:spPr>
          <a:xfrm>
            <a:off x="9477698" y="1018876"/>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Conceived by healthy mother</a:t>
            </a:r>
            <a:endParaRPr lang="en-ZA" sz="1200" b="1" dirty="0"/>
          </a:p>
        </p:txBody>
      </p:sp>
      <p:sp>
        <p:nvSpPr>
          <p:cNvPr id="14" name="TextBox 13">
            <a:extLst>
              <a:ext uri="{FF2B5EF4-FFF2-40B4-BE49-F238E27FC236}">
                <a16:creationId xmlns:a16="http://schemas.microsoft.com/office/drawing/2014/main" id="{A51A9D2D-8D9E-7DFB-FACF-D9512AABF555}"/>
              </a:ext>
            </a:extLst>
          </p:cNvPr>
          <p:cNvSpPr txBox="1"/>
          <p:nvPr/>
        </p:nvSpPr>
        <p:spPr>
          <a:xfrm>
            <a:off x="9477698" y="572748"/>
            <a:ext cx="1080000" cy="360000"/>
          </a:xfrm>
          <a:prstGeom prst="rect">
            <a:avLst/>
          </a:prstGeom>
          <a:solidFill>
            <a:schemeClr val="accent1"/>
          </a:solidFill>
          <a:ln w="19050">
            <a:solidFill>
              <a:schemeClr val="accent1"/>
            </a:solidFill>
          </a:ln>
        </p:spPr>
        <p:txBody>
          <a:bodyPr vert="horz" wrap="square" rtlCol="0" anchor="ctr" anchorCtr="0">
            <a:spAutoFit/>
          </a:bodyPr>
          <a:lstStyle/>
          <a:p>
            <a:pPr algn="ctr"/>
            <a:r>
              <a:rPr lang="en-US" sz="1600" b="1" dirty="0"/>
              <a:t>Child 1</a:t>
            </a:r>
            <a:endParaRPr lang="en-ZA" sz="1600" b="1" dirty="0"/>
          </a:p>
        </p:txBody>
      </p:sp>
      <p:sp>
        <p:nvSpPr>
          <p:cNvPr id="15" name="TextBox 14">
            <a:extLst>
              <a:ext uri="{FF2B5EF4-FFF2-40B4-BE49-F238E27FC236}">
                <a16:creationId xmlns:a16="http://schemas.microsoft.com/office/drawing/2014/main" id="{17FC959D-D0FD-E4B0-1BE2-377053B92042}"/>
              </a:ext>
            </a:extLst>
          </p:cNvPr>
          <p:cNvSpPr txBox="1"/>
          <p:nvPr/>
        </p:nvSpPr>
        <p:spPr>
          <a:xfrm>
            <a:off x="10789169" y="1018041"/>
            <a:ext cx="1152000" cy="648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100" b="1" dirty="0"/>
              <a:t>Conceived by mother experiencing IPV</a:t>
            </a:r>
            <a:endParaRPr lang="en-ZA" sz="1100" b="1" dirty="0"/>
          </a:p>
        </p:txBody>
      </p:sp>
      <p:sp>
        <p:nvSpPr>
          <p:cNvPr id="16" name="TextBox 15">
            <a:extLst>
              <a:ext uri="{FF2B5EF4-FFF2-40B4-BE49-F238E27FC236}">
                <a16:creationId xmlns:a16="http://schemas.microsoft.com/office/drawing/2014/main" id="{3E5C4E53-0E54-3FA4-F108-773A86D08804}"/>
              </a:ext>
            </a:extLst>
          </p:cNvPr>
          <p:cNvSpPr txBox="1"/>
          <p:nvPr/>
        </p:nvSpPr>
        <p:spPr>
          <a:xfrm>
            <a:off x="9477698" y="1751339"/>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Born into healthy environment</a:t>
            </a:r>
            <a:endParaRPr lang="en-ZA" sz="1200" b="1" dirty="0"/>
          </a:p>
        </p:txBody>
      </p:sp>
      <p:sp>
        <p:nvSpPr>
          <p:cNvPr id="17" name="TextBox 16">
            <a:extLst>
              <a:ext uri="{FF2B5EF4-FFF2-40B4-BE49-F238E27FC236}">
                <a16:creationId xmlns:a16="http://schemas.microsoft.com/office/drawing/2014/main" id="{95526F98-A9AB-6AA3-0F25-E449309BBF61}"/>
              </a:ext>
            </a:extLst>
          </p:cNvPr>
          <p:cNvSpPr txBox="1"/>
          <p:nvPr/>
        </p:nvSpPr>
        <p:spPr>
          <a:xfrm>
            <a:off x="10789169" y="1751338"/>
            <a:ext cx="1152000" cy="646331"/>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b="1" dirty="0"/>
              <a:t>Low birthweight at birth</a:t>
            </a:r>
            <a:endParaRPr lang="en-ZA" sz="1200" b="1" dirty="0"/>
          </a:p>
        </p:txBody>
      </p:sp>
      <p:sp>
        <p:nvSpPr>
          <p:cNvPr id="21" name="TextBox 20">
            <a:extLst>
              <a:ext uri="{FF2B5EF4-FFF2-40B4-BE49-F238E27FC236}">
                <a16:creationId xmlns:a16="http://schemas.microsoft.com/office/drawing/2014/main" id="{43309D59-6605-0318-1D65-6F275E4DC8AB}"/>
              </a:ext>
            </a:extLst>
          </p:cNvPr>
          <p:cNvSpPr txBox="1"/>
          <p:nvPr/>
        </p:nvSpPr>
        <p:spPr>
          <a:xfrm>
            <a:off x="8281963" y="1203542"/>
            <a:ext cx="1080000" cy="276999"/>
          </a:xfrm>
          <a:prstGeom prst="rect">
            <a:avLst/>
          </a:prstGeom>
          <a:noFill/>
          <a:ln w="19050">
            <a:noFill/>
          </a:ln>
        </p:spPr>
        <p:txBody>
          <a:bodyPr wrap="square" rtlCol="0" anchor="ctr" anchorCtr="0">
            <a:spAutoFit/>
          </a:bodyPr>
          <a:lstStyle/>
          <a:p>
            <a:pPr algn="ctr"/>
            <a:r>
              <a:rPr lang="en-US" sz="1200" b="1" dirty="0"/>
              <a:t>Conception</a:t>
            </a:r>
            <a:endParaRPr lang="en-ZA" sz="1200" b="1" dirty="0"/>
          </a:p>
        </p:txBody>
      </p:sp>
      <p:sp>
        <p:nvSpPr>
          <p:cNvPr id="22" name="TextBox 21">
            <a:extLst>
              <a:ext uri="{FF2B5EF4-FFF2-40B4-BE49-F238E27FC236}">
                <a16:creationId xmlns:a16="http://schemas.microsoft.com/office/drawing/2014/main" id="{9708B879-A2BE-8723-F6E1-CA8814C90CB1}"/>
              </a:ext>
            </a:extLst>
          </p:cNvPr>
          <p:cNvSpPr txBox="1"/>
          <p:nvPr/>
        </p:nvSpPr>
        <p:spPr>
          <a:xfrm>
            <a:off x="8281963" y="1936005"/>
            <a:ext cx="1080000" cy="276999"/>
          </a:xfrm>
          <a:prstGeom prst="rect">
            <a:avLst/>
          </a:prstGeom>
          <a:noFill/>
          <a:ln w="19050">
            <a:noFill/>
          </a:ln>
        </p:spPr>
        <p:txBody>
          <a:bodyPr wrap="square" rtlCol="0" anchor="ctr" anchorCtr="0">
            <a:spAutoFit/>
          </a:bodyPr>
          <a:lstStyle/>
          <a:p>
            <a:pPr algn="ctr"/>
            <a:r>
              <a:rPr lang="en-US" sz="1200" b="1" dirty="0"/>
              <a:t>Birth</a:t>
            </a:r>
            <a:endParaRPr lang="en-ZA" sz="1200" b="1" dirty="0"/>
          </a:p>
        </p:txBody>
      </p:sp>
      <p:sp>
        <p:nvSpPr>
          <p:cNvPr id="23" name="TextBox 22">
            <a:extLst>
              <a:ext uri="{FF2B5EF4-FFF2-40B4-BE49-F238E27FC236}">
                <a16:creationId xmlns:a16="http://schemas.microsoft.com/office/drawing/2014/main" id="{18340E7C-C0D3-415A-B423-31361A815567}"/>
              </a:ext>
            </a:extLst>
          </p:cNvPr>
          <p:cNvSpPr txBox="1"/>
          <p:nvPr/>
        </p:nvSpPr>
        <p:spPr>
          <a:xfrm>
            <a:off x="8281963" y="2668468"/>
            <a:ext cx="1080000" cy="276999"/>
          </a:xfrm>
          <a:prstGeom prst="rect">
            <a:avLst/>
          </a:prstGeom>
          <a:noFill/>
          <a:ln w="19050">
            <a:noFill/>
          </a:ln>
        </p:spPr>
        <p:txBody>
          <a:bodyPr wrap="square" rtlCol="0" anchor="ctr" anchorCtr="0">
            <a:spAutoFit/>
          </a:bodyPr>
          <a:lstStyle/>
          <a:p>
            <a:pPr algn="ctr"/>
            <a:r>
              <a:rPr lang="en-US" sz="1200" b="1" dirty="0"/>
              <a:t>2 years</a:t>
            </a:r>
            <a:endParaRPr lang="en-ZA" sz="1200" b="1" dirty="0"/>
          </a:p>
        </p:txBody>
      </p:sp>
      <p:sp>
        <p:nvSpPr>
          <p:cNvPr id="24" name="TextBox 23">
            <a:extLst>
              <a:ext uri="{FF2B5EF4-FFF2-40B4-BE49-F238E27FC236}">
                <a16:creationId xmlns:a16="http://schemas.microsoft.com/office/drawing/2014/main" id="{9ED0E30D-FE03-5EC8-5F54-23D15AFD8C5A}"/>
              </a:ext>
            </a:extLst>
          </p:cNvPr>
          <p:cNvSpPr txBox="1"/>
          <p:nvPr/>
        </p:nvSpPr>
        <p:spPr>
          <a:xfrm>
            <a:off x="8281963" y="3400931"/>
            <a:ext cx="1080000" cy="276999"/>
          </a:xfrm>
          <a:prstGeom prst="rect">
            <a:avLst/>
          </a:prstGeom>
          <a:noFill/>
          <a:ln w="19050">
            <a:noFill/>
          </a:ln>
        </p:spPr>
        <p:txBody>
          <a:bodyPr wrap="square" rtlCol="0" anchor="ctr" anchorCtr="0">
            <a:spAutoFit/>
          </a:bodyPr>
          <a:lstStyle/>
          <a:p>
            <a:pPr algn="ctr"/>
            <a:r>
              <a:rPr lang="en-US" sz="1200" b="1" dirty="0"/>
              <a:t>5 years</a:t>
            </a:r>
            <a:endParaRPr lang="en-ZA" sz="1200" b="1" dirty="0"/>
          </a:p>
        </p:txBody>
      </p:sp>
      <p:sp>
        <p:nvSpPr>
          <p:cNvPr id="25" name="TextBox 24">
            <a:extLst>
              <a:ext uri="{FF2B5EF4-FFF2-40B4-BE49-F238E27FC236}">
                <a16:creationId xmlns:a16="http://schemas.microsoft.com/office/drawing/2014/main" id="{392B33DC-C82A-911F-A6A8-63BA9EF78025}"/>
              </a:ext>
            </a:extLst>
          </p:cNvPr>
          <p:cNvSpPr txBox="1"/>
          <p:nvPr/>
        </p:nvSpPr>
        <p:spPr>
          <a:xfrm>
            <a:off x="8281963" y="4133394"/>
            <a:ext cx="1080000" cy="276999"/>
          </a:xfrm>
          <a:prstGeom prst="rect">
            <a:avLst/>
          </a:prstGeom>
          <a:noFill/>
          <a:ln w="19050">
            <a:noFill/>
          </a:ln>
        </p:spPr>
        <p:txBody>
          <a:bodyPr wrap="square" rtlCol="0" anchor="ctr" anchorCtr="0">
            <a:spAutoFit/>
          </a:bodyPr>
          <a:lstStyle/>
          <a:p>
            <a:pPr algn="ctr"/>
            <a:r>
              <a:rPr lang="en-US" sz="1200" b="1" dirty="0"/>
              <a:t>10 years</a:t>
            </a:r>
            <a:endParaRPr lang="en-ZA" sz="1200" b="1" dirty="0"/>
          </a:p>
        </p:txBody>
      </p:sp>
      <p:sp>
        <p:nvSpPr>
          <p:cNvPr id="26" name="TextBox 25">
            <a:extLst>
              <a:ext uri="{FF2B5EF4-FFF2-40B4-BE49-F238E27FC236}">
                <a16:creationId xmlns:a16="http://schemas.microsoft.com/office/drawing/2014/main" id="{A853DF0D-3CB0-411A-D9D4-667B205C01CD}"/>
              </a:ext>
            </a:extLst>
          </p:cNvPr>
          <p:cNvSpPr txBox="1"/>
          <p:nvPr/>
        </p:nvSpPr>
        <p:spPr>
          <a:xfrm>
            <a:off x="8281963" y="4865857"/>
            <a:ext cx="1080000" cy="276999"/>
          </a:xfrm>
          <a:prstGeom prst="rect">
            <a:avLst/>
          </a:prstGeom>
          <a:noFill/>
          <a:ln w="19050">
            <a:noFill/>
          </a:ln>
        </p:spPr>
        <p:txBody>
          <a:bodyPr wrap="square" rtlCol="0" anchor="ctr" anchorCtr="0">
            <a:spAutoFit/>
          </a:bodyPr>
          <a:lstStyle/>
          <a:p>
            <a:pPr algn="ctr"/>
            <a:r>
              <a:rPr lang="en-US" sz="1200" b="1" dirty="0"/>
              <a:t>15 years</a:t>
            </a:r>
            <a:endParaRPr lang="en-ZA" sz="1200" b="1" dirty="0"/>
          </a:p>
        </p:txBody>
      </p:sp>
      <p:sp>
        <p:nvSpPr>
          <p:cNvPr id="27" name="TextBox 26">
            <a:extLst>
              <a:ext uri="{FF2B5EF4-FFF2-40B4-BE49-F238E27FC236}">
                <a16:creationId xmlns:a16="http://schemas.microsoft.com/office/drawing/2014/main" id="{A046C1C7-F764-74CF-2605-A52805B32D5D}"/>
              </a:ext>
            </a:extLst>
          </p:cNvPr>
          <p:cNvSpPr txBox="1"/>
          <p:nvPr/>
        </p:nvSpPr>
        <p:spPr>
          <a:xfrm>
            <a:off x="8281963" y="5598320"/>
            <a:ext cx="1080000" cy="276999"/>
          </a:xfrm>
          <a:prstGeom prst="rect">
            <a:avLst/>
          </a:prstGeom>
          <a:noFill/>
          <a:ln w="19050">
            <a:noFill/>
          </a:ln>
        </p:spPr>
        <p:txBody>
          <a:bodyPr wrap="square" rtlCol="0" anchor="ctr" anchorCtr="0">
            <a:spAutoFit/>
          </a:bodyPr>
          <a:lstStyle/>
          <a:p>
            <a:pPr algn="ctr"/>
            <a:r>
              <a:rPr lang="en-US" sz="1200" b="1" dirty="0"/>
              <a:t>20+ years</a:t>
            </a:r>
            <a:endParaRPr lang="en-ZA" sz="1200" b="1" dirty="0"/>
          </a:p>
        </p:txBody>
      </p:sp>
      <p:sp>
        <p:nvSpPr>
          <p:cNvPr id="29" name="TextBox 28">
            <a:extLst>
              <a:ext uri="{FF2B5EF4-FFF2-40B4-BE49-F238E27FC236}">
                <a16:creationId xmlns:a16="http://schemas.microsoft.com/office/drawing/2014/main" id="{BBD707E5-56A2-5718-039E-3787DC5882BD}"/>
              </a:ext>
            </a:extLst>
          </p:cNvPr>
          <p:cNvSpPr txBox="1"/>
          <p:nvPr/>
        </p:nvSpPr>
        <p:spPr>
          <a:xfrm>
            <a:off x="9477698" y="2483799"/>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ZA" sz="1200" b="1" dirty="0"/>
              <a:t>Attends ECCE; on track (ECDI)</a:t>
            </a:r>
          </a:p>
        </p:txBody>
      </p:sp>
      <p:sp>
        <p:nvSpPr>
          <p:cNvPr id="31" name="TextBox 30">
            <a:extLst>
              <a:ext uri="{FF2B5EF4-FFF2-40B4-BE49-F238E27FC236}">
                <a16:creationId xmlns:a16="http://schemas.microsoft.com/office/drawing/2014/main" id="{D4C943B5-442D-7650-0F21-E80E7D4C9F70}"/>
              </a:ext>
            </a:extLst>
          </p:cNvPr>
          <p:cNvSpPr txBox="1"/>
          <p:nvPr/>
        </p:nvSpPr>
        <p:spPr>
          <a:xfrm>
            <a:off x="9477698" y="3216263"/>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Enters primary school</a:t>
            </a:r>
            <a:endParaRPr lang="en-ZA" sz="1200" b="1" dirty="0"/>
          </a:p>
        </p:txBody>
      </p:sp>
      <p:sp>
        <p:nvSpPr>
          <p:cNvPr id="33" name="TextBox 32">
            <a:extLst>
              <a:ext uri="{FF2B5EF4-FFF2-40B4-BE49-F238E27FC236}">
                <a16:creationId xmlns:a16="http://schemas.microsoft.com/office/drawing/2014/main" id="{68C1237E-C763-53A8-1578-A3AB9750C601}"/>
              </a:ext>
            </a:extLst>
          </p:cNvPr>
          <p:cNvSpPr txBox="1"/>
          <p:nvPr/>
        </p:nvSpPr>
        <p:spPr>
          <a:xfrm>
            <a:off x="9477698" y="3947434"/>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Full attendance &amp; transition</a:t>
            </a:r>
            <a:endParaRPr lang="en-ZA" sz="1200" b="1" dirty="0"/>
          </a:p>
        </p:txBody>
      </p:sp>
      <p:sp>
        <p:nvSpPr>
          <p:cNvPr id="35" name="TextBox 34">
            <a:extLst>
              <a:ext uri="{FF2B5EF4-FFF2-40B4-BE49-F238E27FC236}">
                <a16:creationId xmlns:a16="http://schemas.microsoft.com/office/drawing/2014/main" id="{5AE0934F-D5A9-BD6D-614F-8A8EA936F001}"/>
              </a:ext>
            </a:extLst>
          </p:cNvPr>
          <p:cNvSpPr txBox="1"/>
          <p:nvPr/>
        </p:nvSpPr>
        <p:spPr>
          <a:xfrm>
            <a:off x="9477698" y="4679897"/>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Full educational attainment</a:t>
            </a:r>
            <a:endParaRPr lang="en-ZA" sz="1200" b="1" dirty="0"/>
          </a:p>
        </p:txBody>
      </p:sp>
      <p:sp>
        <p:nvSpPr>
          <p:cNvPr id="37" name="TextBox 36">
            <a:extLst>
              <a:ext uri="{FF2B5EF4-FFF2-40B4-BE49-F238E27FC236}">
                <a16:creationId xmlns:a16="http://schemas.microsoft.com/office/drawing/2014/main" id="{8869F3AA-155A-9FAC-11CF-6D50C2CA576C}"/>
              </a:ext>
            </a:extLst>
          </p:cNvPr>
          <p:cNvSpPr txBox="1"/>
          <p:nvPr/>
        </p:nvSpPr>
        <p:spPr>
          <a:xfrm>
            <a:off x="9477698" y="5413192"/>
            <a:ext cx="1080000" cy="646331"/>
          </a:xfrm>
          <a:prstGeom prst="rect">
            <a:avLst/>
          </a:prstGeom>
          <a:solidFill>
            <a:schemeClr val="accent5">
              <a:lumMod val="20000"/>
              <a:lumOff val="80000"/>
            </a:schemeClr>
          </a:solidFill>
          <a:ln w="19050">
            <a:solidFill>
              <a:schemeClr val="accent1"/>
            </a:solidFill>
          </a:ln>
        </p:spPr>
        <p:txBody>
          <a:bodyPr wrap="square" rtlCol="0" anchor="ctr" anchorCtr="0">
            <a:spAutoFit/>
          </a:bodyPr>
          <a:lstStyle/>
          <a:p>
            <a:pPr algn="ctr"/>
            <a:r>
              <a:rPr lang="en-US" sz="1200" b="1" dirty="0"/>
              <a:t>Agency, good health &amp; participation</a:t>
            </a:r>
            <a:endParaRPr lang="en-ZA" sz="1200" b="1" dirty="0"/>
          </a:p>
        </p:txBody>
      </p:sp>
      <p:sp>
        <p:nvSpPr>
          <p:cNvPr id="4" name="Oval 3">
            <a:extLst>
              <a:ext uri="{FF2B5EF4-FFF2-40B4-BE49-F238E27FC236}">
                <a16:creationId xmlns:a16="http://schemas.microsoft.com/office/drawing/2014/main" id="{3EBDE2ED-F4C2-475E-222D-DE4150FA56AC}"/>
              </a:ext>
            </a:extLst>
          </p:cNvPr>
          <p:cNvSpPr/>
          <p:nvPr/>
        </p:nvSpPr>
        <p:spPr>
          <a:xfrm>
            <a:off x="845080" y="1811986"/>
            <a:ext cx="72000" cy="7200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Oval 4">
            <a:extLst>
              <a:ext uri="{FF2B5EF4-FFF2-40B4-BE49-F238E27FC236}">
                <a16:creationId xmlns:a16="http://schemas.microsoft.com/office/drawing/2014/main" id="{6B9FE516-A4E1-4876-683F-16DE23AC7DD6}"/>
              </a:ext>
            </a:extLst>
          </p:cNvPr>
          <p:cNvSpPr/>
          <p:nvPr/>
        </p:nvSpPr>
        <p:spPr>
          <a:xfrm>
            <a:off x="850656" y="2218580"/>
            <a:ext cx="72000" cy="7200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6" name="Straight Connector 5">
            <a:extLst>
              <a:ext uri="{FF2B5EF4-FFF2-40B4-BE49-F238E27FC236}">
                <a16:creationId xmlns:a16="http://schemas.microsoft.com/office/drawing/2014/main" id="{8077B874-3A16-C90D-ACF3-EB8DA8C97022}"/>
              </a:ext>
            </a:extLst>
          </p:cNvPr>
          <p:cNvCxnSpPr/>
          <p:nvPr/>
        </p:nvCxnSpPr>
        <p:spPr>
          <a:xfrm>
            <a:off x="475072" y="347869"/>
            <a:ext cx="0" cy="815009"/>
          </a:xfrm>
          <a:prstGeom prst="line">
            <a:avLst/>
          </a:prstGeom>
          <a:ln w="38100">
            <a:solidFill>
              <a:srgbClr val="1F2D4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4997454-7E12-3035-4C1B-90D268B88E4B}"/>
              </a:ext>
            </a:extLst>
          </p:cNvPr>
          <p:cNvSpPr txBox="1"/>
          <p:nvPr/>
        </p:nvSpPr>
        <p:spPr>
          <a:xfrm>
            <a:off x="706544" y="454992"/>
            <a:ext cx="9742145" cy="707886"/>
          </a:xfrm>
          <a:prstGeom prst="rect">
            <a:avLst/>
          </a:prstGeom>
          <a:noFill/>
        </p:spPr>
        <p:txBody>
          <a:bodyPr wrap="square" rtlCol="0">
            <a:spAutoFit/>
          </a:bodyPr>
          <a:lstStyle/>
          <a:p>
            <a:r>
              <a:rPr lang="en-US" sz="2000" b="1" spc="300" dirty="0">
                <a:solidFill>
                  <a:srgbClr val="001959"/>
                </a:solidFill>
                <a:latin typeface="Avenir Black" panose="02000503020000020003" pitchFamily="2" charset="0"/>
              </a:rPr>
              <a:t>WHY AN INVESTMENT CASE FOR ENDING VAC?</a:t>
            </a:r>
          </a:p>
          <a:p>
            <a:r>
              <a:rPr lang="en-US" sz="2000" spc="300" dirty="0">
                <a:solidFill>
                  <a:schemeClr val="accent5">
                    <a:lumMod val="60000"/>
                    <a:lumOff val="40000"/>
                  </a:schemeClr>
                </a:solidFill>
                <a:latin typeface="Avenir Black" panose="02000503020000020003" pitchFamily="2" charset="0"/>
              </a:rPr>
              <a:t>VAC HARMS WELLBEING ACROSS THE LIFE-COURSE</a:t>
            </a:r>
          </a:p>
        </p:txBody>
      </p:sp>
      <p:sp>
        <p:nvSpPr>
          <p:cNvPr id="9" name="TextBox 8">
            <a:extLst>
              <a:ext uri="{FF2B5EF4-FFF2-40B4-BE49-F238E27FC236}">
                <a16:creationId xmlns:a16="http://schemas.microsoft.com/office/drawing/2014/main" id="{4430CA6E-751C-A25B-82FA-A50B4704F3BA}"/>
              </a:ext>
            </a:extLst>
          </p:cNvPr>
          <p:cNvSpPr txBox="1"/>
          <p:nvPr/>
        </p:nvSpPr>
        <p:spPr>
          <a:xfrm>
            <a:off x="10789169" y="2484633"/>
            <a:ext cx="1152000" cy="646331"/>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b="1" dirty="0"/>
              <a:t>Experiences sexual abuse; toxic stress</a:t>
            </a:r>
            <a:endParaRPr lang="en-ZA" sz="1200" b="1" dirty="0"/>
          </a:p>
        </p:txBody>
      </p:sp>
      <p:sp>
        <p:nvSpPr>
          <p:cNvPr id="12" name="TextBox 11">
            <a:extLst>
              <a:ext uri="{FF2B5EF4-FFF2-40B4-BE49-F238E27FC236}">
                <a16:creationId xmlns:a16="http://schemas.microsoft.com/office/drawing/2014/main" id="{7E77B7FA-69C0-7976-108A-EF96AAFD33C2}"/>
              </a:ext>
            </a:extLst>
          </p:cNvPr>
          <p:cNvSpPr txBox="1"/>
          <p:nvPr/>
        </p:nvSpPr>
        <p:spPr>
          <a:xfrm>
            <a:off x="10789169" y="3214972"/>
            <a:ext cx="1152000" cy="648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100" b="1" dirty="0"/>
              <a:t>Lower cognitive development; delayed entry</a:t>
            </a:r>
            <a:endParaRPr lang="en-ZA" sz="1100" b="1" dirty="0"/>
          </a:p>
        </p:txBody>
      </p:sp>
      <p:sp>
        <p:nvSpPr>
          <p:cNvPr id="18" name="TextBox 17">
            <a:extLst>
              <a:ext uri="{FF2B5EF4-FFF2-40B4-BE49-F238E27FC236}">
                <a16:creationId xmlns:a16="http://schemas.microsoft.com/office/drawing/2014/main" id="{7A041931-2B10-A26A-6A02-898CE3A1541D}"/>
              </a:ext>
            </a:extLst>
          </p:cNvPr>
          <p:cNvSpPr txBox="1"/>
          <p:nvPr/>
        </p:nvSpPr>
        <p:spPr>
          <a:xfrm>
            <a:off x="10789169" y="3946980"/>
            <a:ext cx="1152000" cy="648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100" b="1" dirty="0"/>
              <a:t>Absenteeism; poor outcomes; repetition</a:t>
            </a:r>
            <a:endParaRPr lang="en-ZA" sz="1100" b="1" dirty="0"/>
          </a:p>
        </p:txBody>
      </p:sp>
      <p:sp>
        <p:nvSpPr>
          <p:cNvPr id="19" name="TextBox 18">
            <a:extLst>
              <a:ext uri="{FF2B5EF4-FFF2-40B4-BE49-F238E27FC236}">
                <a16:creationId xmlns:a16="http://schemas.microsoft.com/office/drawing/2014/main" id="{1711EB52-1400-1688-040E-8C0951D994FC}"/>
              </a:ext>
            </a:extLst>
          </p:cNvPr>
          <p:cNvSpPr txBox="1"/>
          <p:nvPr/>
        </p:nvSpPr>
        <p:spPr>
          <a:xfrm>
            <a:off x="10789169" y="4681564"/>
            <a:ext cx="1152000" cy="648000"/>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b="1" dirty="0"/>
              <a:t>School dropout; risky </a:t>
            </a:r>
            <a:r>
              <a:rPr lang="en-US" sz="1200" b="1" dirty="0" err="1"/>
              <a:t>behaviours</a:t>
            </a:r>
            <a:endParaRPr lang="en-ZA" sz="1200" b="1" dirty="0"/>
          </a:p>
        </p:txBody>
      </p:sp>
      <p:sp>
        <p:nvSpPr>
          <p:cNvPr id="20" name="TextBox 19">
            <a:extLst>
              <a:ext uri="{FF2B5EF4-FFF2-40B4-BE49-F238E27FC236}">
                <a16:creationId xmlns:a16="http://schemas.microsoft.com/office/drawing/2014/main" id="{90779799-E665-C4A5-D685-45715C649F68}"/>
              </a:ext>
            </a:extLst>
          </p:cNvPr>
          <p:cNvSpPr txBox="1"/>
          <p:nvPr/>
        </p:nvSpPr>
        <p:spPr>
          <a:xfrm>
            <a:off x="10789169" y="5414027"/>
            <a:ext cx="1152000" cy="646331"/>
          </a:xfrm>
          <a:prstGeom prst="rect">
            <a:avLst/>
          </a:prstGeom>
          <a:solidFill>
            <a:schemeClr val="accent2">
              <a:lumMod val="20000"/>
              <a:lumOff val="80000"/>
            </a:schemeClr>
          </a:solidFill>
          <a:ln w="19050">
            <a:solidFill>
              <a:srgbClr val="C00000"/>
            </a:solidFill>
          </a:ln>
        </p:spPr>
        <p:txBody>
          <a:bodyPr wrap="square" rtlCol="0" anchor="ctr" anchorCtr="0">
            <a:spAutoFit/>
          </a:bodyPr>
          <a:lstStyle/>
          <a:p>
            <a:pPr algn="ctr"/>
            <a:r>
              <a:rPr lang="en-US" sz="1200" b="1" dirty="0"/>
              <a:t>Reduced productivity; NCDs; STIs</a:t>
            </a:r>
            <a:endParaRPr lang="en-ZA" sz="1200" b="1" dirty="0"/>
          </a:p>
        </p:txBody>
      </p:sp>
      <p:pic>
        <p:nvPicPr>
          <p:cNvPr id="30" name="Picture 29" descr="A black background with blue letters&#10;&#10;AI-generated content may be incorrect.">
            <a:extLst>
              <a:ext uri="{FF2B5EF4-FFF2-40B4-BE49-F238E27FC236}">
                <a16:creationId xmlns:a16="http://schemas.microsoft.com/office/drawing/2014/main" id="{151CB48E-7E62-147C-6475-9107A402F906}"/>
              </a:ext>
            </a:extLst>
          </p:cNvPr>
          <p:cNvPicPr>
            <a:picLocks noChangeAspect="1"/>
          </p:cNvPicPr>
          <p:nvPr/>
        </p:nvPicPr>
        <p:blipFill>
          <a:blip r:embed="rId3">
            <a:extLst>
              <a:ext uri="{28A0092B-C50C-407E-A947-70E740481C1C}">
                <a14:useLocalDpi xmlns:a14="http://schemas.microsoft.com/office/drawing/2010/main" val="0"/>
              </a:ext>
            </a:extLst>
          </a:blip>
          <a:srcRect l="14033" t="22938" r="28820" b="19585"/>
          <a:stretch/>
        </p:blipFill>
        <p:spPr>
          <a:xfrm>
            <a:off x="0" y="6570000"/>
            <a:ext cx="1368564" cy="288000"/>
          </a:xfrm>
          <a:prstGeom prst="rect">
            <a:avLst/>
          </a:prstGeom>
        </p:spPr>
      </p:pic>
      <p:pic>
        <p:nvPicPr>
          <p:cNvPr id="34" name="Picture 33">
            <a:extLst>
              <a:ext uri="{FF2B5EF4-FFF2-40B4-BE49-F238E27FC236}">
                <a16:creationId xmlns:a16="http://schemas.microsoft.com/office/drawing/2014/main" id="{D1EC4018-91FD-2577-40BF-6E38AB8CE2E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8837" y="6534000"/>
            <a:ext cx="890722" cy="288000"/>
          </a:xfrm>
          <a:prstGeom prst="rect">
            <a:avLst/>
          </a:prstGeom>
        </p:spPr>
      </p:pic>
    </p:spTree>
    <p:extLst>
      <p:ext uri="{BB962C8B-B14F-4D97-AF65-F5344CB8AC3E}">
        <p14:creationId xmlns:p14="http://schemas.microsoft.com/office/powerpoint/2010/main" val="118596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13" dur="500"/>
                                        <p:tgtEl>
                                          <p:spTgt spid="2">
                                            <p:graphicEl>
                                              <a:chart seriesIdx="-3" categoryIdx="-3" bldStep="gridLegend"/>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par>
                                <p:cTn id="40" presetID="22" presetClass="entr" presetSubtype="8" fill="hold" grpId="0" nodeType="withEffect">
                                  <p:stCondLst>
                                    <p:cond delay="0"/>
                                  </p:stCondLst>
                                  <p:childTnLst>
                                    <p:set>
                                      <p:cBhvr>
                                        <p:cTn id="41" dur="1" fill="hold">
                                          <p:stCondLst>
                                            <p:cond delay="0"/>
                                          </p:stCondLst>
                                        </p:cTn>
                                        <p:tgtEl>
                                          <p:spTgt spid="2">
                                            <p:graphicEl>
                                              <a:chart seriesIdx="-4" categoryIdx="0" bldStep="category"/>
                                            </p:graphicEl>
                                          </p:spTgt>
                                        </p:tgtEl>
                                        <p:attrNameLst>
                                          <p:attrName>style.visibility</p:attrName>
                                        </p:attrNameLst>
                                      </p:cBhvr>
                                      <p:to>
                                        <p:strVal val="visible"/>
                                      </p:to>
                                    </p:set>
                                    <p:animEffect transition="in" filter="wipe(left)">
                                      <p:cBhvr>
                                        <p:cTn id="42" dur="500"/>
                                        <p:tgtEl>
                                          <p:spTgt spid="2">
                                            <p:graphicEl>
                                              <a:chart seriesIdx="-4" categoryIdx="0" bldStep="category"/>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chart seriesIdx="-4" categoryIdx="1" bldStep="category"/>
                                            </p:graphicEl>
                                          </p:spTgt>
                                        </p:tgtEl>
                                        <p:attrNameLst>
                                          <p:attrName>style.visibility</p:attrName>
                                        </p:attrNameLst>
                                      </p:cBhvr>
                                      <p:to>
                                        <p:strVal val="visible"/>
                                      </p:to>
                                    </p:set>
                                    <p:animEffect transition="in" filter="wipe(left)">
                                      <p:cBhvr>
                                        <p:cTn id="46" dur="500"/>
                                        <p:tgtEl>
                                          <p:spTgt spid="2">
                                            <p:graphicEl>
                                              <a:chart seriesIdx="-4" categoryIdx="1" bldStep="category"/>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par>
                                <p:cTn id="57" presetID="22" presetClass="entr" presetSubtype="8" fill="hold" grpId="0" nodeType="withEffect">
                                  <p:stCondLst>
                                    <p:cond delay="0"/>
                                  </p:stCondLst>
                                  <p:childTnLst>
                                    <p:set>
                                      <p:cBhvr>
                                        <p:cTn id="58" dur="1" fill="hold">
                                          <p:stCondLst>
                                            <p:cond delay="0"/>
                                          </p:stCondLst>
                                        </p:cTn>
                                        <p:tgtEl>
                                          <p:spTgt spid="2">
                                            <p:graphicEl>
                                              <a:chart seriesIdx="-4" categoryIdx="2" bldStep="category"/>
                                            </p:graphicEl>
                                          </p:spTgt>
                                        </p:tgtEl>
                                        <p:attrNameLst>
                                          <p:attrName>style.visibility</p:attrName>
                                        </p:attrNameLst>
                                      </p:cBhvr>
                                      <p:to>
                                        <p:strVal val="visible"/>
                                      </p:to>
                                    </p:set>
                                    <p:animEffect transition="in" filter="wipe(left)">
                                      <p:cBhvr>
                                        <p:cTn id="59" dur="500"/>
                                        <p:tgtEl>
                                          <p:spTgt spid="2">
                                            <p:graphicEl>
                                              <a:chart seriesIdx="-4" categoryIdx="2" bldStep="category"/>
                                            </p:graphicEl>
                                          </p:spTgt>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
                                            <p:graphicEl>
                                              <a:chart seriesIdx="-4" categoryIdx="3" bldStep="category"/>
                                            </p:graphicEl>
                                          </p:spTgt>
                                        </p:tgtEl>
                                        <p:attrNameLst>
                                          <p:attrName>style.visibility</p:attrName>
                                        </p:attrNameLst>
                                      </p:cBhvr>
                                      <p:to>
                                        <p:strVal val="visible"/>
                                      </p:to>
                                    </p:set>
                                    <p:animEffect transition="in" filter="wipe(left)">
                                      <p:cBhvr>
                                        <p:cTn id="63" dur="500"/>
                                        <p:tgtEl>
                                          <p:spTgt spid="2">
                                            <p:graphicEl>
                                              <a:chart seriesIdx="-4" categoryIdx="3" bldStep="category"/>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1"/>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childTnLst>
                                </p:cTn>
                              </p:par>
                              <p:par>
                                <p:cTn id="74" presetID="22" presetClass="entr" presetSubtype="8" fill="hold" grpId="0" nodeType="withEffect">
                                  <p:stCondLst>
                                    <p:cond delay="0"/>
                                  </p:stCondLst>
                                  <p:childTnLst>
                                    <p:set>
                                      <p:cBhvr>
                                        <p:cTn id="75" dur="1" fill="hold">
                                          <p:stCondLst>
                                            <p:cond delay="0"/>
                                          </p:stCondLst>
                                        </p:cTn>
                                        <p:tgtEl>
                                          <p:spTgt spid="2">
                                            <p:graphicEl>
                                              <a:chart seriesIdx="-4" categoryIdx="4" bldStep="category"/>
                                            </p:graphicEl>
                                          </p:spTgt>
                                        </p:tgtEl>
                                        <p:attrNameLst>
                                          <p:attrName>style.visibility</p:attrName>
                                        </p:attrNameLst>
                                      </p:cBhvr>
                                      <p:to>
                                        <p:strVal val="visible"/>
                                      </p:to>
                                    </p:set>
                                    <p:animEffect transition="in" filter="wipe(left)">
                                      <p:cBhvr>
                                        <p:cTn id="76" dur="500"/>
                                        <p:tgtEl>
                                          <p:spTgt spid="2">
                                            <p:graphicEl>
                                              <a:chart seriesIdx="-4" categoryIdx="4" bldStep="category"/>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chart seriesIdx="-4" categoryIdx="5" bldStep="category"/>
                                            </p:graphicEl>
                                          </p:spTgt>
                                        </p:tgtEl>
                                        <p:attrNameLst>
                                          <p:attrName>style.visibility</p:attrName>
                                        </p:attrNameLst>
                                      </p:cBhvr>
                                      <p:to>
                                        <p:strVal val="visible"/>
                                      </p:to>
                                    </p:set>
                                    <p:animEffect transition="in" filter="wipe(left)">
                                      <p:cBhvr>
                                        <p:cTn id="80" dur="500"/>
                                        <p:tgtEl>
                                          <p:spTgt spid="2">
                                            <p:graphicEl>
                                              <a:chart seriesIdx="-4" categoryIdx="5" bldStep="category"/>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3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childTnLst>
                                </p:cTn>
                              </p:par>
                              <p:par>
                                <p:cTn id="91" presetID="22" presetClass="entr" presetSubtype="8" fill="hold" grpId="0" nodeType="withEffect">
                                  <p:stCondLst>
                                    <p:cond delay="0"/>
                                  </p:stCondLst>
                                  <p:childTnLst>
                                    <p:set>
                                      <p:cBhvr>
                                        <p:cTn id="92" dur="1" fill="hold">
                                          <p:stCondLst>
                                            <p:cond delay="0"/>
                                          </p:stCondLst>
                                        </p:cTn>
                                        <p:tgtEl>
                                          <p:spTgt spid="2">
                                            <p:graphicEl>
                                              <a:chart seriesIdx="-4" categoryIdx="6" bldStep="category"/>
                                            </p:graphicEl>
                                          </p:spTgt>
                                        </p:tgtEl>
                                        <p:attrNameLst>
                                          <p:attrName>style.visibility</p:attrName>
                                        </p:attrNameLst>
                                      </p:cBhvr>
                                      <p:to>
                                        <p:strVal val="visible"/>
                                      </p:to>
                                    </p:set>
                                    <p:animEffect transition="in" filter="wipe(left)">
                                      <p:cBhvr>
                                        <p:cTn id="93" dur="500"/>
                                        <p:tgtEl>
                                          <p:spTgt spid="2">
                                            <p:graphicEl>
                                              <a:chart seriesIdx="-4" categoryIdx="6" bldStep="category"/>
                                            </p:graphicEl>
                                          </p:spTgt>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2">
                                            <p:graphicEl>
                                              <a:chart seriesIdx="-4" categoryIdx="7" bldStep="category"/>
                                            </p:graphicEl>
                                          </p:spTgt>
                                        </p:tgtEl>
                                        <p:attrNameLst>
                                          <p:attrName>style.visibility</p:attrName>
                                        </p:attrNameLst>
                                      </p:cBhvr>
                                      <p:to>
                                        <p:strVal val="visible"/>
                                      </p:to>
                                    </p:set>
                                    <p:animEffect transition="in" filter="wipe(left)">
                                      <p:cBhvr>
                                        <p:cTn id="97" dur="500"/>
                                        <p:tgtEl>
                                          <p:spTgt spid="2">
                                            <p:graphicEl>
                                              <a:chart seriesIdx="-4" categoryIdx="7" bldStep="category"/>
                                            </p:graphicEl>
                                          </p:spTgt>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5"/>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19"/>
                                        </p:tgtEl>
                                        <p:attrNameLst>
                                          <p:attrName>style.visibility</p:attrName>
                                        </p:attrNameLst>
                                      </p:cBhvr>
                                      <p:to>
                                        <p:strVal val="visible"/>
                                      </p:to>
                                    </p:set>
                                  </p:childTnLst>
                                </p:cTn>
                              </p:par>
                              <p:par>
                                <p:cTn id="108" presetID="22" presetClass="entr" presetSubtype="8" fill="hold" grpId="0" nodeType="withEffect">
                                  <p:stCondLst>
                                    <p:cond delay="0"/>
                                  </p:stCondLst>
                                  <p:childTnLst>
                                    <p:set>
                                      <p:cBhvr>
                                        <p:cTn id="109" dur="1" fill="hold">
                                          <p:stCondLst>
                                            <p:cond delay="0"/>
                                          </p:stCondLst>
                                        </p:cTn>
                                        <p:tgtEl>
                                          <p:spTgt spid="2">
                                            <p:graphicEl>
                                              <a:chart seriesIdx="-4" categoryIdx="8" bldStep="category"/>
                                            </p:graphicEl>
                                          </p:spTgt>
                                        </p:tgtEl>
                                        <p:attrNameLst>
                                          <p:attrName>style.visibility</p:attrName>
                                        </p:attrNameLst>
                                      </p:cBhvr>
                                      <p:to>
                                        <p:strVal val="visible"/>
                                      </p:to>
                                    </p:set>
                                    <p:animEffect transition="in" filter="wipe(left)">
                                      <p:cBhvr>
                                        <p:cTn id="110" dur="500"/>
                                        <p:tgtEl>
                                          <p:spTgt spid="2">
                                            <p:graphicEl>
                                              <a:chart seriesIdx="-4" categoryIdx="8" bldStep="category"/>
                                            </p:graphicEl>
                                          </p:spTgt>
                                        </p:tgtEl>
                                      </p:cBhvr>
                                    </p:animEffect>
                                  </p:childTnLst>
                                </p:cTn>
                              </p:par>
                            </p:childTnLst>
                          </p:cTn>
                        </p:par>
                        <p:par>
                          <p:cTn id="111" fill="hold">
                            <p:stCondLst>
                              <p:cond delay="500"/>
                            </p:stCondLst>
                            <p:childTnLst>
                              <p:par>
                                <p:cTn id="112" presetID="22" presetClass="entr" presetSubtype="8" fill="hold" grpId="0" nodeType="afterEffect">
                                  <p:stCondLst>
                                    <p:cond delay="0"/>
                                  </p:stCondLst>
                                  <p:childTnLst>
                                    <p:set>
                                      <p:cBhvr>
                                        <p:cTn id="113" dur="1" fill="hold">
                                          <p:stCondLst>
                                            <p:cond delay="0"/>
                                          </p:stCondLst>
                                        </p:cTn>
                                        <p:tgtEl>
                                          <p:spTgt spid="2">
                                            <p:graphicEl>
                                              <a:chart seriesIdx="-4" categoryIdx="9" bldStep="category"/>
                                            </p:graphicEl>
                                          </p:spTgt>
                                        </p:tgtEl>
                                        <p:attrNameLst>
                                          <p:attrName>style.visibility</p:attrName>
                                        </p:attrNameLst>
                                      </p:cBhvr>
                                      <p:to>
                                        <p:strVal val="visible"/>
                                      </p:to>
                                    </p:set>
                                    <p:animEffect transition="in" filter="wipe(left)">
                                      <p:cBhvr>
                                        <p:cTn id="114" dur="500"/>
                                        <p:tgtEl>
                                          <p:spTgt spid="2">
                                            <p:graphicEl>
                                              <a:chart seriesIdx="-4" categoryIdx="9" bldStep="category"/>
                                            </p:graphicEl>
                                          </p:spTgt>
                                        </p:tgtEl>
                                      </p:cBhvr>
                                    </p:animEffec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27"/>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20"/>
                                        </p:tgtEl>
                                        <p:attrNameLst>
                                          <p:attrName>style.visibility</p:attrName>
                                        </p:attrNameLst>
                                      </p:cBhvr>
                                      <p:to>
                                        <p:strVal val="visible"/>
                                      </p:to>
                                    </p:set>
                                  </p:childTnLst>
                                </p:cTn>
                              </p:par>
                              <p:par>
                                <p:cTn id="125" presetID="22" presetClass="entr" presetSubtype="8" fill="hold" grpId="0" nodeType="withEffect">
                                  <p:stCondLst>
                                    <p:cond delay="0"/>
                                  </p:stCondLst>
                                  <p:childTnLst>
                                    <p:set>
                                      <p:cBhvr>
                                        <p:cTn id="126" dur="1" fill="hold">
                                          <p:stCondLst>
                                            <p:cond delay="0"/>
                                          </p:stCondLst>
                                        </p:cTn>
                                        <p:tgtEl>
                                          <p:spTgt spid="2">
                                            <p:graphicEl>
                                              <a:chart seriesIdx="-4" categoryIdx="10" bldStep="category"/>
                                            </p:graphicEl>
                                          </p:spTgt>
                                        </p:tgtEl>
                                        <p:attrNameLst>
                                          <p:attrName>style.visibility</p:attrName>
                                        </p:attrNameLst>
                                      </p:cBhvr>
                                      <p:to>
                                        <p:strVal val="visible"/>
                                      </p:to>
                                    </p:set>
                                    <p:animEffect transition="in" filter="wipe(left)">
                                      <p:cBhvr>
                                        <p:cTn id="127" dur="500"/>
                                        <p:tgtEl>
                                          <p:spTgt spid="2">
                                            <p:graphicEl>
                                              <a:chart seriesIdx="-4" categoryIdx="10"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p:bldSub>
      </p:bldGraphic>
      <p:bldP spid="11" grpId="0" animBg="1"/>
      <p:bldP spid="13" grpId="0" animBg="1"/>
      <p:bldP spid="14" grpId="0" animBg="1"/>
      <p:bldP spid="15" grpId="0" animBg="1"/>
      <p:bldP spid="16" grpId="0" animBg="1"/>
      <p:bldP spid="17" grpId="0" animBg="1"/>
      <p:bldP spid="21" grpId="0"/>
      <p:bldP spid="22" grpId="0"/>
      <p:bldP spid="23" grpId="0"/>
      <p:bldP spid="24" grpId="0"/>
      <p:bldP spid="25" grpId="0"/>
      <p:bldP spid="26" grpId="0"/>
      <p:bldP spid="27" grpId="0"/>
      <p:bldP spid="29" grpId="0" animBg="1"/>
      <p:bldP spid="31" grpId="0" animBg="1"/>
      <p:bldP spid="33" grpId="0" animBg="1"/>
      <p:bldP spid="35" grpId="0" animBg="1"/>
      <p:bldP spid="37" grpId="0" animBg="1"/>
      <p:bldP spid="4" grpId="0" animBg="1"/>
      <p:bldP spid="5" grpId="0" animBg="1"/>
      <p:bldP spid="9" grpId="0" animBg="1"/>
      <p:bldP spid="12" grpId="0" animBg="1"/>
      <p:bldP spid="18" grpId="0" animBg="1"/>
      <p:bldP spid="19" grpId="0" animBg="1"/>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74743</TotalTime>
  <Words>3572</Words>
  <Application>Microsoft Office PowerPoint</Application>
  <PresentationFormat>Widescreen</PresentationFormat>
  <Paragraphs>663</Paragraphs>
  <Slides>36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Amasis MT Pro Light</vt:lpstr>
      <vt:lpstr>Arial</vt:lpstr>
      <vt:lpstr>Avenir Black</vt:lpstr>
      <vt:lpstr>Avenir Book</vt:lpstr>
      <vt:lpstr>Avenir Next LT Pro Light</vt:lpstr>
      <vt:lpstr>Avenir Oblique</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Halvey</dc:creator>
  <cp:lastModifiedBy>Simon Halvey</cp:lastModifiedBy>
  <cp:revision>88</cp:revision>
  <dcterms:created xsi:type="dcterms:W3CDTF">2024-02-20T09:52:07Z</dcterms:created>
  <dcterms:modified xsi:type="dcterms:W3CDTF">2026-09-07T13:29:04Z</dcterms:modified>
</cp:coreProperties>
</file>