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59" r:id="rId1"/>
  </p:sldMasterIdLst>
  <p:notesMasterIdLst>
    <p:notesMasterId r:id="rId13"/>
  </p:notesMasterIdLst>
  <p:sldIdLst>
    <p:sldId id="267" r:id="rId2"/>
    <p:sldId id="321" r:id="rId3"/>
    <p:sldId id="313" r:id="rId4"/>
    <p:sldId id="260" r:id="rId5"/>
    <p:sldId id="318" r:id="rId6"/>
    <p:sldId id="298" r:id="rId7"/>
    <p:sldId id="320" r:id="rId8"/>
    <p:sldId id="319" r:id="rId9"/>
    <p:sldId id="292" r:id="rId10"/>
    <p:sldId id="268" r:id="rId11"/>
    <p:sldId id="306" r:id="rId12"/>
  </p:sldIdLst>
  <p:sldSz cx="9144000" cy="6858000" type="screen4x3"/>
  <p:notesSz cx="7102475" cy="9388475"/>
  <p:custDataLst>
    <p:tags r:id="rId1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FF66CC"/>
    <a:srgbClr val="FF0000"/>
    <a:srgbClr val="BE1E27"/>
    <a:srgbClr val="663399"/>
    <a:srgbClr val="51208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92460" autoAdjust="0"/>
  </p:normalViewPr>
  <p:slideViewPr>
    <p:cSldViewPr snapToGrid="0" snapToObjects="1">
      <p:cViewPr varScale="1">
        <p:scale>
          <a:sx n="105" d="100"/>
          <a:sy n="105" d="100"/>
        </p:scale>
        <p:origin x="1824" y="114"/>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D36D50-E053-44AF-8CEC-B752C632BBFA}"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577531F0-1D18-43CC-9415-16956C3705CD}">
      <dgm:prSet custT="1"/>
      <dgm:spPr/>
      <dgm:t>
        <a:bodyPr/>
        <a:lstStyle/>
        <a:p>
          <a:pPr algn="ctr"/>
          <a:endParaRPr lang="en-US" sz="1800" dirty="0">
            <a:solidFill>
              <a:schemeClr val="accent3"/>
            </a:solidFill>
          </a:endParaRPr>
        </a:p>
        <a:p>
          <a:pPr algn="ctr"/>
          <a:r>
            <a:rPr lang="en-US" sz="2400" b="1" dirty="0">
              <a:solidFill>
                <a:schemeClr val="bg1"/>
              </a:solidFill>
            </a:rPr>
            <a:t>Pooja </a:t>
          </a:r>
          <a:r>
            <a:rPr lang="en-US" sz="2400" b="1" dirty="0" err="1">
              <a:solidFill>
                <a:schemeClr val="bg1"/>
              </a:solidFill>
            </a:rPr>
            <a:t>Taparia</a:t>
          </a:r>
          <a:r>
            <a:rPr lang="en-US" sz="2400" b="1" dirty="0">
              <a:solidFill>
                <a:schemeClr val="bg1"/>
              </a:solidFill>
            </a:rPr>
            <a:t>  </a:t>
          </a:r>
        </a:p>
        <a:p>
          <a:pPr algn="ctr"/>
          <a:r>
            <a:rPr lang="en-US" sz="2000" b="1" dirty="0">
              <a:solidFill>
                <a:schemeClr val="bg1"/>
              </a:solidFill>
            </a:rPr>
            <a:t>Founder and Chief Executive of Arpan</a:t>
          </a:r>
        </a:p>
        <a:p>
          <a:pPr algn="l"/>
          <a:endParaRPr lang="en-US" sz="2000" dirty="0"/>
        </a:p>
      </dgm:t>
    </dgm:pt>
    <dgm:pt modelId="{50F5AC48-F951-46CF-BFAC-CDF5D59403AF}" type="parTrans" cxnId="{144546CD-DE24-4A57-A9C1-5AF9B3682EB9}">
      <dgm:prSet/>
      <dgm:spPr/>
      <dgm:t>
        <a:bodyPr/>
        <a:lstStyle/>
        <a:p>
          <a:endParaRPr lang="en-US"/>
        </a:p>
      </dgm:t>
    </dgm:pt>
    <dgm:pt modelId="{9A7093C2-B80D-4FAB-ACE6-84F6C657CA3D}" type="sibTrans" cxnId="{144546CD-DE24-4A57-A9C1-5AF9B3682EB9}">
      <dgm:prSet/>
      <dgm:spPr/>
      <dgm:t>
        <a:bodyPr/>
        <a:lstStyle/>
        <a:p>
          <a:endParaRPr lang="en-US"/>
        </a:p>
      </dgm:t>
    </dgm:pt>
    <dgm:pt modelId="{86E7F9EF-2FE3-4353-B9F0-C7095B54EB08}">
      <dgm:prSet custT="1"/>
      <dgm:spPr/>
      <dgm:t>
        <a:bodyPr/>
        <a:lstStyle/>
        <a:p>
          <a:pPr algn="ctr"/>
          <a:r>
            <a:rPr lang="en-US" sz="2000" b="1" dirty="0"/>
            <a:t>Dr. Neha Sharma </a:t>
          </a:r>
        </a:p>
        <a:p>
          <a:pPr algn="ctr"/>
          <a:r>
            <a:rPr lang="en-US" sz="1800" b="1" dirty="0"/>
            <a:t>Communication and Extension at ARPAN</a:t>
          </a:r>
        </a:p>
      </dgm:t>
    </dgm:pt>
    <dgm:pt modelId="{F0DE447A-98D1-44ED-A87A-E57E457B4B08}" type="parTrans" cxnId="{39F0CEEF-9BDB-404B-A4AD-7D524761A465}">
      <dgm:prSet/>
      <dgm:spPr/>
      <dgm:t>
        <a:bodyPr/>
        <a:lstStyle/>
        <a:p>
          <a:endParaRPr lang="en-US"/>
        </a:p>
      </dgm:t>
    </dgm:pt>
    <dgm:pt modelId="{B975F133-8BE4-43B5-AA42-2D11BCB4FD12}" type="sibTrans" cxnId="{39F0CEEF-9BDB-404B-A4AD-7D524761A465}">
      <dgm:prSet/>
      <dgm:spPr/>
      <dgm:t>
        <a:bodyPr/>
        <a:lstStyle/>
        <a:p>
          <a:endParaRPr lang="en-US"/>
        </a:p>
      </dgm:t>
    </dgm:pt>
    <dgm:pt modelId="{83CFF4DC-2296-42C0-B435-97B999D1A6B2}" type="pres">
      <dgm:prSet presAssocID="{62D36D50-E053-44AF-8CEC-B752C632BBFA}" presName="linear" presStyleCnt="0">
        <dgm:presLayoutVars>
          <dgm:animLvl val="lvl"/>
          <dgm:resizeHandles val="exact"/>
        </dgm:presLayoutVars>
      </dgm:prSet>
      <dgm:spPr/>
    </dgm:pt>
    <dgm:pt modelId="{F00B56EF-66FD-43EA-BA2D-2D69F7497E68}" type="pres">
      <dgm:prSet presAssocID="{577531F0-1D18-43CC-9415-16956C3705CD}" presName="parentText" presStyleLbl="node1" presStyleIdx="0" presStyleCnt="2" custLinFactY="2061" custLinFactNeighborY="100000">
        <dgm:presLayoutVars>
          <dgm:chMax val="0"/>
          <dgm:bulletEnabled val="1"/>
        </dgm:presLayoutVars>
      </dgm:prSet>
      <dgm:spPr/>
    </dgm:pt>
    <dgm:pt modelId="{98A64709-AF07-4817-8A5C-25C7B9C6B64D}" type="pres">
      <dgm:prSet presAssocID="{9A7093C2-B80D-4FAB-ACE6-84F6C657CA3D}" presName="spacer" presStyleCnt="0"/>
      <dgm:spPr/>
    </dgm:pt>
    <dgm:pt modelId="{685BA410-FF80-4677-A2B1-B630C7C78F05}" type="pres">
      <dgm:prSet presAssocID="{86E7F9EF-2FE3-4353-B9F0-C7095B54EB08}" presName="parentText" presStyleLbl="node1" presStyleIdx="1" presStyleCnt="2" custLinFactY="1879" custLinFactNeighborY="100000">
        <dgm:presLayoutVars>
          <dgm:chMax val="0"/>
          <dgm:bulletEnabled val="1"/>
        </dgm:presLayoutVars>
      </dgm:prSet>
      <dgm:spPr/>
    </dgm:pt>
  </dgm:ptLst>
  <dgm:cxnLst>
    <dgm:cxn modelId="{05DA5A0B-CEDF-4476-B623-F8D0C8BD5ADC}" type="presOf" srcId="{577531F0-1D18-43CC-9415-16956C3705CD}" destId="{F00B56EF-66FD-43EA-BA2D-2D69F7497E68}" srcOrd="0" destOrd="0" presId="urn:microsoft.com/office/officeart/2005/8/layout/vList2"/>
    <dgm:cxn modelId="{6C29BD96-6BFE-4F3F-BE4F-A83F93D54646}" type="presOf" srcId="{86E7F9EF-2FE3-4353-B9F0-C7095B54EB08}" destId="{685BA410-FF80-4677-A2B1-B630C7C78F05}" srcOrd="0" destOrd="0" presId="urn:microsoft.com/office/officeart/2005/8/layout/vList2"/>
    <dgm:cxn modelId="{F6C3A197-CF77-413E-8AD9-043A7FFBDFFF}" type="presOf" srcId="{62D36D50-E053-44AF-8CEC-B752C632BBFA}" destId="{83CFF4DC-2296-42C0-B435-97B999D1A6B2}" srcOrd="0" destOrd="0" presId="urn:microsoft.com/office/officeart/2005/8/layout/vList2"/>
    <dgm:cxn modelId="{144546CD-DE24-4A57-A9C1-5AF9B3682EB9}" srcId="{62D36D50-E053-44AF-8CEC-B752C632BBFA}" destId="{577531F0-1D18-43CC-9415-16956C3705CD}" srcOrd="0" destOrd="0" parTransId="{50F5AC48-F951-46CF-BFAC-CDF5D59403AF}" sibTransId="{9A7093C2-B80D-4FAB-ACE6-84F6C657CA3D}"/>
    <dgm:cxn modelId="{39F0CEEF-9BDB-404B-A4AD-7D524761A465}" srcId="{62D36D50-E053-44AF-8CEC-B752C632BBFA}" destId="{86E7F9EF-2FE3-4353-B9F0-C7095B54EB08}" srcOrd="1" destOrd="0" parTransId="{F0DE447A-98D1-44ED-A87A-E57E457B4B08}" sibTransId="{B975F133-8BE4-43B5-AA42-2D11BCB4FD12}"/>
    <dgm:cxn modelId="{1D5FC31C-FDD3-4D58-81A2-E57AD4671D54}" type="presParOf" srcId="{83CFF4DC-2296-42C0-B435-97B999D1A6B2}" destId="{F00B56EF-66FD-43EA-BA2D-2D69F7497E68}" srcOrd="0" destOrd="0" presId="urn:microsoft.com/office/officeart/2005/8/layout/vList2"/>
    <dgm:cxn modelId="{F59648C6-CBD1-4001-9669-6E6062B8C5FB}" type="presParOf" srcId="{83CFF4DC-2296-42C0-B435-97B999D1A6B2}" destId="{98A64709-AF07-4817-8A5C-25C7B9C6B64D}" srcOrd="1" destOrd="0" presId="urn:microsoft.com/office/officeart/2005/8/layout/vList2"/>
    <dgm:cxn modelId="{63069DC2-9F45-4EBF-8BFE-CE6D82471F31}" type="presParOf" srcId="{83CFF4DC-2296-42C0-B435-97B999D1A6B2}" destId="{685BA410-FF80-4677-A2B1-B630C7C78F05}"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9158B7-0F4E-4929-9920-B82F7C3F5EB2}"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E6501B2E-363A-42F6-A76F-A2DF00C3A6E5}">
      <dgm:prSet/>
      <dgm:spPr/>
      <dgm:t>
        <a:bodyPr/>
        <a:lstStyle/>
        <a:p>
          <a:r>
            <a:rPr lang="en-US" b="1" dirty="0"/>
            <a:t>As you listen to the presentations, make note of your questions and comments to share at the open dialog part of this session or add them to the Chat Box during the session</a:t>
          </a:r>
        </a:p>
      </dgm:t>
    </dgm:pt>
    <dgm:pt modelId="{CA432EED-0E55-4986-82CB-F35C98B26418}" type="parTrans" cxnId="{CC1783B3-278E-478A-ADA4-F12892D84EA0}">
      <dgm:prSet/>
      <dgm:spPr/>
      <dgm:t>
        <a:bodyPr/>
        <a:lstStyle/>
        <a:p>
          <a:endParaRPr lang="en-US" sz="1800"/>
        </a:p>
      </dgm:t>
    </dgm:pt>
    <dgm:pt modelId="{887A8620-B3C6-4899-96A7-9B82D4B4C079}" type="sibTrans" cxnId="{CC1783B3-278E-478A-ADA4-F12892D84EA0}">
      <dgm:prSet/>
      <dgm:spPr/>
      <dgm:t>
        <a:bodyPr/>
        <a:lstStyle/>
        <a:p>
          <a:endParaRPr lang="en-US"/>
        </a:p>
      </dgm:t>
    </dgm:pt>
    <dgm:pt modelId="{4A975A02-3F0F-467C-830E-1F8CD09B6008}">
      <dgm:prSet/>
      <dgm:spPr/>
      <dgm:t>
        <a:bodyPr/>
        <a:lstStyle/>
        <a:p>
          <a:r>
            <a:rPr lang="en-US" b="1" dirty="0"/>
            <a:t>Please take a moment to introduce yourself to other attendees and the presenters in the Chat Box. </a:t>
          </a:r>
          <a:endParaRPr lang="en-US" dirty="0"/>
        </a:p>
      </dgm:t>
    </dgm:pt>
    <dgm:pt modelId="{A2094940-D7BB-4FD7-BECA-7CF8ED81A129}" type="parTrans" cxnId="{F5A141CC-67FC-4D75-BEC2-5928845E8373}">
      <dgm:prSet/>
      <dgm:spPr/>
      <dgm:t>
        <a:bodyPr/>
        <a:lstStyle/>
        <a:p>
          <a:endParaRPr lang="en-US" sz="1800"/>
        </a:p>
      </dgm:t>
    </dgm:pt>
    <dgm:pt modelId="{1F28C215-667A-4070-96C1-DBAA807DE746}" type="sibTrans" cxnId="{F5A141CC-67FC-4D75-BEC2-5928845E8373}">
      <dgm:prSet/>
      <dgm:spPr/>
      <dgm:t>
        <a:bodyPr/>
        <a:lstStyle/>
        <a:p>
          <a:endParaRPr lang="en-US"/>
        </a:p>
      </dgm:t>
    </dgm:pt>
    <dgm:pt modelId="{D0218AF0-1CF9-4872-92C0-90B45CABF464}">
      <dgm:prSet/>
      <dgm:spPr/>
      <dgm:t>
        <a:bodyPr/>
        <a:lstStyle/>
        <a:p>
          <a:r>
            <a:rPr lang="en-US" b="1" dirty="0"/>
            <a:t>Participate in our Live Polling – Please have your phones ready to scan a QR code to participate in our audience SLIDO polling questions.</a:t>
          </a:r>
          <a:endParaRPr lang="en-US" dirty="0"/>
        </a:p>
      </dgm:t>
    </dgm:pt>
    <dgm:pt modelId="{7F22D288-CF81-40CD-83D7-331289E00C98}" type="parTrans" cxnId="{2CB89A86-D358-4CC2-A4F8-84EE5BD9F2AD}">
      <dgm:prSet/>
      <dgm:spPr/>
      <dgm:t>
        <a:bodyPr/>
        <a:lstStyle/>
        <a:p>
          <a:endParaRPr lang="en-US" sz="1800"/>
        </a:p>
      </dgm:t>
    </dgm:pt>
    <dgm:pt modelId="{62E1C2DF-FF17-4413-880F-C431DE6E61F3}" type="sibTrans" cxnId="{2CB89A86-D358-4CC2-A4F8-84EE5BD9F2AD}">
      <dgm:prSet/>
      <dgm:spPr/>
      <dgm:t>
        <a:bodyPr/>
        <a:lstStyle/>
        <a:p>
          <a:endParaRPr lang="en-US"/>
        </a:p>
      </dgm:t>
    </dgm:pt>
    <dgm:pt modelId="{72E29F0B-9836-4B31-86B8-1C9A32814C5F}">
      <dgm:prSet/>
      <dgm:spPr/>
      <dgm:t>
        <a:bodyPr/>
        <a:lstStyle/>
        <a:p>
          <a:r>
            <a:rPr lang="en-US" b="1" dirty="0"/>
            <a:t>Please note:  A recording of this panel discussion + presentation slides + links to the resources shared today will be sent directly to you after the session today in a follow up email.</a:t>
          </a:r>
          <a:endParaRPr lang="en-US" dirty="0"/>
        </a:p>
      </dgm:t>
    </dgm:pt>
    <dgm:pt modelId="{28A379AA-A7DF-4404-8022-59531060A410}" type="parTrans" cxnId="{AE038FF5-3F2D-4458-8B2B-A377F7134E62}">
      <dgm:prSet/>
      <dgm:spPr/>
      <dgm:t>
        <a:bodyPr/>
        <a:lstStyle/>
        <a:p>
          <a:endParaRPr lang="en-US" sz="1800"/>
        </a:p>
      </dgm:t>
    </dgm:pt>
    <dgm:pt modelId="{A916F545-83BE-4BB8-A527-0AAD0E5F73B2}" type="sibTrans" cxnId="{AE038FF5-3F2D-4458-8B2B-A377F7134E62}">
      <dgm:prSet/>
      <dgm:spPr/>
      <dgm:t>
        <a:bodyPr/>
        <a:lstStyle/>
        <a:p>
          <a:endParaRPr lang="en-US"/>
        </a:p>
      </dgm:t>
    </dgm:pt>
    <dgm:pt modelId="{1619390E-EC0A-4216-90CC-CA23044D0437}" type="pres">
      <dgm:prSet presAssocID="{249158B7-0F4E-4929-9920-B82F7C3F5EB2}" presName="linear" presStyleCnt="0">
        <dgm:presLayoutVars>
          <dgm:animLvl val="lvl"/>
          <dgm:resizeHandles val="exact"/>
        </dgm:presLayoutVars>
      </dgm:prSet>
      <dgm:spPr/>
    </dgm:pt>
    <dgm:pt modelId="{F580D891-9237-4DA9-A794-90E848BF44EA}" type="pres">
      <dgm:prSet presAssocID="{E6501B2E-363A-42F6-A76F-A2DF00C3A6E5}" presName="parentText" presStyleLbl="node1" presStyleIdx="0" presStyleCnt="4" custScaleY="115850">
        <dgm:presLayoutVars>
          <dgm:chMax val="0"/>
          <dgm:bulletEnabled val="1"/>
        </dgm:presLayoutVars>
      </dgm:prSet>
      <dgm:spPr/>
    </dgm:pt>
    <dgm:pt modelId="{79FBC3BB-E7F7-4326-8336-870A55AB4C7D}" type="pres">
      <dgm:prSet presAssocID="{887A8620-B3C6-4899-96A7-9B82D4B4C079}" presName="spacer" presStyleCnt="0"/>
      <dgm:spPr/>
    </dgm:pt>
    <dgm:pt modelId="{B5090271-12B4-4113-A7BB-F8A012CA2F86}" type="pres">
      <dgm:prSet presAssocID="{4A975A02-3F0F-467C-830E-1F8CD09B6008}" presName="parentText" presStyleLbl="node1" presStyleIdx="1" presStyleCnt="4">
        <dgm:presLayoutVars>
          <dgm:chMax val="0"/>
          <dgm:bulletEnabled val="1"/>
        </dgm:presLayoutVars>
      </dgm:prSet>
      <dgm:spPr/>
    </dgm:pt>
    <dgm:pt modelId="{8F1EF673-4176-4D70-8A49-B795605E9158}" type="pres">
      <dgm:prSet presAssocID="{1F28C215-667A-4070-96C1-DBAA807DE746}" presName="spacer" presStyleCnt="0"/>
      <dgm:spPr/>
    </dgm:pt>
    <dgm:pt modelId="{4E460DD1-DFF0-466B-BA79-673208370041}" type="pres">
      <dgm:prSet presAssocID="{D0218AF0-1CF9-4872-92C0-90B45CABF464}" presName="parentText" presStyleLbl="node1" presStyleIdx="2" presStyleCnt="4">
        <dgm:presLayoutVars>
          <dgm:chMax val="0"/>
          <dgm:bulletEnabled val="1"/>
        </dgm:presLayoutVars>
      </dgm:prSet>
      <dgm:spPr/>
    </dgm:pt>
    <dgm:pt modelId="{E18B77DF-F061-48D6-969C-0E37DA51EB61}" type="pres">
      <dgm:prSet presAssocID="{62E1C2DF-FF17-4413-880F-C431DE6E61F3}" presName="spacer" presStyleCnt="0"/>
      <dgm:spPr/>
    </dgm:pt>
    <dgm:pt modelId="{BB40CCE6-E1DE-48F8-AE2D-BC025394EB98}" type="pres">
      <dgm:prSet presAssocID="{72E29F0B-9836-4B31-86B8-1C9A32814C5F}" presName="parentText" presStyleLbl="node1" presStyleIdx="3" presStyleCnt="4">
        <dgm:presLayoutVars>
          <dgm:chMax val="0"/>
          <dgm:bulletEnabled val="1"/>
        </dgm:presLayoutVars>
      </dgm:prSet>
      <dgm:spPr/>
    </dgm:pt>
  </dgm:ptLst>
  <dgm:cxnLst>
    <dgm:cxn modelId="{2C6B1423-B0AE-41B6-A677-CC81F9363BBF}" type="presOf" srcId="{E6501B2E-363A-42F6-A76F-A2DF00C3A6E5}" destId="{F580D891-9237-4DA9-A794-90E848BF44EA}" srcOrd="0" destOrd="0" presId="urn:microsoft.com/office/officeart/2005/8/layout/vList2"/>
    <dgm:cxn modelId="{0142156F-7D77-4F9E-94B8-43F8DA591BD6}" type="presOf" srcId="{72E29F0B-9836-4B31-86B8-1C9A32814C5F}" destId="{BB40CCE6-E1DE-48F8-AE2D-BC025394EB98}" srcOrd="0" destOrd="0" presId="urn:microsoft.com/office/officeart/2005/8/layout/vList2"/>
    <dgm:cxn modelId="{BC0D3B71-62FA-47AB-8D57-36EEBBC42D67}" type="presOf" srcId="{249158B7-0F4E-4929-9920-B82F7C3F5EB2}" destId="{1619390E-EC0A-4216-90CC-CA23044D0437}" srcOrd="0" destOrd="0" presId="urn:microsoft.com/office/officeart/2005/8/layout/vList2"/>
    <dgm:cxn modelId="{2CB89A86-D358-4CC2-A4F8-84EE5BD9F2AD}" srcId="{249158B7-0F4E-4929-9920-B82F7C3F5EB2}" destId="{D0218AF0-1CF9-4872-92C0-90B45CABF464}" srcOrd="2" destOrd="0" parTransId="{7F22D288-CF81-40CD-83D7-331289E00C98}" sibTransId="{62E1C2DF-FF17-4413-880F-C431DE6E61F3}"/>
    <dgm:cxn modelId="{A8082988-0F1F-463A-8243-E3F75615C2EB}" type="presOf" srcId="{4A975A02-3F0F-467C-830E-1F8CD09B6008}" destId="{B5090271-12B4-4113-A7BB-F8A012CA2F86}" srcOrd="0" destOrd="0" presId="urn:microsoft.com/office/officeart/2005/8/layout/vList2"/>
    <dgm:cxn modelId="{D6551AAC-53C1-48CF-9707-539E92958676}" type="presOf" srcId="{D0218AF0-1CF9-4872-92C0-90B45CABF464}" destId="{4E460DD1-DFF0-466B-BA79-673208370041}" srcOrd="0" destOrd="0" presId="urn:microsoft.com/office/officeart/2005/8/layout/vList2"/>
    <dgm:cxn modelId="{CC1783B3-278E-478A-ADA4-F12892D84EA0}" srcId="{249158B7-0F4E-4929-9920-B82F7C3F5EB2}" destId="{E6501B2E-363A-42F6-A76F-A2DF00C3A6E5}" srcOrd="0" destOrd="0" parTransId="{CA432EED-0E55-4986-82CB-F35C98B26418}" sibTransId="{887A8620-B3C6-4899-96A7-9B82D4B4C079}"/>
    <dgm:cxn modelId="{F5A141CC-67FC-4D75-BEC2-5928845E8373}" srcId="{249158B7-0F4E-4929-9920-B82F7C3F5EB2}" destId="{4A975A02-3F0F-467C-830E-1F8CD09B6008}" srcOrd="1" destOrd="0" parTransId="{A2094940-D7BB-4FD7-BECA-7CF8ED81A129}" sibTransId="{1F28C215-667A-4070-96C1-DBAA807DE746}"/>
    <dgm:cxn modelId="{AE038FF5-3F2D-4458-8B2B-A377F7134E62}" srcId="{249158B7-0F4E-4929-9920-B82F7C3F5EB2}" destId="{72E29F0B-9836-4B31-86B8-1C9A32814C5F}" srcOrd="3" destOrd="0" parTransId="{28A379AA-A7DF-4404-8022-59531060A410}" sibTransId="{A916F545-83BE-4BB8-A527-0AAD0E5F73B2}"/>
    <dgm:cxn modelId="{150CB6C1-48D8-4F47-86F1-31342643F181}" type="presParOf" srcId="{1619390E-EC0A-4216-90CC-CA23044D0437}" destId="{F580D891-9237-4DA9-A794-90E848BF44EA}" srcOrd="0" destOrd="0" presId="urn:microsoft.com/office/officeart/2005/8/layout/vList2"/>
    <dgm:cxn modelId="{5E62E96A-B8E2-46DE-B291-90C6B25D778A}" type="presParOf" srcId="{1619390E-EC0A-4216-90CC-CA23044D0437}" destId="{79FBC3BB-E7F7-4326-8336-870A55AB4C7D}" srcOrd="1" destOrd="0" presId="urn:microsoft.com/office/officeart/2005/8/layout/vList2"/>
    <dgm:cxn modelId="{F929DD1B-5BBF-4FFC-974B-CEFFD170A1D7}" type="presParOf" srcId="{1619390E-EC0A-4216-90CC-CA23044D0437}" destId="{B5090271-12B4-4113-A7BB-F8A012CA2F86}" srcOrd="2" destOrd="0" presId="urn:microsoft.com/office/officeart/2005/8/layout/vList2"/>
    <dgm:cxn modelId="{7817FF37-1FF3-43FD-9698-B1603EA4EA4C}" type="presParOf" srcId="{1619390E-EC0A-4216-90CC-CA23044D0437}" destId="{8F1EF673-4176-4D70-8A49-B795605E9158}" srcOrd="3" destOrd="0" presId="urn:microsoft.com/office/officeart/2005/8/layout/vList2"/>
    <dgm:cxn modelId="{C531C93F-59C3-4C4B-A7F3-AEC34CCE8654}" type="presParOf" srcId="{1619390E-EC0A-4216-90CC-CA23044D0437}" destId="{4E460DD1-DFF0-466B-BA79-673208370041}" srcOrd="4" destOrd="0" presId="urn:microsoft.com/office/officeart/2005/8/layout/vList2"/>
    <dgm:cxn modelId="{99F9E614-F8DB-4DD5-B964-77B70FB1EBEF}" type="presParOf" srcId="{1619390E-EC0A-4216-90CC-CA23044D0437}" destId="{E18B77DF-F061-48D6-969C-0E37DA51EB61}" srcOrd="5" destOrd="0" presId="urn:microsoft.com/office/officeart/2005/8/layout/vList2"/>
    <dgm:cxn modelId="{B50998FF-91D9-4FF1-B94C-5ADF0B0643CE}" type="presParOf" srcId="{1619390E-EC0A-4216-90CC-CA23044D0437}" destId="{BB40CCE6-E1DE-48F8-AE2D-BC025394EB98}"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F14B5D0-8709-4248-8C1B-0F0D307EE20F}" type="doc">
      <dgm:prSet loTypeId="urn:microsoft.com/office/officeart/2005/8/layout/process1" loCatId="process" qsTypeId="urn:microsoft.com/office/officeart/2005/8/quickstyle/simple1" qsCatId="simple" csTypeId="urn:microsoft.com/office/officeart/2005/8/colors/colorful2" csCatId="colorful" phldr="1"/>
      <dgm:spPr/>
      <dgm:t>
        <a:bodyPr/>
        <a:lstStyle/>
        <a:p>
          <a:endParaRPr lang="en-US"/>
        </a:p>
      </dgm:t>
    </dgm:pt>
    <dgm:pt modelId="{452AA93B-C18E-4235-96F7-0CD0D3923A69}">
      <dgm:prSet custT="1"/>
      <dgm:spPr/>
      <dgm:t>
        <a:bodyPr/>
        <a:lstStyle/>
        <a:p>
          <a:endParaRPr lang="en-US" sz="1800" dirty="0"/>
        </a:p>
        <a:p>
          <a:r>
            <a:rPr lang="en-US" sz="2400" dirty="0"/>
            <a:t>Highlight Arpan’s Free Online Courses for Children, Adolescents and adults </a:t>
          </a:r>
        </a:p>
        <a:p>
          <a:endParaRPr lang="en-US" sz="1800" dirty="0"/>
        </a:p>
        <a:p>
          <a:r>
            <a:rPr lang="en-US" sz="1800" dirty="0"/>
            <a:t> </a:t>
          </a:r>
        </a:p>
      </dgm:t>
    </dgm:pt>
    <dgm:pt modelId="{E56996C4-F8F0-43A6-94AD-B5505F4D3B0C}" type="parTrans" cxnId="{1D9BBD70-09A2-42EC-9648-B1060AAC2D70}">
      <dgm:prSet/>
      <dgm:spPr/>
      <dgm:t>
        <a:bodyPr/>
        <a:lstStyle/>
        <a:p>
          <a:endParaRPr lang="en-US"/>
        </a:p>
      </dgm:t>
    </dgm:pt>
    <dgm:pt modelId="{B2D84AD3-68ED-476E-85A0-11BABEFAB1AC}" type="sibTrans" cxnId="{1D9BBD70-09A2-42EC-9648-B1060AAC2D70}">
      <dgm:prSet/>
      <dgm:spPr/>
      <dgm:t>
        <a:bodyPr/>
        <a:lstStyle/>
        <a:p>
          <a:endParaRPr lang="en-US"/>
        </a:p>
      </dgm:t>
    </dgm:pt>
    <dgm:pt modelId="{E257DEE8-7384-412B-89B7-2E9681C032DD}">
      <dgm:prSet custT="1"/>
      <dgm:spPr/>
      <dgm:t>
        <a:bodyPr/>
        <a:lstStyle/>
        <a:p>
          <a:endParaRPr lang="en-US" sz="1800" dirty="0"/>
        </a:p>
        <a:p>
          <a:r>
            <a:rPr lang="en-US" sz="2400" dirty="0"/>
            <a:t>Share the journey from conducting offline sessions to building online/digital content</a:t>
          </a:r>
        </a:p>
        <a:p>
          <a:endParaRPr lang="en-US" sz="1800" dirty="0"/>
        </a:p>
      </dgm:t>
    </dgm:pt>
    <dgm:pt modelId="{1650A450-2C68-40C3-9BE7-1CD51DF6FB7E}" type="parTrans" cxnId="{0B9B7274-E2D8-4508-9C83-52007A79A44B}">
      <dgm:prSet/>
      <dgm:spPr/>
      <dgm:t>
        <a:bodyPr/>
        <a:lstStyle/>
        <a:p>
          <a:endParaRPr lang="en-US"/>
        </a:p>
      </dgm:t>
    </dgm:pt>
    <dgm:pt modelId="{FBDF0442-13FC-4BF5-907A-D469F6C6A6C5}" type="sibTrans" cxnId="{0B9B7274-E2D8-4508-9C83-52007A79A44B}">
      <dgm:prSet/>
      <dgm:spPr/>
      <dgm:t>
        <a:bodyPr/>
        <a:lstStyle/>
        <a:p>
          <a:endParaRPr lang="en-US"/>
        </a:p>
      </dgm:t>
    </dgm:pt>
    <dgm:pt modelId="{D39B464E-5682-4026-821F-3D9A48D82CE4}">
      <dgm:prSet custT="1"/>
      <dgm:spPr/>
      <dgm:t>
        <a:bodyPr/>
        <a:lstStyle/>
        <a:p>
          <a:r>
            <a:rPr lang="en-US" sz="2400" dirty="0"/>
            <a:t>Provide resources that equip professionals and caregivers to facilitate these online courses</a:t>
          </a:r>
        </a:p>
      </dgm:t>
    </dgm:pt>
    <dgm:pt modelId="{9B5A7785-1D78-4B63-A00B-8FEADDCA0EF9}" type="parTrans" cxnId="{97FCEDCB-59E9-4B41-8FE5-8CD7BD365CD3}">
      <dgm:prSet/>
      <dgm:spPr/>
      <dgm:t>
        <a:bodyPr/>
        <a:lstStyle/>
        <a:p>
          <a:endParaRPr lang="en-US"/>
        </a:p>
      </dgm:t>
    </dgm:pt>
    <dgm:pt modelId="{11ECE2CC-0369-419C-A35E-7AED90304DE6}" type="sibTrans" cxnId="{97FCEDCB-59E9-4B41-8FE5-8CD7BD365CD3}">
      <dgm:prSet/>
      <dgm:spPr/>
      <dgm:t>
        <a:bodyPr/>
        <a:lstStyle/>
        <a:p>
          <a:endParaRPr lang="en-US"/>
        </a:p>
      </dgm:t>
    </dgm:pt>
    <dgm:pt modelId="{70881B36-2A65-41CF-A5C3-B561BEA5B867}" type="pres">
      <dgm:prSet presAssocID="{7F14B5D0-8709-4248-8C1B-0F0D307EE20F}" presName="Name0" presStyleCnt="0">
        <dgm:presLayoutVars>
          <dgm:dir/>
          <dgm:resizeHandles val="exact"/>
        </dgm:presLayoutVars>
      </dgm:prSet>
      <dgm:spPr/>
    </dgm:pt>
    <dgm:pt modelId="{7B8C14A8-6E10-4EAA-A81A-FC921F2E9145}" type="pres">
      <dgm:prSet presAssocID="{452AA93B-C18E-4235-96F7-0CD0D3923A69}" presName="node" presStyleLbl="node1" presStyleIdx="0" presStyleCnt="3" custScaleY="159111" custLinFactNeighborX="-836" custLinFactNeighborY="-1479">
        <dgm:presLayoutVars>
          <dgm:bulletEnabled val="1"/>
        </dgm:presLayoutVars>
      </dgm:prSet>
      <dgm:spPr/>
    </dgm:pt>
    <dgm:pt modelId="{09A62E20-47C1-48A8-89DE-7B881F7C4C55}" type="pres">
      <dgm:prSet presAssocID="{B2D84AD3-68ED-476E-85A0-11BABEFAB1AC}" presName="sibTrans" presStyleLbl="sibTrans2D1" presStyleIdx="0" presStyleCnt="2"/>
      <dgm:spPr/>
    </dgm:pt>
    <dgm:pt modelId="{0E2F3A51-1CF6-4448-8397-CC57C1FC0873}" type="pres">
      <dgm:prSet presAssocID="{B2D84AD3-68ED-476E-85A0-11BABEFAB1AC}" presName="connectorText" presStyleLbl="sibTrans2D1" presStyleIdx="0" presStyleCnt="2"/>
      <dgm:spPr/>
    </dgm:pt>
    <dgm:pt modelId="{6F383AB7-6B82-4D4B-B99B-7D56F15D4D41}" type="pres">
      <dgm:prSet presAssocID="{E257DEE8-7384-412B-89B7-2E9681C032DD}" presName="node" presStyleLbl="node1" presStyleIdx="1" presStyleCnt="3" custScaleY="162871">
        <dgm:presLayoutVars>
          <dgm:bulletEnabled val="1"/>
        </dgm:presLayoutVars>
      </dgm:prSet>
      <dgm:spPr/>
    </dgm:pt>
    <dgm:pt modelId="{FA126EC1-B961-4A3F-AC05-56F212B17066}" type="pres">
      <dgm:prSet presAssocID="{FBDF0442-13FC-4BF5-907A-D469F6C6A6C5}" presName="sibTrans" presStyleLbl="sibTrans2D1" presStyleIdx="1" presStyleCnt="2"/>
      <dgm:spPr/>
    </dgm:pt>
    <dgm:pt modelId="{03AC859A-957C-45E4-9499-22E887357DD8}" type="pres">
      <dgm:prSet presAssocID="{FBDF0442-13FC-4BF5-907A-D469F6C6A6C5}" presName="connectorText" presStyleLbl="sibTrans2D1" presStyleIdx="1" presStyleCnt="2"/>
      <dgm:spPr/>
    </dgm:pt>
    <dgm:pt modelId="{53DE1968-D0E3-47BC-96EE-59F074801164}" type="pres">
      <dgm:prSet presAssocID="{D39B464E-5682-4026-821F-3D9A48D82CE4}" presName="node" presStyleLbl="node1" presStyleIdx="2" presStyleCnt="3" custScaleY="164476">
        <dgm:presLayoutVars>
          <dgm:bulletEnabled val="1"/>
        </dgm:presLayoutVars>
      </dgm:prSet>
      <dgm:spPr/>
    </dgm:pt>
  </dgm:ptLst>
  <dgm:cxnLst>
    <dgm:cxn modelId="{B194620F-E514-4B24-8D5B-727EE477FE37}" type="presOf" srcId="{E257DEE8-7384-412B-89B7-2E9681C032DD}" destId="{6F383AB7-6B82-4D4B-B99B-7D56F15D4D41}" srcOrd="0" destOrd="0" presId="urn:microsoft.com/office/officeart/2005/8/layout/process1"/>
    <dgm:cxn modelId="{94F2524C-E473-43EE-9CF8-2A8056F58F83}" type="presOf" srcId="{7F14B5D0-8709-4248-8C1B-0F0D307EE20F}" destId="{70881B36-2A65-41CF-A5C3-B561BEA5B867}" srcOrd="0" destOrd="0" presId="urn:microsoft.com/office/officeart/2005/8/layout/process1"/>
    <dgm:cxn modelId="{1D9BBD70-09A2-42EC-9648-B1060AAC2D70}" srcId="{7F14B5D0-8709-4248-8C1B-0F0D307EE20F}" destId="{452AA93B-C18E-4235-96F7-0CD0D3923A69}" srcOrd="0" destOrd="0" parTransId="{E56996C4-F8F0-43A6-94AD-B5505F4D3B0C}" sibTransId="{B2D84AD3-68ED-476E-85A0-11BABEFAB1AC}"/>
    <dgm:cxn modelId="{0B9B7274-E2D8-4508-9C83-52007A79A44B}" srcId="{7F14B5D0-8709-4248-8C1B-0F0D307EE20F}" destId="{E257DEE8-7384-412B-89B7-2E9681C032DD}" srcOrd="1" destOrd="0" parTransId="{1650A450-2C68-40C3-9BE7-1CD51DF6FB7E}" sibTransId="{FBDF0442-13FC-4BF5-907A-D469F6C6A6C5}"/>
    <dgm:cxn modelId="{D04ADC78-BE6D-4525-A070-5D5B242D18F1}" type="presOf" srcId="{452AA93B-C18E-4235-96F7-0CD0D3923A69}" destId="{7B8C14A8-6E10-4EAA-A81A-FC921F2E9145}" srcOrd="0" destOrd="0" presId="urn:microsoft.com/office/officeart/2005/8/layout/process1"/>
    <dgm:cxn modelId="{70B97259-7815-4446-977C-57839A629814}" type="presOf" srcId="{FBDF0442-13FC-4BF5-907A-D469F6C6A6C5}" destId="{03AC859A-957C-45E4-9499-22E887357DD8}" srcOrd="1" destOrd="0" presId="urn:microsoft.com/office/officeart/2005/8/layout/process1"/>
    <dgm:cxn modelId="{3D41FA88-6BD9-46CD-973D-9AAEC14C51AD}" type="presOf" srcId="{FBDF0442-13FC-4BF5-907A-D469F6C6A6C5}" destId="{FA126EC1-B961-4A3F-AC05-56F212B17066}" srcOrd="0" destOrd="0" presId="urn:microsoft.com/office/officeart/2005/8/layout/process1"/>
    <dgm:cxn modelId="{0FC35EB2-6624-4644-8416-07FCBC73E4B9}" type="presOf" srcId="{D39B464E-5682-4026-821F-3D9A48D82CE4}" destId="{53DE1968-D0E3-47BC-96EE-59F074801164}" srcOrd="0" destOrd="0" presId="urn:microsoft.com/office/officeart/2005/8/layout/process1"/>
    <dgm:cxn modelId="{97FCEDCB-59E9-4B41-8FE5-8CD7BD365CD3}" srcId="{7F14B5D0-8709-4248-8C1B-0F0D307EE20F}" destId="{D39B464E-5682-4026-821F-3D9A48D82CE4}" srcOrd="2" destOrd="0" parTransId="{9B5A7785-1D78-4B63-A00B-8FEADDCA0EF9}" sibTransId="{11ECE2CC-0369-419C-A35E-7AED90304DE6}"/>
    <dgm:cxn modelId="{BC41B9E9-6EBF-45C3-81B0-AF954148E131}" type="presOf" srcId="{B2D84AD3-68ED-476E-85A0-11BABEFAB1AC}" destId="{09A62E20-47C1-48A8-89DE-7B881F7C4C55}" srcOrd="0" destOrd="0" presId="urn:microsoft.com/office/officeart/2005/8/layout/process1"/>
    <dgm:cxn modelId="{926984F7-A2F9-4FD7-90CE-D9BBEBC955C5}" type="presOf" srcId="{B2D84AD3-68ED-476E-85A0-11BABEFAB1AC}" destId="{0E2F3A51-1CF6-4448-8397-CC57C1FC0873}" srcOrd="1" destOrd="0" presId="urn:microsoft.com/office/officeart/2005/8/layout/process1"/>
    <dgm:cxn modelId="{61F0B530-2A64-42DB-9687-F104C162A527}" type="presParOf" srcId="{70881B36-2A65-41CF-A5C3-B561BEA5B867}" destId="{7B8C14A8-6E10-4EAA-A81A-FC921F2E9145}" srcOrd="0" destOrd="0" presId="urn:microsoft.com/office/officeart/2005/8/layout/process1"/>
    <dgm:cxn modelId="{DCAB2C93-CFB8-4004-BEAD-ABC63815B234}" type="presParOf" srcId="{70881B36-2A65-41CF-A5C3-B561BEA5B867}" destId="{09A62E20-47C1-48A8-89DE-7B881F7C4C55}" srcOrd="1" destOrd="0" presId="urn:microsoft.com/office/officeart/2005/8/layout/process1"/>
    <dgm:cxn modelId="{570B0148-823C-4999-899F-D138DF52F8BC}" type="presParOf" srcId="{09A62E20-47C1-48A8-89DE-7B881F7C4C55}" destId="{0E2F3A51-1CF6-4448-8397-CC57C1FC0873}" srcOrd="0" destOrd="0" presId="urn:microsoft.com/office/officeart/2005/8/layout/process1"/>
    <dgm:cxn modelId="{862873DC-8931-4EBA-BF91-893D1C3EC3D0}" type="presParOf" srcId="{70881B36-2A65-41CF-A5C3-B561BEA5B867}" destId="{6F383AB7-6B82-4D4B-B99B-7D56F15D4D41}" srcOrd="2" destOrd="0" presId="urn:microsoft.com/office/officeart/2005/8/layout/process1"/>
    <dgm:cxn modelId="{15532DAF-A99B-4623-B3D6-3ECDD71B263F}" type="presParOf" srcId="{70881B36-2A65-41CF-A5C3-B561BEA5B867}" destId="{FA126EC1-B961-4A3F-AC05-56F212B17066}" srcOrd="3" destOrd="0" presId="urn:microsoft.com/office/officeart/2005/8/layout/process1"/>
    <dgm:cxn modelId="{0266A7C3-765B-4974-9989-47605C5E22CE}" type="presParOf" srcId="{FA126EC1-B961-4A3F-AC05-56F212B17066}" destId="{03AC859A-957C-45E4-9499-22E887357DD8}" srcOrd="0" destOrd="0" presId="urn:microsoft.com/office/officeart/2005/8/layout/process1"/>
    <dgm:cxn modelId="{713F1C2F-7175-4F26-902A-C2A208AA202B}" type="presParOf" srcId="{70881B36-2A65-41CF-A5C3-B561BEA5B867}" destId="{53DE1968-D0E3-47BC-96EE-59F074801164}"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0B56EF-66FD-43EA-BA2D-2D69F7497E68}">
      <dsp:nvSpPr>
        <dsp:cNvPr id="0" name=""/>
        <dsp:cNvSpPr/>
      </dsp:nvSpPr>
      <dsp:spPr>
        <a:xfrm>
          <a:off x="0" y="48355"/>
          <a:ext cx="3913631" cy="1656829"/>
        </a:xfrm>
        <a:prstGeom prst="roundRect">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US" sz="1800" kern="1200" dirty="0">
            <a:solidFill>
              <a:schemeClr val="accent3"/>
            </a:solidFill>
          </a:endParaRPr>
        </a:p>
        <a:p>
          <a:pPr marL="0" lvl="0" indent="0" algn="ctr" defTabSz="800100">
            <a:lnSpc>
              <a:spcPct val="90000"/>
            </a:lnSpc>
            <a:spcBef>
              <a:spcPct val="0"/>
            </a:spcBef>
            <a:spcAft>
              <a:spcPct val="35000"/>
            </a:spcAft>
            <a:buNone/>
          </a:pPr>
          <a:r>
            <a:rPr lang="en-US" sz="2400" b="1" kern="1200" dirty="0">
              <a:solidFill>
                <a:schemeClr val="bg1"/>
              </a:solidFill>
            </a:rPr>
            <a:t>Pooja </a:t>
          </a:r>
          <a:r>
            <a:rPr lang="en-US" sz="2400" b="1" kern="1200" dirty="0" err="1">
              <a:solidFill>
                <a:schemeClr val="bg1"/>
              </a:solidFill>
            </a:rPr>
            <a:t>Taparia</a:t>
          </a:r>
          <a:r>
            <a:rPr lang="en-US" sz="2400" b="1" kern="1200" dirty="0">
              <a:solidFill>
                <a:schemeClr val="bg1"/>
              </a:solidFill>
            </a:rPr>
            <a:t>  </a:t>
          </a:r>
        </a:p>
        <a:p>
          <a:pPr marL="0" lvl="0" indent="0" algn="ctr" defTabSz="800100">
            <a:lnSpc>
              <a:spcPct val="90000"/>
            </a:lnSpc>
            <a:spcBef>
              <a:spcPct val="0"/>
            </a:spcBef>
            <a:spcAft>
              <a:spcPct val="35000"/>
            </a:spcAft>
            <a:buNone/>
          </a:pPr>
          <a:r>
            <a:rPr lang="en-US" sz="2000" b="1" kern="1200" dirty="0">
              <a:solidFill>
                <a:schemeClr val="bg1"/>
              </a:solidFill>
            </a:rPr>
            <a:t>Founder and Chief Executive of Arpan</a:t>
          </a:r>
        </a:p>
        <a:p>
          <a:pPr marL="0" lvl="0" indent="0" algn="l" defTabSz="800100">
            <a:lnSpc>
              <a:spcPct val="90000"/>
            </a:lnSpc>
            <a:spcBef>
              <a:spcPct val="0"/>
            </a:spcBef>
            <a:spcAft>
              <a:spcPct val="35000"/>
            </a:spcAft>
            <a:buNone/>
          </a:pPr>
          <a:endParaRPr lang="en-US" sz="2000" kern="1200" dirty="0"/>
        </a:p>
      </dsp:txBody>
      <dsp:txXfrm>
        <a:off x="80880" y="129235"/>
        <a:ext cx="3751871" cy="1495069"/>
      </dsp:txXfrm>
    </dsp:sp>
    <dsp:sp modelId="{685BA410-FF80-4677-A2B1-B630C7C78F05}">
      <dsp:nvSpPr>
        <dsp:cNvPr id="0" name=""/>
        <dsp:cNvSpPr/>
      </dsp:nvSpPr>
      <dsp:spPr>
        <a:xfrm>
          <a:off x="0" y="1671085"/>
          <a:ext cx="3913631" cy="1656829"/>
        </a:xfrm>
        <a:prstGeom prst="roundRect">
          <a:avLst/>
        </a:prstGeom>
        <a:gradFill rotWithShape="0">
          <a:gsLst>
            <a:gs pos="0">
              <a:schemeClr val="accent2">
                <a:hueOff val="-10351888"/>
                <a:satOff val="45859"/>
                <a:lumOff val="-16864"/>
                <a:alphaOff val="0"/>
                <a:tint val="97000"/>
                <a:satMod val="100000"/>
                <a:lumMod val="102000"/>
              </a:schemeClr>
            </a:gs>
            <a:gs pos="50000">
              <a:schemeClr val="accent2">
                <a:hueOff val="-10351888"/>
                <a:satOff val="45859"/>
                <a:lumOff val="-16864"/>
                <a:alphaOff val="0"/>
                <a:shade val="100000"/>
                <a:satMod val="103000"/>
                <a:lumMod val="100000"/>
              </a:schemeClr>
            </a:gs>
            <a:gs pos="100000">
              <a:schemeClr val="accent2">
                <a:hueOff val="-10351888"/>
                <a:satOff val="45859"/>
                <a:lumOff val="-16864"/>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Dr. Neha Sharma </a:t>
          </a:r>
        </a:p>
        <a:p>
          <a:pPr marL="0" lvl="0" indent="0" algn="ctr" defTabSz="889000">
            <a:lnSpc>
              <a:spcPct val="90000"/>
            </a:lnSpc>
            <a:spcBef>
              <a:spcPct val="0"/>
            </a:spcBef>
            <a:spcAft>
              <a:spcPct val="35000"/>
            </a:spcAft>
            <a:buNone/>
          </a:pPr>
          <a:r>
            <a:rPr lang="en-US" sz="1800" b="1" kern="1200" dirty="0"/>
            <a:t>Communication and Extension at ARPAN</a:t>
          </a:r>
        </a:p>
      </dsp:txBody>
      <dsp:txXfrm>
        <a:off x="80880" y="1751965"/>
        <a:ext cx="3751871" cy="14950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80D891-9237-4DA9-A794-90E848BF44EA}">
      <dsp:nvSpPr>
        <dsp:cNvPr id="0" name=""/>
        <dsp:cNvSpPr/>
      </dsp:nvSpPr>
      <dsp:spPr>
        <a:xfrm>
          <a:off x="0" y="656029"/>
          <a:ext cx="5432679" cy="1415084"/>
        </a:xfrm>
        <a:prstGeom prst="roundRect">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t>As you listen to the presentations, make note of your questions and comments to share at the open dialog part of this session or add them to the Chat Box during the session</a:t>
          </a:r>
        </a:p>
      </dsp:txBody>
      <dsp:txXfrm>
        <a:off x="69079" y="725108"/>
        <a:ext cx="5294521" cy="1276926"/>
      </dsp:txXfrm>
    </dsp:sp>
    <dsp:sp modelId="{B5090271-12B4-4113-A7BB-F8A012CA2F86}">
      <dsp:nvSpPr>
        <dsp:cNvPr id="0" name=""/>
        <dsp:cNvSpPr/>
      </dsp:nvSpPr>
      <dsp:spPr>
        <a:xfrm>
          <a:off x="0" y="2122954"/>
          <a:ext cx="5432679" cy="1221479"/>
        </a:xfrm>
        <a:prstGeom prst="roundRect">
          <a:avLst/>
        </a:prstGeom>
        <a:gradFill rotWithShape="0">
          <a:gsLst>
            <a:gs pos="0">
              <a:schemeClr val="accent2">
                <a:hueOff val="-3450629"/>
                <a:satOff val="15286"/>
                <a:lumOff val="-5621"/>
                <a:alphaOff val="0"/>
                <a:tint val="97000"/>
                <a:satMod val="100000"/>
                <a:lumMod val="102000"/>
              </a:schemeClr>
            </a:gs>
            <a:gs pos="50000">
              <a:schemeClr val="accent2">
                <a:hueOff val="-3450629"/>
                <a:satOff val="15286"/>
                <a:lumOff val="-5621"/>
                <a:alphaOff val="0"/>
                <a:shade val="100000"/>
                <a:satMod val="103000"/>
                <a:lumMod val="100000"/>
              </a:schemeClr>
            </a:gs>
            <a:gs pos="100000">
              <a:schemeClr val="accent2">
                <a:hueOff val="-3450629"/>
                <a:satOff val="15286"/>
                <a:lumOff val="-5621"/>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t>Please take a moment to introduce yourself to other attendees and the presenters in the Chat Box. </a:t>
          </a:r>
          <a:endParaRPr lang="en-US" sz="1800" kern="1200" dirty="0"/>
        </a:p>
      </dsp:txBody>
      <dsp:txXfrm>
        <a:off x="59628" y="2182582"/>
        <a:ext cx="5313423" cy="1102223"/>
      </dsp:txXfrm>
    </dsp:sp>
    <dsp:sp modelId="{4E460DD1-DFF0-466B-BA79-673208370041}">
      <dsp:nvSpPr>
        <dsp:cNvPr id="0" name=""/>
        <dsp:cNvSpPr/>
      </dsp:nvSpPr>
      <dsp:spPr>
        <a:xfrm>
          <a:off x="0" y="3396274"/>
          <a:ext cx="5432679" cy="1221479"/>
        </a:xfrm>
        <a:prstGeom prst="roundRect">
          <a:avLst/>
        </a:prstGeom>
        <a:gradFill rotWithShape="0">
          <a:gsLst>
            <a:gs pos="0">
              <a:schemeClr val="accent2">
                <a:hueOff val="-6901259"/>
                <a:satOff val="30573"/>
                <a:lumOff val="-11243"/>
                <a:alphaOff val="0"/>
                <a:tint val="97000"/>
                <a:satMod val="100000"/>
                <a:lumMod val="102000"/>
              </a:schemeClr>
            </a:gs>
            <a:gs pos="50000">
              <a:schemeClr val="accent2">
                <a:hueOff val="-6901259"/>
                <a:satOff val="30573"/>
                <a:lumOff val="-11243"/>
                <a:alphaOff val="0"/>
                <a:shade val="100000"/>
                <a:satMod val="103000"/>
                <a:lumMod val="100000"/>
              </a:schemeClr>
            </a:gs>
            <a:gs pos="100000">
              <a:schemeClr val="accent2">
                <a:hueOff val="-6901259"/>
                <a:satOff val="30573"/>
                <a:lumOff val="-11243"/>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t>Participate in our Live Polling – Please have your phones ready to scan a QR code to participate in our audience SLIDO polling questions.</a:t>
          </a:r>
          <a:endParaRPr lang="en-US" sz="1800" kern="1200" dirty="0"/>
        </a:p>
      </dsp:txBody>
      <dsp:txXfrm>
        <a:off x="59628" y="3455902"/>
        <a:ext cx="5313423" cy="1102223"/>
      </dsp:txXfrm>
    </dsp:sp>
    <dsp:sp modelId="{BB40CCE6-E1DE-48F8-AE2D-BC025394EB98}">
      <dsp:nvSpPr>
        <dsp:cNvPr id="0" name=""/>
        <dsp:cNvSpPr/>
      </dsp:nvSpPr>
      <dsp:spPr>
        <a:xfrm>
          <a:off x="0" y="4669594"/>
          <a:ext cx="5432679" cy="1221479"/>
        </a:xfrm>
        <a:prstGeom prst="roundRect">
          <a:avLst/>
        </a:prstGeom>
        <a:gradFill rotWithShape="0">
          <a:gsLst>
            <a:gs pos="0">
              <a:schemeClr val="accent2">
                <a:hueOff val="-10351888"/>
                <a:satOff val="45859"/>
                <a:lumOff val="-16864"/>
                <a:alphaOff val="0"/>
                <a:tint val="97000"/>
                <a:satMod val="100000"/>
                <a:lumMod val="102000"/>
              </a:schemeClr>
            </a:gs>
            <a:gs pos="50000">
              <a:schemeClr val="accent2">
                <a:hueOff val="-10351888"/>
                <a:satOff val="45859"/>
                <a:lumOff val="-16864"/>
                <a:alphaOff val="0"/>
                <a:shade val="100000"/>
                <a:satMod val="103000"/>
                <a:lumMod val="100000"/>
              </a:schemeClr>
            </a:gs>
            <a:gs pos="100000">
              <a:schemeClr val="accent2">
                <a:hueOff val="-10351888"/>
                <a:satOff val="45859"/>
                <a:lumOff val="-16864"/>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t>Please note:  A recording of this panel discussion + presentation slides + links to the resources shared today will be sent directly to you after the session today in a follow up email.</a:t>
          </a:r>
          <a:endParaRPr lang="en-US" sz="1800" kern="1200" dirty="0"/>
        </a:p>
      </dsp:txBody>
      <dsp:txXfrm>
        <a:off x="59628" y="4729222"/>
        <a:ext cx="5313423" cy="11022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8C14A8-6E10-4EAA-A81A-FC921F2E9145}">
      <dsp:nvSpPr>
        <dsp:cNvPr id="0" name=""/>
        <dsp:cNvSpPr/>
      </dsp:nvSpPr>
      <dsp:spPr>
        <a:xfrm>
          <a:off x="4268" y="11530"/>
          <a:ext cx="2292059" cy="457502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US" sz="1800" kern="1200" dirty="0"/>
        </a:p>
        <a:p>
          <a:pPr marL="0" lvl="0" indent="0" algn="ctr" defTabSz="800100">
            <a:lnSpc>
              <a:spcPct val="90000"/>
            </a:lnSpc>
            <a:spcBef>
              <a:spcPct val="0"/>
            </a:spcBef>
            <a:spcAft>
              <a:spcPct val="35000"/>
            </a:spcAft>
            <a:buNone/>
          </a:pPr>
          <a:r>
            <a:rPr lang="en-US" sz="2400" kern="1200" dirty="0"/>
            <a:t>Highlight Arpan’s Free Online Courses for Children, Adolescents and adults </a:t>
          </a:r>
        </a:p>
        <a:p>
          <a:pPr marL="0" lvl="0" indent="0" algn="ctr" defTabSz="800100">
            <a:lnSpc>
              <a:spcPct val="90000"/>
            </a:lnSpc>
            <a:spcBef>
              <a:spcPct val="0"/>
            </a:spcBef>
            <a:spcAft>
              <a:spcPct val="35000"/>
            </a:spcAft>
            <a:buNone/>
          </a:pPr>
          <a:endParaRPr lang="en-US" sz="1800" kern="1200" dirty="0"/>
        </a:p>
        <a:p>
          <a:pPr marL="0" lvl="0" indent="0" algn="ctr" defTabSz="800100">
            <a:lnSpc>
              <a:spcPct val="90000"/>
            </a:lnSpc>
            <a:spcBef>
              <a:spcPct val="0"/>
            </a:spcBef>
            <a:spcAft>
              <a:spcPct val="35000"/>
            </a:spcAft>
            <a:buNone/>
          </a:pPr>
          <a:r>
            <a:rPr lang="en-US" sz="1800" kern="1200" dirty="0"/>
            <a:t> </a:t>
          </a:r>
        </a:p>
      </dsp:txBody>
      <dsp:txXfrm>
        <a:off x="71400" y="78662"/>
        <a:ext cx="2157795" cy="4440757"/>
      </dsp:txXfrm>
    </dsp:sp>
    <dsp:sp modelId="{09A62E20-47C1-48A8-89DE-7B881F7C4C55}">
      <dsp:nvSpPr>
        <dsp:cNvPr id="0" name=""/>
        <dsp:cNvSpPr/>
      </dsp:nvSpPr>
      <dsp:spPr>
        <a:xfrm rot="45449">
          <a:off x="2527428" y="2036272"/>
          <a:ext cx="490021" cy="568430"/>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2527434" y="2148986"/>
        <a:ext cx="343015" cy="341058"/>
      </dsp:txXfrm>
    </dsp:sp>
    <dsp:sp modelId="{6F383AB7-6B82-4D4B-B99B-7D56F15D4D41}">
      <dsp:nvSpPr>
        <dsp:cNvPr id="0" name=""/>
        <dsp:cNvSpPr/>
      </dsp:nvSpPr>
      <dsp:spPr>
        <a:xfrm>
          <a:off x="3220816" y="0"/>
          <a:ext cx="2292059" cy="4683135"/>
        </a:xfrm>
        <a:prstGeom prst="roundRect">
          <a:avLst>
            <a:gd name="adj" fmla="val 10000"/>
          </a:avLst>
        </a:prstGeom>
        <a:solidFill>
          <a:schemeClr val="accent2">
            <a:hueOff val="-5175944"/>
            <a:satOff val="22930"/>
            <a:lumOff val="-843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US" sz="1800" kern="1200" dirty="0"/>
        </a:p>
        <a:p>
          <a:pPr marL="0" lvl="0" indent="0" algn="ctr" defTabSz="800100">
            <a:lnSpc>
              <a:spcPct val="90000"/>
            </a:lnSpc>
            <a:spcBef>
              <a:spcPct val="0"/>
            </a:spcBef>
            <a:spcAft>
              <a:spcPct val="35000"/>
            </a:spcAft>
            <a:buNone/>
          </a:pPr>
          <a:r>
            <a:rPr lang="en-US" sz="2400" kern="1200" dirty="0"/>
            <a:t>Share the journey from conducting offline sessions to building online/digital content</a:t>
          </a:r>
        </a:p>
        <a:p>
          <a:pPr marL="0" lvl="0" indent="0" algn="ctr" defTabSz="800100">
            <a:lnSpc>
              <a:spcPct val="90000"/>
            </a:lnSpc>
            <a:spcBef>
              <a:spcPct val="0"/>
            </a:spcBef>
            <a:spcAft>
              <a:spcPct val="35000"/>
            </a:spcAft>
            <a:buNone/>
          </a:pPr>
          <a:endParaRPr lang="en-US" sz="1800" kern="1200" dirty="0"/>
        </a:p>
      </dsp:txBody>
      <dsp:txXfrm>
        <a:off x="3287948" y="67132"/>
        <a:ext cx="2157795" cy="4548871"/>
      </dsp:txXfrm>
    </dsp:sp>
    <dsp:sp modelId="{FA126EC1-B961-4A3F-AC05-56F212B17066}">
      <dsp:nvSpPr>
        <dsp:cNvPr id="0" name=""/>
        <dsp:cNvSpPr/>
      </dsp:nvSpPr>
      <dsp:spPr>
        <a:xfrm>
          <a:off x="5742082" y="2057352"/>
          <a:ext cx="485916" cy="568430"/>
        </a:xfrm>
        <a:prstGeom prst="rightArrow">
          <a:avLst>
            <a:gd name="adj1" fmla="val 60000"/>
            <a:gd name="adj2" fmla="val 50000"/>
          </a:avLst>
        </a:prstGeom>
        <a:solidFill>
          <a:schemeClr val="accent2">
            <a:hueOff val="-10351888"/>
            <a:satOff val="45859"/>
            <a:lumOff val="-1686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5742082" y="2171038"/>
        <a:ext cx="340141" cy="341058"/>
      </dsp:txXfrm>
    </dsp:sp>
    <dsp:sp modelId="{53DE1968-D0E3-47BC-96EE-59F074801164}">
      <dsp:nvSpPr>
        <dsp:cNvPr id="0" name=""/>
        <dsp:cNvSpPr/>
      </dsp:nvSpPr>
      <dsp:spPr>
        <a:xfrm>
          <a:off x="6429700" y="-23074"/>
          <a:ext cx="2292059" cy="4729284"/>
        </a:xfrm>
        <a:prstGeom prst="roundRect">
          <a:avLst>
            <a:gd name="adj" fmla="val 10000"/>
          </a:avLst>
        </a:prstGeom>
        <a:solidFill>
          <a:schemeClr val="accent2">
            <a:hueOff val="-10351888"/>
            <a:satOff val="45859"/>
            <a:lumOff val="-1686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Provide resources that equip professionals and caregivers to facilitate these online courses</a:t>
          </a:r>
        </a:p>
      </dsp:txBody>
      <dsp:txXfrm>
        <a:off x="6496832" y="44058"/>
        <a:ext cx="2157795" cy="459502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633" cy="470705"/>
          </a:xfrm>
          <a:prstGeom prst="rect">
            <a:avLst/>
          </a:prstGeom>
        </p:spPr>
        <p:txBody>
          <a:bodyPr vert="horz" lIns="92327" tIns="46163" rIns="92327" bIns="46163" rtlCol="0"/>
          <a:lstStyle>
            <a:lvl1pPr algn="l">
              <a:defRPr sz="1200"/>
            </a:lvl1pPr>
          </a:lstStyle>
          <a:p>
            <a:endParaRPr lang="en-US" dirty="0"/>
          </a:p>
        </p:txBody>
      </p:sp>
      <p:sp>
        <p:nvSpPr>
          <p:cNvPr id="3" name="Date Placeholder 2"/>
          <p:cNvSpPr>
            <a:spLocks noGrp="1"/>
          </p:cNvSpPr>
          <p:nvPr>
            <p:ph type="dt" idx="1"/>
          </p:nvPr>
        </p:nvSpPr>
        <p:spPr>
          <a:xfrm>
            <a:off x="4023237" y="0"/>
            <a:ext cx="3077633" cy="470705"/>
          </a:xfrm>
          <a:prstGeom prst="rect">
            <a:avLst/>
          </a:prstGeom>
        </p:spPr>
        <p:txBody>
          <a:bodyPr vert="horz" lIns="92327" tIns="46163" rIns="92327" bIns="46163" rtlCol="0"/>
          <a:lstStyle>
            <a:lvl1pPr algn="r">
              <a:defRPr sz="1200"/>
            </a:lvl1pPr>
          </a:lstStyle>
          <a:p>
            <a:fld id="{A36BC5C5-5C9C-4758-B4C0-4266C0FB1FF4}" type="datetimeFigureOut">
              <a:rPr lang="en-US" smtClean="0"/>
              <a:t>3/16/2023</a:t>
            </a:fld>
            <a:endParaRPr lang="en-US" dirty="0"/>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2327" tIns="46163" rIns="92327" bIns="46163" rtlCol="0" anchor="ctr"/>
          <a:lstStyle/>
          <a:p>
            <a:endParaRPr lang="en-US" dirty="0"/>
          </a:p>
        </p:txBody>
      </p:sp>
      <p:sp>
        <p:nvSpPr>
          <p:cNvPr id="5" name="Notes Placeholder 4"/>
          <p:cNvSpPr>
            <a:spLocks noGrp="1"/>
          </p:cNvSpPr>
          <p:nvPr>
            <p:ph type="body" sz="quarter" idx="3"/>
          </p:nvPr>
        </p:nvSpPr>
        <p:spPr>
          <a:xfrm>
            <a:off x="709606" y="4518123"/>
            <a:ext cx="5683264" cy="3696793"/>
          </a:xfrm>
          <a:prstGeom prst="rect">
            <a:avLst/>
          </a:prstGeom>
        </p:spPr>
        <p:txBody>
          <a:bodyPr vert="horz" lIns="92327" tIns="46163" rIns="92327" bIns="4616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771"/>
            <a:ext cx="3077633" cy="470705"/>
          </a:xfrm>
          <a:prstGeom prst="rect">
            <a:avLst/>
          </a:prstGeom>
        </p:spPr>
        <p:txBody>
          <a:bodyPr vert="horz" lIns="92327" tIns="46163" rIns="92327" bIns="46163"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237" y="8917771"/>
            <a:ext cx="3077633" cy="470705"/>
          </a:xfrm>
          <a:prstGeom prst="rect">
            <a:avLst/>
          </a:prstGeom>
        </p:spPr>
        <p:txBody>
          <a:bodyPr vert="horz" lIns="92327" tIns="46163" rIns="92327" bIns="46163" rtlCol="0" anchor="b"/>
          <a:lstStyle>
            <a:lvl1pPr algn="r">
              <a:defRPr sz="1200"/>
            </a:lvl1pPr>
          </a:lstStyle>
          <a:p>
            <a:fld id="{335F9C30-11FD-4A09-8BBF-122768BB1960}" type="slidenum">
              <a:rPr lang="en-US" smtClean="0"/>
              <a:t>‹#›</a:t>
            </a:fld>
            <a:endParaRPr lang="en-US" dirty="0"/>
          </a:p>
        </p:txBody>
      </p:sp>
    </p:spTree>
    <p:extLst>
      <p:ext uri="{BB962C8B-B14F-4D97-AF65-F5344CB8AC3E}">
        <p14:creationId xmlns:p14="http://schemas.microsoft.com/office/powerpoint/2010/main" val="1539823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F9C30-11FD-4A09-8BBF-122768BB1960}" type="slidenum">
              <a:rPr lang="en-US" smtClean="0"/>
              <a:t>4</a:t>
            </a:fld>
            <a:endParaRPr lang="en-US" dirty="0"/>
          </a:p>
        </p:txBody>
      </p:sp>
    </p:spTree>
    <p:extLst>
      <p:ext uri="{BB962C8B-B14F-4D97-AF65-F5344CB8AC3E}">
        <p14:creationId xmlns:p14="http://schemas.microsoft.com/office/powerpoint/2010/main" val="1024474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F9C30-11FD-4A09-8BBF-122768BB1960}" type="slidenum">
              <a:rPr lang="en-US" smtClean="0"/>
              <a:t>10</a:t>
            </a:fld>
            <a:endParaRPr lang="en-US" dirty="0"/>
          </a:p>
        </p:txBody>
      </p:sp>
    </p:spTree>
    <p:extLst>
      <p:ext uri="{BB962C8B-B14F-4D97-AF65-F5344CB8AC3E}">
        <p14:creationId xmlns:p14="http://schemas.microsoft.com/office/powerpoint/2010/main" val="1809921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102240" y="2386744"/>
            <a:ext cx="6939520" cy="1645920"/>
          </a:xfrm>
          <a:solidFill>
            <a:srgbClr val="FFFFFF"/>
          </a:solidFill>
          <a:ln w="38100">
            <a:solidFill>
              <a:srgbClr val="404040"/>
            </a:solidFill>
          </a:ln>
        </p:spPr>
        <p:txBody>
          <a:bodyPr lIns="274320" rIns="274320" anchor="ctr" anchorCtr="1">
            <a:normAutofit/>
          </a:bodyPr>
          <a:lstStyle>
            <a:lvl1pPr algn="ctr">
              <a:defRPr sz="35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900">
                <a:solidFill>
                  <a:schemeClr val="tx1">
                    <a:lumMod val="75000"/>
                    <a:lumOff val="25000"/>
                  </a:schemeClr>
                </a:solidFill>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5151F026-D89C-FF4F-B0C7-3F1EB38A99B7}" type="datetimeFigureOut">
              <a:rPr lang="en-US" smtClean="0"/>
              <a:t>3/16/2023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FB0CD5C-D372-E148-A3B9-853DBA630F85}" type="slidenum">
              <a:rPr lang="en-US" smtClean="0"/>
              <a:t>‹#›</a:t>
            </a:fld>
            <a:endParaRPr lang="en-US" dirty="0"/>
          </a:p>
        </p:txBody>
      </p:sp>
    </p:spTree>
    <p:extLst>
      <p:ext uri="{BB962C8B-B14F-4D97-AF65-F5344CB8AC3E}">
        <p14:creationId xmlns:p14="http://schemas.microsoft.com/office/powerpoint/2010/main" val="292280902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51F026-D89C-FF4F-B0C7-3F1EB38A99B7}" type="datetimeFigureOut">
              <a:rPr lang="en-US" smtClean="0"/>
              <a:t>3/16/2023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B0CD5C-D372-E148-A3B9-853DBA630F85}" type="slidenum">
              <a:rPr lang="en-US" smtClean="0"/>
              <a:t>‹#›</a:t>
            </a:fld>
            <a:endParaRPr lang="en-US" dirty="0"/>
          </a:p>
        </p:txBody>
      </p:sp>
    </p:spTree>
    <p:extLst>
      <p:ext uri="{BB962C8B-B14F-4D97-AF65-F5344CB8AC3E}">
        <p14:creationId xmlns:p14="http://schemas.microsoft.com/office/powerpoint/2010/main" val="1345138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1053966"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06046" y="937260"/>
            <a:ext cx="4716174"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51F026-D89C-FF4F-B0C7-3F1EB38A99B7}" type="datetimeFigureOut">
              <a:rPr lang="en-US" smtClean="0"/>
              <a:t>3/16/2023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B0CD5C-D372-E148-A3B9-853DBA630F85}" type="slidenum">
              <a:rPr lang="en-US" smtClean="0"/>
              <a:t>‹#›</a:t>
            </a:fld>
            <a:endParaRPr lang="en-US" dirty="0"/>
          </a:p>
        </p:txBody>
      </p:sp>
    </p:spTree>
    <p:extLst>
      <p:ext uri="{BB962C8B-B14F-4D97-AF65-F5344CB8AC3E}">
        <p14:creationId xmlns:p14="http://schemas.microsoft.com/office/powerpoint/2010/main" val="3349654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151F026-D89C-FF4F-B0C7-3F1EB38A99B7}" type="datetimeFigureOut">
              <a:rPr lang="en-US" smtClean="0"/>
              <a:t>3/16/2023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FB0CD5C-D372-E148-A3B9-853DBA630F85}" type="slidenum">
              <a:rPr lang="en-US" smtClean="0"/>
              <a:t>‹#›</a:t>
            </a:fld>
            <a:endParaRPr lang="en-US" dirty="0"/>
          </a:p>
        </p:txBody>
      </p:sp>
    </p:spTree>
    <p:extLst>
      <p:ext uri="{BB962C8B-B14F-4D97-AF65-F5344CB8AC3E}">
        <p14:creationId xmlns:p14="http://schemas.microsoft.com/office/powerpoint/2010/main" val="1243437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106424" y="2386744"/>
            <a:ext cx="6940296" cy="1645920"/>
          </a:xfrm>
          <a:solidFill>
            <a:srgbClr val="FFFFFF"/>
          </a:solidFill>
          <a:ln w="38100">
            <a:solidFill>
              <a:srgbClr val="404040"/>
            </a:solidFill>
          </a:ln>
        </p:spPr>
        <p:txBody>
          <a:bodyPr lIns="274320" rIns="274320" anchor="ctr" anchorCtr="1">
            <a:normAutofit/>
          </a:bodyPr>
          <a:lstStyle>
            <a:lvl1pPr>
              <a:defRPr sz="35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900">
                <a:solidFill>
                  <a:schemeClr val="tx1"/>
                </a:solidFill>
              </a:defRPr>
            </a:lvl1pPr>
            <a:lvl2pPr marL="457200" indent="0">
              <a:buNone/>
              <a:defRPr sz="19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5151F026-D89C-FF4F-B0C7-3F1EB38A99B7}" type="datetimeFigureOut">
              <a:rPr lang="en-US" smtClean="0"/>
              <a:t>3/16/2023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FB0CD5C-D372-E148-A3B9-853DBA630F85}" type="slidenum">
              <a:rPr lang="en-US" smtClean="0"/>
              <a:t>‹#›</a:t>
            </a:fld>
            <a:endParaRPr lang="en-US" dirty="0"/>
          </a:p>
        </p:txBody>
      </p:sp>
    </p:spTree>
    <p:extLst>
      <p:ext uri="{BB962C8B-B14F-4D97-AF65-F5344CB8AC3E}">
        <p14:creationId xmlns:p14="http://schemas.microsoft.com/office/powerpoint/2010/main" val="329762722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2239" y="2638044"/>
            <a:ext cx="3288023"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3737" y="2638044"/>
            <a:ext cx="3290516"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151F026-D89C-FF4F-B0C7-3F1EB38A99B7}" type="datetimeFigureOut">
              <a:rPr lang="en-US" smtClean="0"/>
              <a:t>3/16/2023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CFB0CD5C-D372-E148-A3B9-853DBA630F85}" type="slidenum">
              <a:rPr lang="en-US" smtClean="0"/>
              <a:t>‹#›</a:t>
            </a:fld>
            <a:endParaRPr lang="en-US" dirty="0"/>
          </a:p>
        </p:txBody>
      </p:sp>
    </p:spTree>
    <p:extLst>
      <p:ext uri="{BB962C8B-B14F-4D97-AF65-F5344CB8AC3E}">
        <p14:creationId xmlns:p14="http://schemas.microsoft.com/office/powerpoint/2010/main" val="2757590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2239" y="2313434"/>
            <a:ext cx="3288024"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2239" y="3143250"/>
            <a:ext cx="3288024"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753737" y="3143250"/>
            <a:ext cx="3290516"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4753737" y="2313434"/>
            <a:ext cx="3290516"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5151F026-D89C-FF4F-B0C7-3F1EB38A99B7}" type="datetimeFigureOut">
              <a:rPr lang="en-US" smtClean="0"/>
              <a:t>3/16/2023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FB0CD5C-D372-E148-A3B9-853DBA630F85}"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657545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151F026-D89C-FF4F-B0C7-3F1EB38A99B7}" type="datetimeFigureOut">
              <a:rPr lang="en-US" smtClean="0"/>
              <a:t>3/16/2023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FB0CD5C-D372-E148-A3B9-853DBA630F85}" type="slidenum">
              <a:rPr lang="en-US" smtClean="0"/>
              <a:t>‹#›</a:t>
            </a:fld>
            <a:endParaRPr lang="en-US" dirty="0"/>
          </a:p>
        </p:txBody>
      </p:sp>
    </p:spTree>
    <p:extLst>
      <p:ext uri="{BB962C8B-B14F-4D97-AF65-F5344CB8AC3E}">
        <p14:creationId xmlns:p14="http://schemas.microsoft.com/office/powerpoint/2010/main" val="3477551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51F026-D89C-FF4F-B0C7-3F1EB38A99B7}" type="datetimeFigureOut">
              <a:rPr lang="en-US" smtClean="0"/>
              <a:t>3/16/2023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FB0CD5C-D372-E148-A3B9-853DBA630F85}" type="slidenum">
              <a:rPr lang="en-US" smtClean="0"/>
              <a:t>‹#›</a:t>
            </a:fld>
            <a:endParaRPr lang="en-US" dirty="0"/>
          </a:p>
        </p:txBody>
      </p:sp>
    </p:spTree>
    <p:extLst>
      <p:ext uri="{BB962C8B-B14F-4D97-AF65-F5344CB8AC3E}">
        <p14:creationId xmlns:p14="http://schemas.microsoft.com/office/powerpoint/2010/main" val="1108069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703" y="2243829"/>
            <a:ext cx="3290594" cy="1141497"/>
          </a:xfrm>
          <a:solidFill>
            <a:srgbClr val="FFFFFF"/>
          </a:solidFill>
          <a:ln>
            <a:solidFill>
              <a:srgbClr val="404040"/>
            </a:solidFill>
          </a:ln>
        </p:spPr>
        <p:txBody>
          <a:bodyPr anchor="ctr" anchorCtr="1">
            <a:normAutofit/>
          </a:bodyPr>
          <a:lstStyle>
            <a:lvl1pPr>
              <a:defRPr sz="21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2965" y="3549918"/>
            <a:ext cx="284607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5151F026-D89C-FF4F-B0C7-3F1EB38A99B7}" type="datetimeFigureOut">
              <a:rPr lang="en-US" smtClean="0"/>
              <a:t>3/16/2023</a:t>
            </a:fld>
            <a:endParaRPr lang="en-US" dirty="0"/>
          </a:p>
        </p:txBody>
      </p:sp>
      <p:sp>
        <p:nvSpPr>
          <p:cNvPr id="10" name="Footer Placeholder 9"/>
          <p:cNvSpPr>
            <a:spLocks noGrp="1"/>
          </p:cNvSpPr>
          <p:nvPr>
            <p:ph type="ftr" sz="quarter" idx="11"/>
          </p:nvPr>
        </p:nvSpPr>
        <p:spPr>
          <a:xfrm>
            <a:off x="640703" y="6236208"/>
            <a:ext cx="3806398" cy="320040"/>
          </a:xfrm>
        </p:spPr>
        <p:txBody>
          <a:bodyPr>
            <a:normAutofit/>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CFB0CD5C-D372-E148-A3B9-853DBA630F85}" type="slidenum">
              <a:rPr lang="en-US" smtClean="0"/>
              <a:t>‹#›</a:t>
            </a:fld>
            <a:endParaRPr lang="en-US" dirty="0"/>
          </a:p>
        </p:txBody>
      </p:sp>
    </p:spTree>
    <p:extLst>
      <p:ext uri="{BB962C8B-B14F-4D97-AF65-F5344CB8AC3E}">
        <p14:creationId xmlns:p14="http://schemas.microsoft.com/office/powerpoint/2010/main" val="2058011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1" y="0"/>
            <a:ext cx="4571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080" y="2243828"/>
            <a:ext cx="3291840" cy="1143000"/>
          </a:xfrm>
          <a:solidFill>
            <a:srgbClr val="FFFFFF"/>
          </a:solidFill>
          <a:ln>
            <a:solidFill>
              <a:srgbClr val="262626"/>
            </a:solidFill>
          </a:ln>
        </p:spPr>
        <p:txBody>
          <a:bodyPr anchor="ctr" anchorCtr="1">
            <a:noAutofit/>
          </a:bodyPr>
          <a:lstStyle>
            <a:lvl1pPr>
              <a:defRPr sz="21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572000" y="-42172"/>
            <a:ext cx="4576573"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2965" y="3549919"/>
            <a:ext cx="284607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5151F026-D89C-FF4F-B0C7-3F1EB38A99B7}" type="datetimeFigureOut">
              <a:rPr lang="en-US" smtClean="0"/>
              <a:t>3/16/2023</a:t>
            </a:fld>
            <a:endParaRPr lang="en-US" dirty="0"/>
          </a:p>
        </p:txBody>
      </p:sp>
      <p:sp>
        <p:nvSpPr>
          <p:cNvPr id="9" name="Footer Placeholder 8"/>
          <p:cNvSpPr>
            <a:spLocks noGrp="1"/>
          </p:cNvSpPr>
          <p:nvPr>
            <p:ph type="ftr" sz="quarter" idx="11"/>
          </p:nvPr>
        </p:nvSpPr>
        <p:spPr>
          <a:xfrm>
            <a:off x="640080" y="6236208"/>
            <a:ext cx="3803904" cy="320040"/>
          </a:xfrm>
        </p:spPr>
        <p:txBody>
          <a:bodyPr>
            <a:normAutofit/>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CFB0CD5C-D372-E148-A3B9-853DBA630F85}" type="slidenum">
              <a:rPr lang="en-US" smtClean="0"/>
              <a:t>‹#›</a:t>
            </a:fld>
            <a:endParaRPr lang="en-US" dirty="0"/>
          </a:p>
        </p:txBody>
      </p:sp>
    </p:spTree>
    <p:extLst>
      <p:ext uri="{BB962C8B-B14F-4D97-AF65-F5344CB8AC3E}">
        <p14:creationId xmlns:p14="http://schemas.microsoft.com/office/powerpoint/2010/main" val="1982919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78943" y="6238816"/>
            <a:ext cx="2065310" cy="323968"/>
          </a:xfrm>
          <a:prstGeom prst="rect">
            <a:avLst/>
          </a:prstGeom>
        </p:spPr>
        <p:txBody>
          <a:bodyPr vert="horz" lIns="91440" tIns="45720" rIns="91440" bIns="45720" rtlCol="0" anchor="ctr"/>
          <a:lstStyle>
            <a:lvl1pPr algn="r">
              <a:defRPr sz="1000">
                <a:solidFill>
                  <a:schemeClr val="tx1">
                    <a:alpha val="70000"/>
                  </a:schemeClr>
                </a:solidFill>
              </a:defRPr>
            </a:lvl1pPr>
          </a:lstStyle>
          <a:p>
            <a:fld id="{5151F026-D89C-FF4F-B0C7-3F1EB38A99B7}" type="datetimeFigureOut">
              <a:rPr lang="en-US" smtClean="0"/>
              <a:t>3/16/2023</a:t>
            </a:fld>
            <a:endParaRPr lang="en-US" dirty="0"/>
          </a:p>
        </p:txBody>
      </p:sp>
      <p:sp>
        <p:nvSpPr>
          <p:cNvPr id="5" name="Footer Placeholder 4"/>
          <p:cNvSpPr>
            <a:spLocks noGrp="1"/>
          </p:cNvSpPr>
          <p:nvPr>
            <p:ph type="ftr" sz="quarter" idx="3"/>
          </p:nvPr>
        </p:nvSpPr>
        <p:spPr>
          <a:xfrm>
            <a:off x="1102239" y="6236208"/>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824011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CFB0CD5C-D372-E148-A3B9-853DBA630F85}" type="slidenum">
              <a:rPr lang="en-US" smtClean="0"/>
              <a:t>‹#›</a:t>
            </a:fld>
            <a:endParaRPr lang="en-US" dirty="0"/>
          </a:p>
        </p:txBody>
      </p:sp>
    </p:spTree>
    <p:extLst>
      <p:ext uri="{BB962C8B-B14F-4D97-AF65-F5344CB8AC3E}">
        <p14:creationId xmlns:p14="http://schemas.microsoft.com/office/powerpoint/2010/main" val="686209428"/>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Lst>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4.xml"/><Relationship Id="rId7" Type="http://schemas.openxmlformats.org/officeDocument/2006/relationships/image" Target="../media/image3.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7.xml"/><Relationship Id="rId5" Type="http://schemas.openxmlformats.org/officeDocument/2006/relationships/tags" Target="../tags/tag6.xml"/><Relationship Id="rId4" Type="http://schemas.openxmlformats.org/officeDocument/2006/relationships/tags" Target="../tags/tag5.xml"/></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9.xml"/><Relationship Id="rId7" Type="http://schemas.openxmlformats.org/officeDocument/2006/relationships/image" Target="../media/image3.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Layout" Target="../slideLayouts/slideLayout7.xml"/><Relationship Id="rId5" Type="http://schemas.openxmlformats.org/officeDocument/2006/relationships/tags" Target="../tags/tag11.xml"/><Relationship Id="rId4" Type="http://schemas.openxmlformats.org/officeDocument/2006/relationships/tags" Target="../tags/tag10.xml"/></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14.xml"/><Relationship Id="rId7" Type="http://schemas.openxmlformats.org/officeDocument/2006/relationships/image" Target="../media/image3.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Layout" Target="../slideLayouts/slideLayout7.xml"/><Relationship Id="rId5" Type="http://schemas.openxmlformats.org/officeDocument/2006/relationships/tags" Target="../tags/tag16.xml"/><Relationship Id="rId4" Type="http://schemas.openxmlformats.org/officeDocument/2006/relationships/tags" Target="../tags/tag15.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58621" y="555546"/>
            <a:ext cx="3441211" cy="1384633"/>
          </a:xfrm>
        </p:spPr>
        <p:txBody>
          <a:bodyPr>
            <a:noAutofit/>
          </a:bodyPr>
          <a:lstStyle/>
          <a:p>
            <a:r>
              <a:rPr lang="en-US" sz="1800" b="1" dirty="0">
                <a:cs typeface="PT Sans"/>
              </a:rPr>
              <a:t>THANK YOU for joining today’s session</a:t>
            </a:r>
            <a:endParaRPr lang="en-US" sz="1800" dirty="0"/>
          </a:p>
        </p:txBody>
      </p:sp>
      <p:pic>
        <p:nvPicPr>
          <p:cNvPr id="7" name="Content Placeholder 6" descr="A picture containing graphical user interface">
            <a:extLst>
              <a:ext uri="{FF2B5EF4-FFF2-40B4-BE49-F238E27FC236}">
                <a16:creationId xmlns:a16="http://schemas.microsoft.com/office/drawing/2014/main" id="{4283693C-8030-8F62-11F4-5E455DA3F8C3}"/>
              </a:ext>
            </a:extLst>
          </p:cNvPr>
          <p:cNvPicPr>
            <a:picLocks noGrp="1" noChangeAspect="1"/>
          </p:cNvPicPr>
          <p:nvPr>
            <p:ph idx="1"/>
          </p:nvPr>
        </p:nvPicPr>
        <p:blipFill>
          <a:blip r:embed="rId2"/>
          <a:stretch>
            <a:fillRect/>
          </a:stretch>
        </p:blipFill>
        <p:spPr>
          <a:xfrm>
            <a:off x="466775" y="162016"/>
            <a:ext cx="3068187" cy="2370872"/>
          </a:xfrm>
        </p:spPr>
      </p:pic>
      <p:sp>
        <p:nvSpPr>
          <p:cNvPr id="4" name="TextBox 3">
            <a:extLst>
              <a:ext uri="{FF2B5EF4-FFF2-40B4-BE49-F238E27FC236}">
                <a16:creationId xmlns:a16="http://schemas.microsoft.com/office/drawing/2014/main" id="{97F4A985-A0A7-2262-CD62-C02B620D7A6E}"/>
              </a:ext>
            </a:extLst>
          </p:cNvPr>
          <p:cNvSpPr txBox="1"/>
          <p:nvPr/>
        </p:nvSpPr>
        <p:spPr>
          <a:xfrm>
            <a:off x="393192" y="2673368"/>
            <a:ext cx="8357616" cy="4062651"/>
          </a:xfrm>
          <a:prstGeom prst="rect">
            <a:avLst/>
          </a:prstGeom>
          <a:noFill/>
        </p:spPr>
        <p:txBody>
          <a:bodyPr wrap="square">
            <a:spAutoFit/>
          </a:bodyPr>
          <a:lstStyle/>
          <a:p>
            <a:pPr algn="ctr"/>
            <a:r>
              <a:rPr lang="en-US" sz="2400" dirty="0">
                <a:solidFill>
                  <a:srgbClr val="C00000"/>
                </a:solidFill>
              </a:rPr>
              <a:t>We apologize for any confusion if you are joining us early.  </a:t>
            </a:r>
          </a:p>
          <a:p>
            <a:endParaRPr lang="en-US" sz="1200" dirty="0"/>
          </a:p>
          <a:p>
            <a:r>
              <a:rPr lang="en-US" sz="2200" dirty="0"/>
              <a:t>Because the United States and Canada experienced our biannual time change to Daylight Savings Time on Sunday 3/12 and the rest of the globe has not, the timing of our presentation has been affected.  </a:t>
            </a:r>
          </a:p>
          <a:p>
            <a:endParaRPr lang="en-US" sz="1200" dirty="0"/>
          </a:p>
          <a:p>
            <a:r>
              <a:rPr lang="en-US" sz="2200" dirty="0"/>
              <a:t>For United States and Canada registrants, the time of the webinar will now begin at </a:t>
            </a:r>
            <a:r>
              <a:rPr lang="en-US" sz="2200" dirty="0">
                <a:solidFill>
                  <a:srgbClr val="C00000"/>
                </a:solidFill>
              </a:rPr>
              <a:t>11:00AM EDT (Eastern Daylight Time)</a:t>
            </a:r>
          </a:p>
          <a:p>
            <a:endParaRPr lang="en-US" sz="1200" dirty="0"/>
          </a:p>
          <a:p>
            <a:r>
              <a:rPr lang="en-US" sz="2200" dirty="0"/>
              <a:t>Although we are hope that you will join us at 11:00am EDT using the same ZOOM join link to attend in person, please do not worry if you are now unable to do so because a full recording of the presentation will be sent to all registrants after the session.  </a:t>
            </a:r>
          </a:p>
        </p:txBody>
      </p:sp>
    </p:spTree>
    <p:extLst>
      <p:ext uri="{BB962C8B-B14F-4D97-AF65-F5344CB8AC3E}">
        <p14:creationId xmlns:p14="http://schemas.microsoft.com/office/powerpoint/2010/main" val="1666095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9" name="Rectangle 9">
            <a:extLst>
              <a:ext uri="{FF2B5EF4-FFF2-40B4-BE49-F238E27FC236}">
                <a16:creationId xmlns:a16="http://schemas.microsoft.com/office/drawing/2014/main" id="{8DCA398B-8CB4-4C0C-89C6-A8AB6F78D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554686"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A45589-EA65-52A8-D49B-2B731A5881E1}"/>
              </a:ext>
            </a:extLst>
          </p:cNvPr>
          <p:cNvSpPr>
            <a:spLocks noGrp="1"/>
          </p:cNvSpPr>
          <p:nvPr>
            <p:ph type="title"/>
          </p:nvPr>
        </p:nvSpPr>
        <p:spPr>
          <a:xfrm>
            <a:off x="183366" y="93449"/>
            <a:ext cx="4187951" cy="1746504"/>
          </a:xfrm>
          <a:solidFill>
            <a:srgbClr val="FFFFFF"/>
          </a:solidFill>
          <a:ln>
            <a:solidFill>
              <a:srgbClr val="404040"/>
            </a:solidFill>
          </a:ln>
        </p:spPr>
        <p:txBody>
          <a:bodyPr>
            <a:noAutofit/>
          </a:bodyPr>
          <a:lstStyle/>
          <a:p>
            <a:r>
              <a:rPr lang="en-US" sz="2000" b="1" dirty="0">
                <a:solidFill>
                  <a:srgbClr val="C00000"/>
                </a:solidFill>
              </a:rPr>
              <a:t>Dr. Neha Sharma</a:t>
            </a:r>
            <a:br>
              <a:rPr lang="en-US" sz="2000" b="1" dirty="0"/>
            </a:br>
            <a:br>
              <a:rPr lang="en-US" sz="2000" b="1" dirty="0"/>
            </a:br>
            <a:r>
              <a:rPr lang="en-US" sz="2000" b="1" dirty="0"/>
              <a:t> </a:t>
            </a:r>
            <a:r>
              <a:rPr lang="en-US" sz="1600" dirty="0"/>
              <a:t>PhD in Development</a:t>
            </a:r>
            <a:br>
              <a:rPr lang="en-US" sz="1600" dirty="0"/>
            </a:br>
            <a:br>
              <a:rPr lang="en-US" sz="1600" dirty="0"/>
            </a:br>
            <a:r>
              <a:rPr lang="en-US" sz="1600" dirty="0"/>
              <a:t>Communication and Extension for </a:t>
            </a:r>
            <a:r>
              <a:rPr lang="en-US" sz="1600" b="1" dirty="0" err="1"/>
              <a:t>aRPAN</a:t>
            </a:r>
            <a:endParaRPr lang="en-US" sz="1600" b="1" dirty="0"/>
          </a:p>
        </p:txBody>
      </p:sp>
      <p:sp>
        <p:nvSpPr>
          <p:cNvPr id="3" name="Content Placeholder 2">
            <a:extLst>
              <a:ext uri="{FF2B5EF4-FFF2-40B4-BE49-F238E27FC236}">
                <a16:creationId xmlns:a16="http://schemas.microsoft.com/office/drawing/2014/main" id="{EF6C9891-7C6E-105D-8AF3-68AFCBC105F6}"/>
              </a:ext>
            </a:extLst>
          </p:cNvPr>
          <p:cNvSpPr>
            <a:spLocks noGrp="1"/>
          </p:cNvSpPr>
          <p:nvPr>
            <p:ph idx="1"/>
          </p:nvPr>
        </p:nvSpPr>
        <p:spPr>
          <a:xfrm>
            <a:off x="183366" y="2044090"/>
            <a:ext cx="4187951" cy="4582649"/>
          </a:xfrm>
        </p:spPr>
        <p:txBody>
          <a:bodyPr>
            <a:noAutofit/>
          </a:bodyPr>
          <a:lstStyle/>
          <a:p>
            <a:pPr marL="0" marR="0" indent="0">
              <a:lnSpc>
                <a:spcPct val="90000"/>
              </a:lnSpc>
              <a:spcBef>
                <a:spcPts val="0"/>
              </a:spcBef>
              <a:spcAft>
                <a:spcPts val="800"/>
              </a:spcAft>
              <a:buNone/>
            </a:pPr>
            <a:endParaRPr lang="en-US" sz="2000" dirty="0">
              <a:solidFill>
                <a:srgbClr val="FFFFFF"/>
              </a:solidFill>
              <a:effectLst/>
              <a:latin typeface="Calibri" panose="020F0502020204030204" pitchFamily="34" charset="0"/>
              <a:ea typeface="Calibri" panose="020F0502020204030204" pitchFamily="34" charset="0"/>
            </a:endParaRPr>
          </a:p>
          <a:p>
            <a:pPr marL="0" marR="0" indent="0">
              <a:lnSpc>
                <a:spcPct val="90000"/>
              </a:lnSpc>
              <a:spcBef>
                <a:spcPts val="0"/>
              </a:spcBef>
              <a:spcAft>
                <a:spcPts val="800"/>
              </a:spcAft>
              <a:buNone/>
            </a:pPr>
            <a:r>
              <a:rPr lang="en-US" sz="2000" dirty="0">
                <a:solidFill>
                  <a:srgbClr val="FFFFFF"/>
                </a:solidFill>
                <a:effectLst/>
                <a:latin typeface="Calibri" panose="020F0502020204030204" pitchFamily="34" charset="0"/>
                <a:ea typeface="Calibri" panose="020F0502020204030204" pitchFamily="34" charset="0"/>
              </a:rPr>
              <a:t>Dr. Sharma has over 10 yrs. of experience in the development sector. She has been part of various health and gender-based research studies. </a:t>
            </a:r>
          </a:p>
          <a:p>
            <a:pPr marL="0" marR="0" indent="0">
              <a:lnSpc>
                <a:spcPct val="90000"/>
              </a:lnSpc>
              <a:spcBef>
                <a:spcPts val="0"/>
              </a:spcBef>
              <a:spcAft>
                <a:spcPts val="800"/>
              </a:spcAft>
              <a:buNone/>
            </a:pPr>
            <a:endParaRPr lang="en-US" sz="2000" dirty="0">
              <a:solidFill>
                <a:srgbClr val="FFFFFF"/>
              </a:solidFill>
              <a:latin typeface="Calibri" panose="020F0502020204030204" pitchFamily="34" charset="0"/>
              <a:ea typeface="Calibri" panose="020F0502020204030204" pitchFamily="34" charset="0"/>
            </a:endParaRPr>
          </a:p>
          <a:p>
            <a:pPr marL="0" marR="0" indent="0">
              <a:lnSpc>
                <a:spcPct val="90000"/>
              </a:lnSpc>
              <a:spcBef>
                <a:spcPts val="0"/>
              </a:spcBef>
              <a:spcAft>
                <a:spcPts val="800"/>
              </a:spcAft>
              <a:buNone/>
            </a:pPr>
            <a:r>
              <a:rPr lang="en-US" sz="2000" dirty="0">
                <a:solidFill>
                  <a:srgbClr val="FFFFFF"/>
                </a:solidFill>
                <a:effectLst/>
                <a:latin typeface="Calibri" panose="020F0502020204030204" pitchFamily="34" charset="0"/>
                <a:ea typeface="Calibri" panose="020F0502020204030204" pitchFamily="34" charset="0"/>
              </a:rPr>
              <a:t>She is a life skills trainer and former associate Prof in Delhi University. </a:t>
            </a:r>
          </a:p>
          <a:p>
            <a:pPr marL="0" marR="0" indent="0">
              <a:lnSpc>
                <a:spcPct val="90000"/>
              </a:lnSpc>
              <a:spcBef>
                <a:spcPts val="0"/>
              </a:spcBef>
              <a:spcAft>
                <a:spcPts val="800"/>
              </a:spcAft>
              <a:buNone/>
            </a:pPr>
            <a:endParaRPr lang="en-US" sz="2000" dirty="0">
              <a:solidFill>
                <a:srgbClr val="FFFFFF"/>
              </a:solidFill>
              <a:latin typeface="Calibri" panose="020F0502020204030204" pitchFamily="34" charset="0"/>
              <a:ea typeface="Calibri" panose="020F0502020204030204" pitchFamily="34" charset="0"/>
            </a:endParaRPr>
          </a:p>
          <a:p>
            <a:pPr marL="0" marR="0" indent="0">
              <a:lnSpc>
                <a:spcPct val="90000"/>
              </a:lnSpc>
              <a:spcBef>
                <a:spcPts val="0"/>
              </a:spcBef>
              <a:spcAft>
                <a:spcPts val="800"/>
              </a:spcAft>
              <a:buNone/>
            </a:pPr>
            <a:r>
              <a:rPr lang="en-US" sz="2000" dirty="0">
                <a:solidFill>
                  <a:srgbClr val="FFFFFF"/>
                </a:solidFill>
                <a:effectLst/>
                <a:latin typeface="Calibri" panose="020F0502020204030204" pitchFamily="34" charset="0"/>
                <a:ea typeface="Calibri" panose="020F0502020204030204" pitchFamily="34" charset="0"/>
              </a:rPr>
              <a:t>She has been working with Arpan </a:t>
            </a:r>
            <a:r>
              <a:rPr lang="en-US" sz="2000" dirty="0">
                <a:solidFill>
                  <a:srgbClr val="FFFFFF"/>
                </a:solidFill>
                <a:latin typeface="Calibri" panose="020F0502020204030204" pitchFamily="34" charset="0"/>
                <a:ea typeface="Calibri" panose="020F0502020204030204" pitchFamily="34" charset="0"/>
              </a:rPr>
              <a:t>for the</a:t>
            </a:r>
            <a:r>
              <a:rPr lang="en-US" sz="2000" dirty="0">
                <a:solidFill>
                  <a:srgbClr val="FFFFFF"/>
                </a:solidFill>
                <a:effectLst/>
                <a:latin typeface="Calibri" panose="020F0502020204030204" pitchFamily="34" charset="0"/>
                <a:ea typeface="Calibri" panose="020F0502020204030204" pitchFamily="34" charset="0"/>
              </a:rPr>
              <a:t> last 5 years, where she actively facilitates trainings and contributes to developing content.</a:t>
            </a:r>
          </a:p>
        </p:txBody>
      </p:sp>
      <p:sp>
        <p:nvSpPr>
          <p:cNvPr id="23" name="Rectangle 11">
            <a:extLst>
              <a:ext uri="{FF2B5EF4-FFF2-40B4-BE49-F238E27FC236}">
                <a16:creationId xmlns:a16="http://schemas.microsoft.com/office/drawing/2014/main" id="{9E8345C6-0280-4226-BD83-7333BA6C3A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9774" y="640080"/>
            <a:ext cx="3614166" cy="5261170"/>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13">
            <a:extLst>
              <a:ext uri="{FF2B5EF4-FFF2-40B4-BE49-F238E27FC236}">
                <a16:creationId xmlns:a16="http://schemas.microsoft.com/office/drawing/2014/main" id="{99823778-D290-4538-B146-1F73C3755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65132" y="806357"/>
            <a:ext cx="3383449" cy="4928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726112B-EA81-A15F-8F2D-58422DD6A9D2}"/>
              </a:ext>
            </a:extLst>
          </p:cNvPr>
          <p:cNvPicPr>
            <a:picLocks noChangeAspect="1"/>
          </p:cNvPicPr>
          <p:nvPr/>
        </p:nvPicPr>
        <p:blipFill>
          <a:blip r:embed="rId3"/>
          <a:srcRect l="4904" r="4904"/>
          <a:stretch/>
        </p:blipFill>
        <p:spPr>
          <a:xfrm>
            <a:off x="5279051" y="1065675"/>
            <a:ext cx="3327210" cy="4918713"/>
          </a:xfrm>
          <a:prstGeom prst="rect">
            <a:avLst/>
          </a:prstGeom>
          <a:ln w="31750">
            <a:noFill/>
          </a:ln>
        </p:spPr>
      </p:pic>
    </p:spTree>
    <p:extLst>
      <p:ext uri="{BB962C8B-B14F-4D97-AF65-F5344CB8AC3E}">
        <p14:creationId xmlns:p14="http://schemas.microsoft.com/office/powerpoint/2010/main" val="2174402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tint val="98000"/>
              </a:schemeClr>
              <a:schemeClr val="bg1">
                <a:tint val="99000"/>
                <a:shade val="96000"/>
                <a:satMod val="105000"/>
              </a:schemeClr>
            </a:duotone>
          </a:blip>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2B11A-1A8D-7276-D34F-484242F70D8A}"/>
              </a:ext>
            </a:extLst>
          </p:cNvPr>
          <p:cNvSpPr>
            <a:spLocks noGrp="1"/>
          </p:cNvSpPr>
          <p:nvPr>
            <p:ph type="title"/>
          </p:nvPr>
        </p:nvSpPr>
        <p:spPr>
          <a:xfrm>
            <a:off x="3283500" y="2167391"/>
            <a:ext cx="4710695" cy="2523219"/>
          </a:xfrm>
        </p:spPr>
        <p:txBody>
          <a:bodyPr vert="horz" lIns="91440" tIns="45720" rIns="91440" bIns="45720" rtlCol="0" anchor="ctr">
            <a:normAutofit/>
          </a:bodyPr>
          <a:lstStyle/>
          <a:p>
            <a:pPr>
              <a:lnSpc>
                <a:spcPct val="80000"/>
              </a:lnSpc>
            </a:pPr>
            <a:r>
              <a:rPr lang="en-US" sz="3800" spc="150" dirty="0">
                <a:solidFill>
                  <a:srgbClr val="C00000"/>
                </a:solidFill>
              </a:rPr>
              <a:t>Empowering Children for Personal Safety </a:t>
            </a:r>
          </a:p>
        </p:txBody>
      </p:sp>
      <p:sp>
        <p:nvSpPr>
          <p:cNvPr id="3" name="Content Placeholder 2">
            <a:extLst>
              <a:ext uri="{FF2B5EF4-FFF2-40B4-BE49-F238E27FC236}">
                <a16:creationId xmlns:a16="http://schemas.microsoft.com/office/drawing/2014/main" id="{5A548D7B-B05A-454B-813C-7CF2B898E768}"/>
              </a:ext>
            </a:extLst>
          </p:cNvPr>
          <p:cNvSpPr>
            <a:spLocks noGrp="1"/>
          </p:cNvSpPr>
          <p:nvPr>
            <p:ph idx="1"/>
          </p:nvPr>
        </p:nvSpPr>
        <p:spPr>
          <a:xfrm>
            <a:off x="490218" y="2167391"/>
            <a:ext cx="2134109" cy="2523219"/>
          </a:xfrm>
        </p:spPr>
        <p:txBody>
          <a:bodyPr vert="horz" lIns="91440" tIns="45720" rIns="91440" bIns="45720" rtlCol="0" anchor="ctr">
            <a:normAutofit/>
          </a:bodyPr>
          <a:lstStyle/>
          <a:p>
            <a:pPr marL="0" indent="0" algn="r">
              <a:buNone/>
            </a:pPr>
            <a:r>
              <a:rPr lang="en-US" sz="2400" b="1" dirty="0">
                <a:solidFill>
                  <a:schemeClr val="tx2"/>
                </a:solidFill>
              </a:rPr>
              <a:t>Pooja &amp; Neha   </a:t>
            </a:r>
          </a:p>
        </p:txBody>
      </p:sp>
    </p:spTree>
    <p:extLst>
      <p:ext uri="{BB962C8B-B14F-4D97-AF65-F5344CB8AC3E}">
        <p14:creationId xmlns:p14="http://schemas.microsoft.com/office/powerpoint/2010/main" val="1723666385"/>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02189" y="237284"/>
            <a:ext cx="7338060" cy="568638"/>
          </a:xfrm>
        </p:spPr>
        <p:txBody>
          <a:bodyPr>
            <a:normAutofit fontScale="90000"/>
          </a:bodyPr>
          <a:lstStyle/>
          <a:p>
            <a:r>
              <a:rPr lang="en-US" b="1" dirty="0">
                <a:cs typeface="PT Sans"/>
              </a:rPr>
              <a:t>today’s session</a:t>
            </a:r>
            <a:endParaRPr lang="en-US" dirty="0"/>
          </a:p>
        </p:txBody>
      </p:sp>
      <p:pic>
        <p:nvPicPr>
          <p:cNvPr id="7" name="Content Placeholder 6" descr="A picture containing graphical user interface">
            <a:extLst>
              <a:ext uri="{FF2B5EF4-FFF2-40B4-BE49-F238E27FC236}">
                <a16:creationId xmlns:a16="http://schemas.microsoft.com/office/drawing/2014/main" id="{4283693C-8030-8F62-11F4-5E455DA3F8C3}"/>
              </a:ext>
            </a:extLst>
          </p:cNvPr>
          <p:cNvPicPr>
            <a:picLocks noGrp="1" noChangeAspect="1"/>
          </p:cNvPicPr>
          <p:nvPr>
            <p:ph idx="1"/>
          </p:nvPr>
        </p:nvPicPr>
        <p:blipFill>
          <a:blip r:embed="rId2"/>
          <a:stretch>
            <a:fillRect/>
          </a:stretch>
        </p:blipFill>
        <p:spPr>
          <a:xfrm>
            <a:off x="1045455" y="1036235"/>
            <a:ext cx="7051528" cy="5448908"/>
          </a:xfrm>
        </p:spPr>
      </p:pic>
    </p:spTree>
    <p:extLst>
      <p:ext uri="{BB962C8B-B14F-4D97-AF65-F5344CB8AC3E}">
        <p14:creationId xmlns:p14="http://schemas.microsoft.com/office/powerpoint/2010/main" val="2879719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29">
            <a:extLst>
              <a:ext uri="{FF2B5EF4-FFF2-40B4-BE49-F238E27FC236}">
                <a16:creationId xmlns:a16="http://schemas.microsoft.com/office/drawing/2014/main" id="{93F0ADB5-A0B4-4B01-A8C4-FDC34CE2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1">
            <a:extLst>
              <a:ext uri="{FF2B5EF4-FFF2-40B4-BE49-F238E27FC236}">
                <a16:creationId xmlns:a16="http://schemas.microsoft.com/office/drawing/2014/main" id="{AA6D0FDE-0241-4C21-A720-A694753582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9BFAE6-E91A-E4A4-F3A1-DDA660884FE9}"/>
              </a:ext>
            </a:extLst>
          </p:cNvPr>
          <p:cNvSpPr>
            <a:spLocks noGrp="1"/>
          </p:cNvSpPr>
          <p:nvPr>
            <p:ph type="title"/>
          </p:nvPr>
        </p:nvSpPr>
        <p:spPr>
          <a:xfrm>
            <a:off x="213741" y="408682"/>
            <a:ext cx="3063240" cy="5882935"/>
          </a:xfrm>
          <a:noFill/>
          <a:ln>
            <a:solidFill>
              <a:schemeClr val="bg1"/>
            </a:solidFill>
          </a:ln>
        </p:spPr>
        <p:txBody>
          <a:bodyPr wrap="square">
            <a:normAutofit/>
          </a:bodyPr>
          <a:lstStyle/>
          <a:p>
            <a:br>
              <a:rPr lang="en-US" sz="2400" b="1" dirty="0">
                <a:solidFill>
                  <a:schemeClr val="bg1"/>
                </a:solidFill>
              </a:rPr>
            </a:br>
            <a:r>
              <a:rPr lang="en-US" sz="2400" b="1" dirty="0">
                <a:solidFill>
                  <a:schemeClr val="bg1"/>
                </a:solidFill>
              </a:rPr>
              <a:t>Empowering Children for personal safety</a:t>
            </a:r>
            <a:br>
              <a:rPr lang="en-US" sz="800" dirty="0">
                <a:solidFill>
                  <a:schemeClr val="bg1"/>
                </a:solidFill>
              </a:rPr>
            </a:br>
            <a:br>
              <a:rPr lang="en-US" sz="800" dirty="0">
                <a:solidFill>
                  <a:schemeClr val="bg1"/>
                </a:solidFill>
              </a:rPr>
            </a:br>
            <a:r>
              <a:rPr lang="en-US" sz="2000" b="1"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 </a:t>
            </a:r>
            <a:br>
              <a:rPr lang="en-US" sz="24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br>
            <a:r>
              <a:rPr lang="en-US" sz="24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 </a:t>
            </a:r>
            <a:br>
              <a:rPr lang="en-US" sz="24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br>
            <a:br>
              <a:rPr lang="en-US" sz="24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br>
            <a:br>
              <a:rPr lang="en-US" sz="24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br>
            <a:r>
              <a:rPr lang="en-US" sz="1400" b="1" dirty="0">
                <a:solidFill>
                  <a:schemeClr val="accent3"/>
                </a:solidFill>
                <a:effectLst/>
                <a:latin typeface="Calibri" panose="020F0502020204030204" pitchFamily="34" charset="0"/>
                <a:ea typeface="Calibri" panose="020F0502020204030204" pitchFamily="34" charset="0"/>
                <a:cs typeface="Arial" panose="020B0604020202020204" pitchFamily="34" charset="0"/>
              </a:rPr>
              <a:t>Moderator: </a:t>
            </a:r>
            <a:br>
              <a:rPr lang="en-US" sz="1400" b="1" dirty="0">
                <a:solidFill>
                  <a:schemeClr val="accent3"/>
                </a:solidFill>
                <a:effectLst/>
                <a:latin typeface="Calibri" panose="020F0502020204030204" pitchFamily="34" charset="0"/>
                <a:ea typeface="Calibri" panose="020F0502020204030204" pitchFamily="34" charset="0"/>
                <a:cs typeface="Arial" panose="020B0604020202020204" pitchFamily="34" charset="0"/>
              </a:rPr>
            </a:br>
            <a:br>
              <a:rPr lang="en-US" sz="1400" b="1" dirty="0">
                <a:solidFill>
                  <a:schemeClr val="accent3"/>
                </a:solidFill>
                <a:effectLst/>
                <a:latin typeface="Calibri" panose="020F0502020204030204" pitchFamily="34" charset="0"/>
                <a:ea typeface="Calibri" panose="020F0502020204030204" pitchFamily="34" charset="0"/>
                <a:cs typeface="Arial" panose="020B0604020202020204" pitchFamily="34" charset="0"/>
              </a:rPr>
            </a:br>
            <a:r>
              <a:rPr lang="en-US" sz="1400" b="1" dirty="0">
                <a:solidFill>
                  <a:schemeClr val="accent3"/>
                </a:solidFill>
                <a:effectLst/>
                <a:latin typeface="Calibri" panose="020F0502020204030204" pitchFamily="34" charset="0"/>
                <a:ea typeface="Calibri" panose="020F0502020204030204" pitchFamily="34" charset="0"/>
                <a:cs typeface="Arial" panose="020B0604020202020204" pitchFamily="34" charset="0"/>
              </a:rPr>
              <a:t>Jane Estes</a:t>
            </a:r>
            <a:br>
              <a:rPr lang="en-US" sz="1400" b="1" dirty="0">
                <a:solidFill>
                  <a:schemeClr val="accent3"/>
                </a:solidFill>
                <a:effectLst/>
                <a:latin typeface="Calibri" panose="020F0502020204030204" pitchFamily="34" charset="0"/>
                <a:ea typeface="Calibri" panose="020F0502020204030204" pitchFamily="34" charset="0"/>
                <a:cs typeface="Arial" panose="020B0604020202020204" pitchFamily="34" charset="0"/>
              </a:rPr>
            </a:br>
            <a:r>
              <a:rPr lang="en-US" sz="1400" b="1" dirty="0">
                <a:solidFill>
                  <a:schemeClr val="accent3"/>
                </a:solidFill>
                <a:effectLst/>
                <a:latin typeface="Calibri" panose="020F0502020204030204" pitchFamily="34" charset="0"/>
                <a:ea typeface="Calibri" panose="020F0502020204030204" pitchFamily="34" charset="0"/>
                <a:cs typeface="Arial" panose="020B0604020202020204" pitchFamily="34" charset="0"/>
              </a:rPr>
              <a:t> </a:t>
            </a:r>
            <a:br>
              <a:rPr lang="en-US" sz="1400" b="1" dirty="0">
                <a:solidFill>
                  <a:schemeClr val="accent3"/>
                </a:solidFill>
                <a:effectLst/>
                <a:latin typeface="Calibri" panose="020F0502020204030204" pitchFamily="34" charset="0"/>
                <a:ea typeface="Calibri" panose="020F0502020204030204" pitchFamily="34" charset="0"/>
                <a:cs typeface="Arial" panose="020B0604020202020204" pitchFamily="34" charset="0"/>
              </a:rPr>
            </a:br>
            <a:r>
              <a:rPr lang="en-US" sz="1400" b="1" dirty="0">
                <a:solidFill>
                  <a:schemeClr val="accent3"/>
                </a:solidFill>
                <a:effectLst/>
                <a:latin typeface="Calibri" panose="020F0502020204030204" pitchFamily="34" charset="0"/>
                <a:ea typeface="Calibri" panose="020F0502020204030204" pitchFamily="34" charset="0"/>
                <a:cs typeface="Arial" panose="020B0604020202020204" pitchFamily="34" charset="0"/>
              </a:rPr>
              <a:t>Knowledge &amp; Development Manager - ISPCAN</a:t>
            </a:r>
            <a:br>
              <a:rPr lang="en-US" sz="20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br>
            <a:br>
              <a:rPr lang="en-US" sz="20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br>
            <a:endParaRPr lang="en-US" sz="2200" dirty="0">
              <a:solidFill>
                <a:schemeClr val="accent1"/>
              </a:solidFill>
            </a:endParaRPr>
          </a:p>
        </p:txBody>
      </p:sp>
      <p:graphicFrame>
        <p:nvGraphicFramePr>
          <p:cNvPr id="25" name="Content Placeholder 2">
            <a:extLst>
              <a:ext uri="{FF2B5EF4-FFF2-40B4-BE49-F238E27FC236}">
                <a16:creationId xmlns:a16="http://schemas.microsoft.com/office/drawing/2014/main" id="{2C407436-389C-84E1-BC75-380159754E1B}"/>
              </a:ext>
            </a:extLst>
          </p:cNvPr>
          <p:cNvGraphicFramePr>
            <a:graphicFrameLocks noGrp="1"/>
          </p:cNvGraphicFramePr>
          <p:nvPr>
            <p:ph idx="1"/>
            <p:extLst>
              <p:ext uri="{D42A27DB-BD31-4B8C-83A1-F6EECF244321}">
                <p14:modId xmlns:p14="http://schemas.microsoft.com/office/powerpoint/2010/main" val="548789270"/>
              </p:ext>
            </p:extLst>
          </p:nvPr>
        </p:nvGraphicFramePr>
        <p:xfrm>
          <a:off x="4571999" y="3023099"/>
          <a:ext cx="3913631" cy="33279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Text">
            <a:extLst>
              <a:ext uri="{FF2B5EF4-FFF2-40B4-BE49-F238E27FC236}">
                <a16:creationId xmlns:a16="http://schemas.microsoft.com/office/drawing/2014/main" id="{341B2EF9-463A-7818-817B-773B33A21551}"/>
              </a:ext>
            </a:extLst>
          </p:cNvPr>
          <p:cNvPicPr>
            <a:picLocks noChangeAspect="1"/>
          </p:cNvPicPr>
          <p:nvPr/>
        </p:nvPicPr>
        <p:blipFill>
          <a:blip r:embed="rId7"/>
          <a:stretch>
            <a:fillRect/>
          </a:stretch>
        </p:blipFill>
        <p:spPr>
          <a:xfrm>
            <a:off x="3785616" y="507487"/>
            <a:ext cx="4922757" cy="2230014"/>
          </a:xfrm>
          <a:prstGeom prst="rect">
            <a:avLst/>
          </a:prstGeom>
        </p:spPr>
      </p:pic>
    </p:spTree>
    <p:extLst>
      <p:ext uri="{BB962C8B-B14F-4D97-AF65-F5344CB8AC3E}">
        <p14:creationId xmlns:p14="http://schemas.microsoft.com/office/powerpoint/2010/main" val="1094987304"/>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3F0ADB5-A0B4-4B01-A8C4-FDC34CE2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A6D0FDE-0241-4C21-A720-A694753582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2600" y="1069848"/>
            <a:ext cx="2522980" cy="4352544"/>
          </a:xfrm>
          <a:noFill/>
          <a:ln>
            <a:solidFill>
              <a:schemeClr val="bg1"/>
            </a:solidFill>
          </a:ln>
        </p:spPr>
        <p:txBody>
          <a:bodyPr wrap="square">
            <a:noAutofit/>
          </a:bodyPr>
          <a:lstStyle/>
          <a:p>
            <a:r>
              <a:rPr lang="en-US" sz="2000" b="1" dirty="0">
                <a:solidFill>
                  <a:schemeClr val="bg1"/>
                </a:solidFill>
                <a:cs typeface="PT Sans"/>
              </a:rPr>
              <a:t> Tips for making the most of Today’s session</a:t>
            </a:r>
            <a:br>
              <a:rPr lang="en-US" sz="2000" b="1" dirty="0">
                <a:solidFill>
                  <a:schemeClr val="bg1"/>
                </a:solidFill>
                <a:cs typeface="PT Sans"/>
              </a:rPr>
            </a:br>
            <a:br>
              <a:rPr lang="en-US" sz="2000" b="1" dirty="0">
                <a:solidFill>
                  <a:schemeClr val="bg1"/>
                </a:solidFill>
                <a:cs typeface="PT Sans"/>
              </a:rPr>
            </a:br>
            <a:br>
              <a:rPr lang="en-US" sz="2000" b="1" dirty="0">
                <a:solidFill>
                  <a:schemeClr val="bg1"/>
                </a:solidFill>
                <a:cs typeface="PT Sans"/>
              </a:rPr>
            </a:br>
            <a:r>
              <a:rPr lang="en-US" sz="2000" b="1" dirty="0">
                <a:solidFill>
                  <a:schemeClr val="bg1"/>
                </a:solidFill>
                <a:cs typeface="PT Sans"/>
              </a:rPr>
              <a:t>please engage with us! </a:t>
            </a:r>
            <a:endParaRPr lang="en-US" sz="2000" dirty="0">
              <a:solidFill>
                <a:schemeClr val="bg1"/>
              </a:solidFill>
            </a:endParaRPr>
          </a:p>
        </p:txBody>
      </p:sp>
      <p:graphicFrame>
        <p:nvGraphicFramePr>
          <p:cNvPr id="6" name="Subtitle 2">
            <a:extLst>
              <a:ext uri="{FF2B5EF4-FFF2-40B4-BE49-F238E27FC236}">
                <a16:creationId xmlns:a16="http://schemas.microsoft.com/office/drawing/2014/main" id="{612FEB5C-AB7D-4131-A118-2DBB3E65CF3D}"/>
              </a:ext>
            </a:extLst>
          </p:cNvPr>
          <p:cNvGraphicFramePr>
            <a:graphicFrameLocks noGrp="1"/>
          </p:cNvGraphicFramePr>
          <p:nvPr>
            <p:ph idx="1"/>
            <p:extLst>
              <p:ext uri="{D42A27DB-BD31-4B8C-83A1-F6EECF244321}">
                <p14:modId xmlns:p14="http://schemas.microsoft.com/office/powerpoint/2010/main" val="296852122"/>
              </p:ext>
            </p:extLst>
          </p:nvPr>
        </p:nvGraphicFramePr>
        <p:xfrm>
          <a:off x="3601021" y="155448"/>
          <a:ext cx="5432679" cy="6547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67633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02189" y="237284"/>
            <a:ext cx="7338060" cy="1152604"/>
          </a:xfrm>
        </p:spPr>
        <p:txBody>
          <a:bodyPr>
            <a:normAutofit/>
          </a:bodyPr>
          <a:lstStyle/>
          <a:p>
            <a:r>
              <a:rPr lang="en-US" b="1" dirty="0">
                <a:solidFill>
                  <a:schemeClr val="tx2">
                    <a:lumMod val="60000"/>
                    <a:lumOff val="40000"/>
                  </a:schemeClr>
                </a:solidFill>
                <a:cs typeface="PT Sans"/>
              </a:rPr>
              <a:t>Goal for today’s session</a:t>
            </a:r>
            <a:endParaRPr lang="en-US" dirty="0">
              <a:solidFill>
                <a:schemeClr val="tx2">
                  <a:lumMod val="60000"/>
                  <a:lumOff val="40000"/>
                </a:schemeClr>
              </a:solidFill>
            </a:endParaRPr>
          </a:p>
        </p:txBody>
      </p:sp>
      <p:graphicFrame>
        <p:nvGraphicFramePr>
          <p:cNvPr id="17" name="Subtitle 2">
            <a:extLst>
              <a:ext uri="{FF2B5EF4-FFF2-40B4-BE49-F238E27FC236}">
                <a16:creationId xmlns:a16="http://schemas.microsoft.com/office/drawing/2014/main" id="{C888A93A-8621-2880-0A99-7A26692A8701}"/>
              </a:ext>
            </a:extLst>
          </p:cNvPr>
          <p:cNvGraphicFramePr>
            <a:graphicFrameLocks noGrp="1"/>
          </p:cNvGraphicFramePr>
          <p:nvPr>
            <p:ph idx="1"/>
            <p:extLst>
              <p:ext uri="{D42A27DB-BD31-4B8C-83A1-F6EECF244321}">
                <p14:modId xmlns:p14="http://schemas.microsoft.com/office/powerpoint/2010/main" val="2547398733"/>
              </p:ext>
            </p:extLst>
          </p:nvPr>
        </p:nvGraphicFramePr>
        <p:xfrm>
          <a:off x="205153" y="1700784"/>
          <a:ext cx="8733693" cy="46831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7536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E1A723-B708-543B-822D-CEF4C7997E71}"/>
              </a:ext>
            </a:extLst>
          </p:cNvPr>
          <p:cNvPicPr>
            <a:picLocks/>
          </p:cNvPicPr>
          <p:nvPr>
            <p:custDataLst>
              <p:tags r:id="rId2"/>
            </p:custDataLst>
          </p:nvPr>
        </p:nvPicPr>
        <p:blipFill>
          <a:blip r:embed="rId7"/>
          <a:stretch>
            <a:fillRect/>
          </a:stretch>
        </p:blipFill>
        <p:spPr>
          <a:xfrm>
            <a:off x="2592070" y="508000"/>
            <a:ext cx="914400" cy="382594"/>
          </a:xfrm>
          <a:prstGeom prst="rect">
            <a:avLst/>
          </a:prstGeom>
        </p:spPr>
      </p:pic>
      <p:pic>
        <p:nvPicPr>
          <p:cNvPr id="5" name="Picture 4">
            <a:extLst>
              <a:ext uri="{FF2B5EF4-FFF2-40B4-BE49-F238E27FC236}">
                <a16:creationId xmlns:a16="http://schemas.microsoft.com/office/drawing/2014/main" id="{87904EE7-201E-B5F8-F579-317CBDB02C7D}"/>
              </a:ext>
            </a:extLst>
          </p:cNvPr>
          <p:cNvPicPr>
            <a:picLocks/>
          </p:cNvPicPr>
          <p:nvPr>
            <p:custDataLst>
              <p:tags r:id="rId3"/>
            </p:custDataLst>
          </p:nvPr>
        </p:nvPicPr>
        <p:blipFill>
          <a:blip r:embed="rId8"/>
          <a:stretch>
            <a:fillRect/>
          </a:stretch>
        </p:blipFill>
        <p:spPr>
          <a:xfrm>
            <a:off x="508000" y="2514600"/>
            <a:ext cx="1828800" cy="1828800"/>
          </a:xfrm>
          <a:prstGeom prst="rect">
            <a:avLst/>
          </a:prstGeom>
        </p:spPr>
      </p:pic>
      <p:sp>
        <p:nvSpPr>
          <p:cNvPr id="6" name="Rectangle 5">
            <a:extLst>
              <a:ext uri="{FF2B5EF4-FFF2-40B4-BE49-F238E27FC236}">
                <a16:creationId xmlns:a16="http://schemas.microsoft.com/office/drawing/2014/main" id="{CFA7E346-2A7F-942E-A496-78D8061ABE09}"/>
              </a:ext>
            </a:extLst>
          </p:cNvPr>
          <p:cNvSpPr/>
          <p:nvPr>
            <p:custDataLst>
              <p:tags r:id="rId4"/>
            </p:custDataLst>
          </p:nvPr>
        </p:nvSpPr>
        <p:spPr>
          <a:xfrm>
            <a:off x="2590800" y="2571750"/>
            <a:ext cx="6045200" cy="1714500"/>
          </a:xfrm>
          <a:prstGeom prst="rect">
            <a:avLst/>
          </a:prstGeom>
          <a:noFill/>
          <a:ln w="12700" cap="flat" cmpd="sng" algn="ctr">
            <a:solidFill>
              <a:srgbClr val="FFFF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3600" b="1">
                <a:solidFill>
                  <a:srgbClr val="5B5B5B"/>
                </a:solidFill>
              </a:rPr>
              <a:t>Join at slido.com</a:t>
            </a:r>
            <a:br>
              <a:rPr lang="da-DK" sz="3600" b="1">
                <a:solidFill>
                  <a:srgbClr val="5B5B5B"/>
                </a:solidFill>
              </a:rPr>
            </a:br>
            <a:r>
              <a:rPr lang="da-DK" sz="3600" b="1">
                <a:solidFill>
                  <a:srgbClr val="5B5B5B"/>
                </a:solidFill>
              </a:rPr>
              <a:t>#1729220</a:t>
            </a:r>
            <a:endParaRPr lang="en-US" sz="3600" b="1">
              <a:solidFill>
                <a:srgbClr val="5B5B5B"/>
              </a:solidFill>
            </a:endParaRPr>
          </a:p>
        </p:txBody>
      </p:sp>
      <p:sp>
        <p:nvSpPr>
          <p:cNvPr id="7" name="Rectangle 6">
            <a:extLst>
              <a:ext uri="{FF2B5EF4-FFF2-40B4-BE49-F238E27FC236}">
                <a16:creationId xmlns:a16="http://schemas.microsoft.com/office/drawing/2014/main" id="{9DB8DE1C-2A49-55DE-86C4-B8D2F867726C}"/>
              </a:ext>
            </a:extLst>
          </p:cNvPr>
          <p:cNvSpPr/>
          <p:nvPr>
            <p:custDataLst>
              <p:tags r:id="rId5"/>
            </p:custDataLst>
          </p:nvPr>
        </p:nvSpPr>
        <p:spPr>
          <a:xfrm>
            <a:off x="2590800" y="6096000"/>
            <a:ext cx="6299200" cy="382594"/>
          </a:xfrm>
          <a:prstGeom prst="rect">
            <a:avLst/>
          </a:prstGeom>
          <a:noFill/>
          <a:ln w="127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a:solidFill>
                  <a:srgbClr val="5B5B5B"/>
                </a:solidFill>
              </a:rPr>
              <a:t>ⓘ</a:t>
            </a:r>
            <a:r>
              <a:rPr lang="en-US" sz="1400">
                <a:solidFill>
                  <a:srgbClr val="5B5B5B"/>
                </a:solidFill>
              </a:rPr>
              <a:t> Start presenting to display the joining instructions on this slide.</a:t>
            </a:r>
          </a:p>
        </p:txBody>
      </p:sp>
    </p:spTree>
    <p:custDataLst>
      <p:tags r:id="rId1"/>
    </p:custDataLst>
    <p:extLst>
      <p:ext uri="{BB962C8B-B14F-4D97-AF65-F5344CB8AC3E}">
        <p14:creationId xmlns:p14="http://schemas.microsoft.com/office/powerpoint/2010/main" val="1302674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E6E51A-8E05-D02B-2D91-BFD7BB9C74B4}"/>
              </a:ext>
            </a:extLst>
          </p:cNvPr>
          <p:cNvPicPr>
            <a:picLocks/>
          </p:cNvPicPr>
          <p:nvPr>
            <p:custDataLst>
              <p:tags r:id="rId2"/>
            </p:custDataLst>
          </p:nvPr>
        </p:nvPicPr>
        <p:blipFill>
          <a:blip r:embed="rId7"/>
          <a:stretch>
            <a:fillRect/>
          </a:stretch>
        </p:blipFill>
        <p:spPr>
          <a:xfrm>
            <a:off x="2592070" y="508000"/>
            <a:ext cx="914400" cy="382594"/>
          </a:xfrm>
          <a:prstGeom prst="rect">
            <a:avLst/>
          </a:prstGeom>
        </p:spPr>
      </p:pic>
      <p:pic>
        <p:nvPicPr>
          <p:cNvPr id="5" name="Picture 4">
            <a:extLst>
              <a:ext uri="{FF2B5EF4-FFF2-40B4-BE49-F238E27FC236}">
                <a16:creationId xmlns:a16="http://schemas.microsoft.com/office/drawing/2014/main" id="{3AD0C53F-A48A-F66D-C0DB-D6AC4B3B68F6}"/>
              </a:ext>
            </a:extLst>
          </p:cNvPr>
          <p:cNvPicPr>
            <a:picLocks/>
          </p:cNvPicPr>
          <p:nvPr>
            <p:custDataLst>
              <p:tags r:id="rId3"/>
            </p:custDataLst>
          </p:nvPr>
        </p:nvPicPr>
        <p:blipFill>
          <a:blip r:embed="rId8"/>
          <a:stretch>
            <a:fillRect/>
          </a:stretch>
        </p:blipFill>
        <p:spPr>
          <a:xfrm>
            <a:off x="508000" y="2514600"/>
            <a:ext cx="1828800" cy="1828800"/>
          </a:xfrm>
          <a:prstGeom prst="rect">
            <a:avLst/>
          </a:prstGeom>
        </p:spPr>
      </p:pic>
      <p:sp>
        <p:nvSpPr>
          <p:cNvPr id="6" name="Rectangle 5">
            <a:extLst>
              <a:ext uri="{FF2B5EF4-FFF2-40B4-BE49-F238E27FC236}">
                <a16:creationId xmlns:a16="http://schemas.microsoft.com/office/drawing/2014/main" id="{77ED4E4B-78CD-A115-D9BC-B63F60A9C481}"/>
              </a:ext>
            </a:extLst>
          </p:cNvPr>
          <p:cNvSpPr/>
          <p:nvPr>
            <p:custDataLst>
              <p:tags r:id="rId4"/>
            </p:custDataLst>
          </p:nvPr>
        </p:nvSpPr>
        <p:spPr>
          <a:xfrm>
            <a:off x="2590800" y="2571750"/>
            <a:ext cx="6045200" cy="1714500"/>
          </a:xfrm>
          <a:prstGeom prst="rect">
            <a:avLst/>
          </a:prstGeom>
          <a:noFill/>
          <a:ln w="12700" cap="flat" cmpd="sng" algn="ctr">
            <a:solidFill>
              <a:srgbClr val="FFFF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a:solidFill>
                  <a:srgbClr val="5B5B5B"/>
                </a:solidFill>
              </a:rPr>
              <a:t>What Country are you joining us from today?</a:t>
            </a:r>
          </a:p>
        </p:txBody>
      </p:sp>
      <p:sp>
        <p:nvSpPr>
          <p:cNvPr id="7" name="Rectangle 6">
            <a:extLst>
              <a:ext uri="{FF2B5EF4-FFF2-40B4-BE49-F238E27FC236}">
                <a16:creationId xmlns:a16="http://schemas.microsoft.com/office/drawing/2014/main" id="{3F0176AF-5E53-FBD1-8C2B-73812943C8AD}"/>
              </a:ext>
            </a:extLst>
          </p:cNvPr>
          <p:cNvSpPr/>
          <p:nvPr>
            <p:custDataLst>
              <p:tags r:id="rId5"/>
            </p:custDataLst>
          </p:nvPr>
        </p:nvSpPr>
        <p:spPr>
          <a:xfrm>
            <a:off x="2590800" y="6096000"/>
            <a:ext cx="6299200" cy="382594"/>
          </a:xfrm>
          <a:prstGeom prst="rect">
            <a:avLst/>
          </a:prstGeom>
          <a:noFill/>
          <a:ln w="127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a:solidFill>
                  <a:srgbClr val="5B5B5B"/>
                </a:solidFill>
              </a:rPr>
              <a:t>ⓘ</a:t>
            </a:r>
            <a:r>
              <a:rPr lang="en-US" sz="140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2726167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CD1839-5F67-D7A0-E88D-D35AFA29BAA6}"/>
              </a:ext>
            </a:extLst>
          </p:cNvPr>
          <p:cNvPicPr>
            <a:picLocks/>
          </p:cNvPicPr>
          <p:nvPr>
            <p:custDataLst>
              <p:tags r:id="rId2"/>
            </p:custDataLst>
          </p:nvPr>
        </p:nvPicPr>
        <p:blipFill>
          <a:blip r:embed="rId7"/>
          <a:stretch>
            <a:fillRect/>
          </a:stretch>
        </p:blipFill>
        <p:spPr>
          <a:xfrm>
            <a:off x="2592070" y="508000"/>
            <a:ext cx="914400" cy="382594"/>
          </a:xfrm>
          <a:prstGeom prst="rect">
            <a:avLst/>
          </a:prstGeom>
        </p:spPr>
      </p:pic>
      <p:pic>
        <p:nvPicPr>
          <p:cNvPr id="5" name="Picture 4">
            <a:extLst>
              <a:ext uri="{FF2B5EF4-FFF2-40B4-BE49-F238E27FC236}">
                <a16:creationId xmlns:a16="http://schemas.microsoft.com/office/drawing/2014/main" id="{828C68BB-CFE3-F0AA-47F5-760C06FA16B3}"/>
              </a:ext>
            </a:extLst>
          </p:cNvPr>
          <p:cNvPicPr>
            <a:picLocks/>
          </p:cNvPicPr>
          <p:nvPr>
            <p:custDataLst>
              <p:tags r:id="rId3"/>
            </p:custDataLst>
          </p:nvPr>
        </p:nvPicPr>
        <p:blipFill>
          <a:blip r:embed="rId8"/>
          <a:stretch>
            <a:fillRect/>
          </a:stretch>
        </p:blipFill>
        <p:spPr>
          <a:xfrm>
            <a:off x="508000" y="2514600"/>
            <a:ext cx="1828800" cy="1828800"/>
          </a:xfrm>
          <a:prstGeom prst="rect">
            <a:avLst/>
          </a:prstGeom>
        </p:spPr>
      </p:pic>
      <p:sp>
        <p:nvSpPr>
          <p:cNvPr id="6" name="Rectangle 5">
            <a:extLst>
              <a:ext uri="{FF2B5EF4-FFF2-40B4-BE49-F238E27FC236}">
                <a16:creationId xmlns:a16="http://schemas.microsoft.com/office/drawing/2014/main" id="{6A31D540-C1B0-84C6-60C2-15FAE52AAD89}"/>
              </a:ext>
            </a:extLst>
          </p:cNvPr>
          <p:cNvSpPr/>
          <p:nvPr>
            <p:custDataLst>
              <p:tags r:id="rId4"/>
            </p:custDataLst>
          </p:nvPr>
        </p:nvSpPr>
        <p:spPr>
          <a:xfrm>
            <a:off x="2590800" y="2571750"/>
            <a:ext cx="6045200" cy="1714500"/>
          </a:xfrm>
          <a:prstGeom prst="rect">
            <a:avLst/>
          </a:prstGeom>
          <a:noFill/>
          <a:ln w="12700" cap="flat" cmpd="sng" algn="ctr">
            <a:solidFill>
              <a:srgbClr val="FFFF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a:solidFill>
                  <a:srgbClr val="5B5B5B"/>
                </a:solidFill>
              </a:rPr>
              <a:t>What is the profession/discipline you are representing today? </a:t>
            </a:r>
          </a:p>
        </p:txBody>
      </p:sp>
      <p:sp>
        <p:nvSpPr>
          <p:cNvPr id="7" name="Rectangle 6">
            <a:extLst>
              <a:ext uri="{FF2B5EF4-FFF2-40B4-BE49-F238E27FC236}">
                <a16:creationId xmlns:a16="http://schemas.microsoft.com/office/drawing/2014/main" id="{C81BBDF5-6619-F36D-4F6C-FF2CD5138C97}"/>
              </a:ext>
            </a:extLst>
          </p:cNvPr>
          <p:cNvSpPr/>
          <p:nvPr>
            <p:custDataLst>
              <p:tags r:id="rId5"/>
            </p:custDataLst>
          </p:nvPr>
        </p:nvSpPr>
        <p:spPr>
          <a:xfrm>
            <a:off x="2590800" y="6096000"/>
            <a:ext cx="6299200" cy="382594"/>
          </a:xfrm>
          <a:prstGeom prst="rect">
            <a:avLst/>
          </a:prstGeom>
          <a:noFill/>
          <a:ln w="127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a:solidFill>
                  <a:srgbClr val="5B5B5B"/>
                </a:solidFill>
              </a:rPr>
              <a:t>ⓘ</a:t>
            </a:r>
            <a:r>
              <a:rPr lang="en-US" sz="140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1632430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7" name="Rectangle 10">
            <a:extLst>
              <a:ext uri="{FF2B5EF4-FFF2-40B4-BE49-F238E27FC236}">
                <a16:creationId xmlns:a16="http://schemas.microsoft.com/office/drawing/2014/main" id="{BAAD0565-53CD-4D7C-A6AE-8DCFB6761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5157704"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A45589-EA65-52A8-D49B-2B731A5881E1}"/>
              </a:ext>
            </a:extLst>
          </p:cNvPr>
          <p:cNvSpPr>
            <a:spLocks noGrp="1"/>
          </p:cNvSpPr>
          <p:nvPr>
            <p:ph type="title"/>
          </p:nvPr>
        </p:nvSpPr>
        <p:spPr>
          <a:xfrm>
            <a:off x="238261" y="165930"/>
            <a:ext cx="4681181" cy="1315398"/>
          </a:xfrm>
          <a:solidFill>
            <a:srgbClr val="FFFFFF"/>
          </a:solidFill>
          <a:ln>
            <a:solidFill>
              <a:srgbClr val="404040"/>
            </a:solidFill>
          </a:ln>
        </p:spPr>
        <p:txBody>
          <a:bodyPr>
            <a:normAutofit fontScale="90000"/>
          </a:bodyPr>
          <a:lstStyle/>
          <a:p>
            <a:r>
              <a:rPr lang="en-US" sz="2200" b="1" dirty="0">
                <a:solidFill>
                  <a:srgbClr val="C00000"/>
                </a:solidFill>
              </a:rPr>
              <a:t>Pooja </a:t>
            </a:r>
            <a:r>
              <a:rPr lang="en-US" sz="2200" b="1" dirty="0" err="1">
                <a:solidFill>
                  <a:srgbClr val="C00000"/>
                </a:solidFill>
              </a:rPr>
              <a:t>Taparia</a:t>
            </a:r>
            <a:br>
              <a:rPr lang="en-US" sz="2000" dirty="0"/>
            </a:br>
            <a:r>
              <a:rPr lang="en-US" sz="2000" dirty="0"/>
              <a:t> </a:t>
            </a:r>
            <a:br>
              <a:rPr lang="en-US" sz="2000" dirty="0"/>
            </a:br>
            <a:r>
              <a:rPr lang="en-US" sz="2000" dirty="0"/>
              <a:t>Founder and Chief Executive of </a:t>
            </a:r>
            <a:r>
              <a:rPr lang="en-US" sz="2000" b="1" dirty="0"/>
              <a:t>Arpan</a:t>
            </a:r>
          </a:p>
        </p:txBody>
      </p:sp>
      <p:sp>
        <p:nvSpPr>
          <p:cNvPr id="3" name="Content Placeholder 2">
            <a:extLst>
              <a:ext uri="{FF2B5EF4-FFF2-40B4-BE49-F238E27FC236}">
                <a16:creationId xmlns:a16="http://schemas.microsoft.com/office/drawing/2014/main" id="{EF6C9891-7C6E-105D-8AF3-68AFCBC105F6}"/>
              </a:ext>
            </a:extLst>
          </p:cNvPr>
          <p:cNvSpPr>
            <a:spLocks noGrp="1"/>
          </p:cNvSpPr>
          <p:nvPr>
            <p:ph idx="1"/>
          </p:nvPr>
        </p:nvSpPr>
        <p:spPr>
          <a:xfrm>
            <a:off x="200291" y="1647260"/>
            <a:ext cx="4831308" cy="5182638"/>
          </a:xfrm>
        </p:spPr>
        <p:txBody>
          <a:bodyPr>
            <a:noAutofit/>
          </a:bodyPr>
          <a:lstStyle/>
          <a:p>
            <a:pPr marL="0" marR="0" indent="0">
              <a:lnSpc>
                <a:spcPct val="90000"/>
              </a:lnSpc>
              <a:spcBef>
                <a:spcPts val="0"/>
              </a:spcBef>
              <a:spcAft>
                <a:spcPts val="800"/>
              </a:spcAft>
              <a:buNone/>
            </a:pPr>
            <a:r>
              <a:rPr lang="en-US" dirty="0">
                <a:solidFill>
                  <a:srgbClr val="FFFFFF"/>
                </a:solidFill>
                <a:effectLst/>
                <a:latin typeface="Calibri" panose="020F0502020204030204" pitchFamily="34" charset="0"/>
                <a:ea typeface="Calibri" panose="020F0502020204030204" pitchFamily="34" charset="0"/>
              </a:rPr>
              <a:t>Arpan is a globally-recognized, award-winning NGO working towards the elimination of Child Sexual Abuse (CSA) in India. Based in Mumbai, Arpan is India’s largest NGO providing CSA Prevention and Intervention services for both children and adults. </a:t>
            </a:r>
          </a:p>
          <a:p>
            <a:pPr marL="0" marR="0" indent="0">
              <a:lnSpc>
                <a:spcPct val="90000"/>
              </a:lnSpc>
              <a:spcBef>
                <a:spcPts val="0"/>
              </a:spcBef>
              <a:spcAft>
                <a:spcPts val="800"/>
              </a:spcAft>
              <a:buNone/>
            </a:pPr>
            <a:r>
              <a:rPr lang="en-US" dirty="0">
                <a:solidFill>
                  <a:srgbClr val="FFFFFF"/>
                </a:solidFill>
                <a:effectLst/>
                <a:latin typeface="Calibri" panose="020F0502020204030204" pitchFamily="34" charset="0"/>
                <a:ea typeface="Calibri" panose="020F0502020204030204" pitchFamily="34" charset="0"/>
              </a:rPr>
              <a:t>As a leader, Pooja embodies the spirit of the modern-day social entrepreneur and has grown Arpan from a 3-person startup into a global thought leader in the CSA space, with innovative impact models that work with a range of stakeholders, from children and parents to state bodies and teachers. </a:t>
            </a:r>
          </a:p>
          <a:p>
            <a:pPr marL="0" marR="0" indent="0">
              <a:lnSpc>
                <a:spcPct val="90000"/>
              </a:lnSpc>
              <a:spcBef>
                <a:spcPts val="0"/>
              </a:spcBef>
              <a:spcAft>
                <a:spcPts val="800"/>
              </a:spcAft>
              <a:buNone/>
            </a:pPr>
            <a:r>
              <a:rPr lang="en-US" dirty="0">
                <a:solidFill>
                  <a:srgbClr val="FFFFFF"/>
                </a:solidFill>
                <a:effectLst/>
                <a:latin typeface="Calibri" panose="020F0502020204030204" pitchFamily="34" charset="0"/>
                <a:ea typeface="Calibri" panose="020F0502020204030204" pitchFamily="34" charset="0"/>
              </a:rPr>
              <a:t>Since 2007, Pooja has led Arpan to impact over 2.5 million children and adults, and receive 6 National and 2 International Awards, including the C. Henry Kempe Award by ISPCAN and the WISE Award by Qatar Foundation for exemplary work. </a:t>
            </a:r>
          </a:p>
        </p:txBody>
      </p:sp>
      <p:sp>
        <p:nvSpPr>
          <p:cNvPr id="48" name="Rectangle 12">
            <a:extLst>
              <a:ext uri="{FF2B5EF4-FFF2-40B4-BE49-F238E27FC236}">
                <a16:creationId xmlns:a16="http://schemas.microsoft.com/office/drawing/2014/main" id="{0B6CB841-CBA1-4DF4-8C19-4C7DDB03A1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2" y="640080"/>
            <a:ext cx="3012948" cy="5261170"/>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14">
            <a:extLst>
              <a:ext uri="{FF2B5EF4-FFF2-40B4-BE49-F238E27FC236}">
                <a16:creationId xmlns:a16="http://schemas.microsoft.com/office/drawing/2014/main" id="{83FD6306-603B-410E-AFCF-2EA2E06391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75579" y="806357"/>
            <a:ext cx="2763774" cy="4928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52181BF-391F-BB5B-1A34-7C2F36B418DD}"/>
              </a:ext>
            </a:extLst>
          </p:cNvPr>
          <p:cNvPicPr>
            <a:picLocks noChangeAspect="1"/>
          </p:cNvPicPr>
          <p:nvPr/>
        </p:nvPicPr>
        <p:blipFill>
          <a:blip r:embed="rId2"/>
          <a:srcRect l="16612" r="16612"/>
          <a:stretch/>
        </p:blipFill>
        <p:spPr>
          <a:xfrm>
            <a:off x="5650992" y="731457"/>
            <a:ext cx="3085738" cy="5486463"/>
          </a:xfrm>
          <a:prstGeom prst="rect">
            <a:avLst/>
          </a:prstGeom>
        </p:spPr>
      </p:pic>
    </p:spTree>
    <p:extLst>
      <p:ext uri="{BB962C8B-B14F-4D97-AF65-F5344CB8AC3E}">
        <p14:creationId xmlns:p14="http://schemas.microsoft.com/office/powerpoint/2010/main" val="27434970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5.1.3319"/>
  <p:tag name="SLIDO_PRESENTATION_ID" val="00000000-0000-0000-0000-000000000000"/>
  <p:tag name="SLIDO_EVENT_UUID" val="ceb900b5-45a3-4cff-aa85-27f01b8cb1d1"/>
  <p:tag name="SLIDO_EVENT_SECTION_UUID" val="be99ef38-cb2f-4a96-b74e-aa51da989c21"/>
</p:tagLst>
</file>

<file path=ppt/tags/tag10.xml><?xml version="1.0" encoding="utf-8"?>
<p:tagLst xmlns:a="http://schemas.openxmlformats.org/drawingml/2006/main" xmlns:r="http://schemas.openxmlformats.org/officeDocument/2006/relationships" xmlns:p="http://schemas.openxmlformats.org/presentationml/2006/main">
  <p:tag name="SLIDO_ELEMENT" val="title"/>
</p:tagLst>
</file>

<file path=ppt/tags/tag11.xml><?xml version="1.0" encoding="utf-8"?>
<p:tagLst xmlns:a="http://schemas.openxmlformats.org/drawingml/2006/main" xmlns:r="http://schemas.openxmlformats.org/officeDocument/2006/relationships" xmlns:p="http://schemas.openxmlformats.org/presentationml/2006/main">
  <p:tag name="SLIDO_ELEMENT" val="footer"/>
</p:tagLst>
</file>

<file path=ppt/tags/tag12.xml><?xml version="1.0" encoding="utf-8"?>
<p:tagLst xmlns:a="http://schemas.openxmlformats.org/drawingml/2006/main" xmlns:r="http://schemas.openxmlformats.org/officeDocument/2006/relationships" xmlns:p="http://schemas.openxmlformats.org/presentationml/2006/main">
  <p:tag name="SLIDO_METADATA" val="eyJUaW1lc3RhbXAiOjE2NzA4ODAxMzV9"/>
  <p:tag name="SLIDO_TYPE" val="SlidoPoll"/>
  <p:tag name="SLIDO_POLL_UUID" val="38e22273-e458-4923-8190-ba464293073d"/>
  <p:tag name="SLIDO_TIMELINE" val="W3sicG9sbFF1ZXN0aW9uVXVpZCI6ImU3NDViOTYwLTU5NjUtNDEyMC1iYzU4LWZlOGU3MWVkNTJiNyIsInNob3dSZXN1bHRzIjp0cnVlLCJzaG93Q29ycmVjdEFuc3dlcnMiOmZhbHNlLCJ2b3RpbmdMb2NrZWQiOmZhbHNlfV0="/>
</p:tagLst>
</file>

<file path=ppt/tags/tag13.xml><?xml version="1.0" encoding="utf-8"?>
<p:tagLst xmlns:a="http://schemas.openxmlformats.org/drawingml/2006/main" xmlns:r="http://schemas.openxmlformats.org/officeDocument/2006/relationships" xmlns:p="http://schemas.openxmlformats.org/presentationml/2006/main">
  <p:tag name="SLIDO_ELEMENT" val="logo"/>
</p:tagLst>
</file>

<file path=ppt/tags/tag1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WordCloud"/>
</p:tagLst>
</file>

<file path=ppt/tags/tag15.xml><?xml version="1.0" encoding="utf-8"?>
<p:tagLst xmlns:a="http://schemas.openxmlformats.org/drawingml/2006/main" xmlns:r="http://schemas.openxmlformats.org/officeDocument/2006/relationships" xmlns:p="http://schemas.openxmlformats.org/presentationml/2006/main">
  <p:tag name="SLIDO_ELEMENT" val="title"/>
</p:tagLst>
</file>

<file path=ppt/tags/tag16.xml><?xml version="1.0" encoding="utf-8"?>
<p:tagLst xmlns:a="http://schemas.openxmlformats.org/drawingml/2006/main" xmlns:r="http://schemas.openxmlformats.org/officeDocument/2006/relationships" xmlns:p="http://schemas.openxmlformats.org/presentationml/2006/main">
  <p:tag name="SLIDO_ELEMENT" val="footer"/>
</p:tagLst>
</file>

<file path=ppt/tags/tag2.xml><?xml version="1.0" encoding="utf-8"?>
<p:tagLst xmlns:a="http://schemas.openxmlformats.org/drawingml/2006/main" xmlns:r="http://schemas.openxmlformats.org/officeDocument/2006/relationships" xmlns:p="http://schemas.openxmlformats.org/presentationml/2006/main">
  <p:tag name="SLIDO_METADATA" val="eyJUaW1lc3RhbXAiOjE2NjYxMzM3NjB9"/>
  <p:tag name="SLIDO_TYPE" val="SlidoJoining"/>
</p:tagLst>
</file>

<file path=ppt/tags/tag3.xml><?xml version="1.0" encoding="utf-8"?>
<p:tagLst xmlns:a="http://schemas.openxmlformats.org/drawingml/2006/main" xmlns:r="http://schemas.openxmlformats.org/officeDocument/2006/relationships" xmlns:p="http://schemas.openxmlformats.org/presentationml/2006/main">
  <p:tag name="SLIDO_ELEMENT" val="logo"/>
</p:tagLst>
</file>

<file path=ppt/tags/tag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Join"/>
</p:tagLst>
</file>

<file path=ppt/tags/tag5.xml><?xml version="1.0" encoding="utf-8"?>
<p:tagLst xmlns:a="http://schemas.openxmlformats.org/drawingml/2006/main" xmlns:r="http://schemas.openxmlformats.org/officeDocument/2006/relationships" xmlns:p="http://schemas.openxmlformats.org/presentationml/2006/main">
  <p:tag name="SLIDO_ELEMENT" val="title"/>
</p:tagLst>
</file>

<file path=ppt/tags/tag6.xml><?xml version="1.0" encoding="utf-8"?>
<p:tagLst xmlns:a="http://schemas.openxmlformats.org/drawingml/2006/main" xmlns:r="http://schemas.openxmlformats.org/officeDocument/2006/relationships" xmlns:p="http://schemas.openxmlformats.org/presentationml/2006/main">
  <p:tag name="SLIDO_ELEMENT" val="footer"/>
</p:tagLst>
</file>

<file path=ppt/tags/tag7.xml><?xml version="1.0" encoding="utf-8"?>
<p:tagLst xmlns:a="http://schemas.openxmlformats.org/drawingml/2006/main" xmlns:r="http://schemas.openxmlformats.org/officeDocument/2006/relationships" xmlns:p="http://schemas.openxmlformats.org/presentationml/2006/main">
  <p:tag name="SLIDO_METADATA" val="eyJUaW1lc3RhbXAiOjE2NzgzMDgzMTV9"/>
  <p:tag name="SLIDO_TYPE" val="SlidoPoll"/>
  <p:tag name="SLIDO_POLL_UUID" val="3e27f089-f1e8-4e9e-964e-011d35e7f4c1"/>
  <p:tag name="SLIDO_TIMELINE" val="W3sicG9sbFF1ZXN0aW9uVXVpZCI6ImUxNTkxYmY1LThiZjYtNDFjOS04OWRlLWRmZmViNzUyNTI2OCIsInNob3dSZXN1bHRzIjp0cnVlLCJzaG93Q29ycmVjdEFuc3dlcnMiOmZhbHNlLCJ2b3RpbmdMb2NrZWQiOmZhbHNlfV0="/>
</p:tagLst>
</file>

<file path=ppt/tags/tag8.xml><?xml version="1.0" encoding="utf-8"?>
<p:tagLst xmlns:a="http://schemas.openxmlformats.org/drawingml/2006/main" xmlns:r="http://schemas.openxmlformats.org/officeDocument/2006/relationships" xmlns:p="http://schemas.openxmlformats.org/presentationml/2006/main">
  <p:tag name="SLIDO_ELEMENT" val="logo"/>
</p:tagLst>
</file>

<file path=ppt/tags/tag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WordCloud"/>
</p:tagLst>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Parcel</Template>
  <TotalTime>26768</TotalTime>
  <Words>655</Words>
  <Application>Microsoft Office PowerPoint</Application>
  <PresentationFormat>On-screen Show (4:3)</PresentationFormat>
  <Paragraphs>49</Paragraphs>
  <Slides>11</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Gill Sans MT</vt:lpstr>
      <vt:lpstr>Parcel</vt:lpstr>
      <vt:lpstr>THANK YOU for joining today’s session</vt:lpstr>
      <vt:lpstr>today’s session</vt:lpstr>
      <vt:lpstr> Empowering Children for personal safety        Moderator:   Jane Estes   Knowledge &amp; Development Manager - ISPCAN  </vt:lpstr>
      <vt:lpstr> Tips for making the most of Today’s session   please engage with us! </vt:lpstr>
      <vt:lpstr>Goal for today’s session</vt:lpstr>
      <vt:lpstr>PowerPoint Presentation</vt:lpstr>
      <vt:lpstr>PowerPoint Presentation</vt:lpstr>
      <vt:lpstr>PowerPoint Presentation</vt:lpstr>
      <vt:lpstr>Pooja Taparia   Founder and Chief Executive of Arpan</vt:lpstr>
      <vt:lpstr>Dr. Neha Sharma   PhD in Development  Communication and Extension for aRPAN</vt:lpstr>
      <vt:lpstr>Empowering Children for Personal Safety </vt:lpstr>
    </vt:vector>
  </TitlesOfParts>
  <Company>ISPCAN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Society for the Prevention of  Child Abuse and Neglect</dc:title>
  <dc:creator>Membership</dc:creator>
  <cp:lastModifiedBy>Jane Estes</cp:lastModifiedBy>
  <cp:revision>446</cp:revision>
  <cp:lastPrinted>2022-10-27T10:33:38Z</cp:lastPrinted>
  <dcterms:created xsi:type="dcterms:W3CDTF">2014-02-05T18:36:53Z</dcterms:created>
  <dcterms:modified xsi:type="dcterms:W3CDTF">2023-03-16T13:24:38Z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oAppVersion">
    <vt:lpwstr>1.5.1.3319</vt:lpwstr>
  </property>
</Properties>
</file>